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7" r:id="rId4"/>
  </p:sldMasterIdLst>
  <p:notesMasterIdLst>
    <p:notesMasterId r:id="rId18"/>
  </p:notesMasterIdLst>
  <p:sldIdLst>
    <p:sldId id="258" r:id="rId5"/>
    <p:sldId id="259" r:id="rId6"/>
    <p:sldId id="269" r:id="rId7"/>
    <p:sldId id="262" r:id="rId8"/>
    <p:sldId id="263" r:id="rId9"/>
    <p:sldId id="264" r:id="rId10"/>
    <p:sldId id="265" r:id="rId11"/>
    <p:sldId id="266" r:id="rId12"/>
    <p:sldId id="267" r:id="rId13"/>
    <p:sldId id="268" r:id="rId14"/>
    <p:sldId id="257" r:id="rId15"/>
    <p:sldId id="270" r:id="rId16"/>
    <p:sldId id="271" r:id="rId1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5E3B"/>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6" d="100"/>
          <a:sy n="66" d="100"/>
        </p:scale>
        <p:origin x="648" y="48"/>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ED38B8-6A7A-47C8-8081-46901D54C513}" type="datetimeFigureOut">
              <a:rPr lang="en-US" smtClean="0"/>
              <a:t>12/15/2014</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D04291-60B9-4F8F-A193-EB84DCD05023}" type="slidenum">
              <a:rPr lang="en-US" smtClean="0"/>
              <a:t>‹#›</a:t>
            </a:fld>
            <a:endParaRPr lang="en-US"/>
          </a:p>
        </p:txBody>
      </p:sp>
    </p:spTree>
    <p:extLst>
      <p:ext uri="{BB962C8B-B14F-4D97-AF65-F5344CB8AC3E}">
        <p14:creationId xmlns:p14="http://schemas.microsoft.com/office/powerpoint/2010/main" val="1497864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a:solidFill>
                  <a:schemeClr val="tx1"/>
                </a:solidFill>
                <a:latin typeface="Arial" charset="0"/>
              </a:defRPr>
            </a:lvl1pPr>
            <a:lvl2pPr marL="745773" indent="-286836" defTabSz="914688" eaLnBrk="0" hangingPunct="0">
              <a:defRPr>
                <a:solidFill>
                  <a:schemeClr val="tx1"/>
                </a:solidFill>
                <a:latin typeface="Arial" charset="0"/>
              </a:defRPr>
            </a:lvl2pPr>
            <a:lvl3pPr marL="1147343" indent="-229469" defTabSz="914688" eaLnBrk="0" hangingPunct="0">
              <a:defRPr>
                <a:solidFill>
                  <a:schemeClr val="tx1"/>
                </a:solidFill>
                <a:latin typeface="Arial" charset="0"/>
              </a:defRPr>
            </a:lvl3pPr>
            <a:lvl4pPr marL="1606281" indent="-229469" defTabSz="914688" eaLnBrk="0" hangingPunct="0">
              <a:defRPr>
                <a:solidFill>
                  <a:schemeClr val="tx1"/>
                </a:solidFill>
                <a:latin typeface="Arial" charset="0"/>
              </a:defRPr>
            </a:lvl4pPr>
            <a:lvl5pPr marL="2065218" indent="-229469" defTabSz="914688" eaLnBrk="0" hangingPunct="0">
              <a:defRPr>
                <a:solidFill>
                  <a:schemeClr val="tx1"/>
                </a:solidFill>
                <a:latin typeface="Arial" charset="0"/>
              </a:defRPr>
            </a:lvl5pPr>
            <a:lvl6pPr marL="2524155" indent="-229469" defTabSz="914688" eaLnBrk="0" fontAlgn="base" hangingPunct="0">
              <a:spcBef>
                <a:spcPct val="0"/>
              </a:spcBef>
              <a:spcAft>
                <a:spcPct val="0"/>
              </a:spcAft>
              <a:defRPr>
                <a:solidFill>
                  <a:schemeClr val="tx1"/>
                </a:solidFill>
                <a:latin typeface="Arial" charset="0"/>
              </a:defRPr>
            </a:lvl6pPr>
            <a:lvl7pPr marL="2983093" indent="-229469" defTabSz="914688" eaLnBrk="0" fontAlgn="base" hangingPunct="0">
              <a:spcBef>
                <a:spcPct val="0"/>
              </a:spcBef>
              <a:spcAft>
                <a:spcPct val="0"/>
              </a:spcAft>
              <a:defRPr>
                <a:solidFill>
                  <a:schemeClr val="tx1"/>
                </a:solidFill>
                <a:latin typeface="Arial" charset="0"/>
              </a:defRPr>
            </a:lvl7pPr>
            <a:lvl8pPr marL="3442030" indent="-229469" defTabSz="914688" eaLnBrk="0" fontAlgn="base" hangingPunct="0">
              <a:spcBef>
                <a:spcPct val="0"/>
              </a:spcBef>
              <a:spcAft>
                <a:spcPct val="0"/>
              </a:spcAft>
              <a:defRPr>
                <a:solidFill>
                  <a:schemeClr val="tx1"/>
                </a:solidFill>
                <a:latin typeface="Arial" charset="0"/>
              </a:defRPr>
            </a:lvl8pPr>
            <a:lvl9pPr marL="3900968" indent="-229469" defTabSz="914688" eaLnBrk="0" fontAlgn="base" hangingPunct="0">
              <a:spcBef>
                <a:spcPct val="0"/>
              </a:spcBef>
              <a:spcAft>
                <a:spcPct val="0"/>
              </a:spcAft>
              <a:defRPr>
                <a:solidFill>
                  <a:schemeClr val="tx1"/>
                </a:solidFill>
                <a:latin typeface="Arial" charset="0"/>
              </a:defRPr>
            </a:lvl9pPr>
          </a:lstStyle>
          <a:p>
            <a:pPr eaLnBrk="1" hangingPunct="1"/>
            <a:fld id="{AF1A8F65-5616-45D6-AA16-4204B5CA7AA1}" type="slidenum">
              <a:rPr lang="en-US" altLang="en-US" smtClean="0"/>
              <a:pPr eaLnBrk="1" hangingPunct="1"/>
              <a:t>1</a:t>
            </a:fld>
            <a:endParaRPr lang="en-US" altLang="en-US" smtClean="0"/>
          </a:p>
        </p:txBody>
      </p:sp>
      <p:sp>
        <p:nvSpPr>
          <p:cNvPr id="61443" name="Rectangle 2"/>
          <p:cNvSpPr>
            <a:spLocks noGrp="1" noRot="1" noChangeAspect="1" noChangeArrowheads="1" noTextEdit="1"/>
          </p:cNvSpPr>
          <p:nvPr>
            <p:ph type="sldImg"/>
          </p:nvPr>
        </p:nvSpPr>
        <p:spPr>
          <a:xfrm>
            <a:off x="392113" y="692150"/>
            <a:ext cx="6070600" cy="3416300"/>
          </a:xfrm>
          <a:solidFill>
            <a:srgbClr val="FFFFFF"/>
          </a:solidFill>
          <a:ln/>
        </p:spPr>
      </p:sp>
      <p:sp>
        <p:nvSpPr>
          <p:cNvPr id="61444" name="Rectangle 3"/>
          <p:cNvSpPr>
            <a:spLocks noGrp="1" noChangeArrowheads="1"/>
          </p:cNvSpPr>
          <p:nvPr>
            <p:ph type="body" idx="1"/>
          </p:nvPr>
        </p:nvSpPr>
        <p:spPr>
          <a:xfrm>
            <a:off x="914612" y="4343481"/>
            <a:ext cx="5028777" cy="4114960"/>
          </a:xfrm>
          <a:solidFill>
            <a:srgbClr val="FFFFFF"/>
          </a:solidFill>
          <a:ln>
            <a:solidFill>
              <a:srgbClr val="000000"/>
            </a:solidFill>
          </a:ln>
        </p:spPr>
        <p:txBody>
          <a:bodyPr/>
          <a:lstStyle/>
          <a:p>
            <a:pPr eaLnBrk="1" hangingPunct="1"/>
            <a:r>
              <a:rPr lang="en-US" altLang="en-US" smtClean="0"/>
              <a:t>A key part of landuse planning and development (which may also include land conservation and preservation) is the ability to evaluate the site and the soils on it.  This evaluation is often the first data collected outside the office.</a:t>
            </a:r>
          </a:p>
        </p:txBody>
      </p:sp>
    </p:spTree>
    <p:extLst>
      <p:ext uri="{BB962C8B-B14F-4D97-AF65-F5344CB8AC3E}">
        <p14:creationId xmlns:p14="http://schemas.microsoft.com/office/powerpoint/2010/main" val="4228839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a:solidFill>
                  <a:schemeClr val="tx1"/>
                </a:solidFill>
                <a:latin typeface="Arial" charset="0"/>
              </a:defRPr>
            </a:lvl1pPr>
            <a:lvl2pPr marL="745773" indent="-286836" defTabSz="914688" eaLnBrk="0" hangingPunct="0">
              <a:defRPr>
                <a:solidFill>
                  <a:schemeClr val="tx1"/>
                </a:solidFill>
                <a:latin typeface="Arial" charset="0"/>
              </a:defRPr>
            </a:lvl2pPr>
            <a:lvl3pPr marL="1147343" indent="-229469" defTabSz="914688" eaLnBrk="0" hangingPunct="0">
              <a:defRPr>
                <a:solidFill>
                  <a:schemeClr val="tx1"/>
                </a:solidFill>
                <a:latin typeface="Arial" charset="0"/>
              </a:defRPr>
            </a:lvl3pPr>
            <a:lvl4pPr marL="1606281" indent="-229469" defTabSz="914688" eaLnBrk="0" hangingPunct="0">
              <a:defRPr>
                <a:solidFill>
                  <a:schemeClr val="tx1"/>
                </a:solidFill>
                <a:latin typeface="Arial" charset="0"/>
              </a:defRPr>
            </a:lvl4pPr>
            <a:lvl5pPr marL="2065218" indent="-229469" defTabSz="914688" eaLnBrk="0" hangingPunct="0">
              <a:defRPr>
                <a:solidFill>
                  <a:schemeClr val="tx1"/>
                </a:solidFill>
                <a:latin typeface="Arial" charset="0"/>
              </a:defRPr>
            </a:lvl5pPr>
            <a:lvl6pPr marL="2524155" indent="-229469" defTabSz="914688" eaLnBrk="0" fontAlgn="base" hangingPunct="0">
              <a:spcBef>
                <a:spcPct val="0"/>
              </a:spcBef>
              <a:spcAft>
                <a:spcPct val="0"/>
              </a:spcAft>
              <a:defRPr>
                <a:solidFill>
                  <a:schemeClr val="tx1"/>
                </a:solidFill>
                <a:latin typeface="Arial" charset="0"/>
              </a:defRPr>
            </a:lvl6pPr>
            <a:lvl7pPr marL="2983093" indent="-229469" defTabSz="914688" eaLnBrk="0" fontAlgn="base" hangingPunct="0">
              <a:spcBef>
                <a:spcPct val="0"/>
              </a:spcBef>
              <a:spcAft>
                <a:spcPct val="0"/>
              </a:spcAft>
              <a:defRPr>
                <a:solidFill>
                  <a:schemeClr val="tx1"/>
                </a:solidFill>
                <a:latin typeface="Arial" charset="0"/>
              </a:defRPr>
            </a:lvl7pPr>
            <a:lvl8pPr marL="3442030" indent="-229469" defTabSz="914688" eaLnBrk="0" fontAlgn="base" hangingPunct="0">
              <a:spcBef>
                <a:spcPct val="0"/>
              </a:spcBef>
              <a:spcAft>
                <a:spcPct val="0"/>
              </a:spcAft>
              <a:defRPr>
                <a:solidFill>
                  <a:schemeClr val="tx1"/>
                </a:solidFill>
                <a:latin typeface="Arial" charset="0"/>
              </a:defRPr>
            </a:lvl8pPr>
            <a:lvl9pPr marL="3900968" indent="-229469" defTabSz="914688" eaLnBrk="0" fontAlgn="base" hangingPunct="0">
              <a:spcBef>
                <a:spcPct val="0"/>
              </a:spcBef>
              <a:spcAft>
                <a:spcPct val="0"/>
              </a:spcAft>
              <a:defRPr>
                <a:solidFill>
                  <a:schemeClr val="tx1"/>
                </a:solidFill>
                <a:latin typeface="Arial" charset="0"/>
              </a:defRPr>
            </a:lvl9pPr>
          </a:lstStyle>
          <a:p>
            <a:pPr eaLnBrk="1" hangingPunct="1"/>
            <a:fld id="{54D82B11-D1A2-4BA7-A0A4-8F641B677089}" type="slidenum">
              <a:rPr lang="en-US" altLang="en-US" smtClean="0"/>
              <a:pPr eaLnBrk="1" hangingPunct="1"/>
              <a:t>4</a:t>
            </a:fld>
            <a:endParaRPr lang="en-US" altLang="en-US" smtClean="0"/>
          </a:p>
        </p:txBody>
      </p:sp>
      <p:sp>
        <p:nvSpPr>
          <p:cNvPr id="62467" name="Rectangle 2"/>
          <p:cNvSpPr>
            <a:spLocks noGrp="1" noRot="1" noChangeAspect="1" noChangeArrowheads="1" noTextEdit="1"/>
          </p:cNvSpPr>
          <p:nvPr>
            <p:ph type="sldImg"/>
          </p:nvPr>
        </p:nvSpPr>
        <p:spPr>
          <a:xfrm>
            <a:off x="392113" y="692150"/>
            <a:ext cx="6070600" cy="3416300"/>
          </a:xfrm>
          <a:ln/>
        </p:spPr>
      </p:sp>
      <p:sp>
        <p:nvSpPr>
          <p:cNvPr id="62468" name="Rectangle 3"/>
          <p:cNvSpPr>
            <a:spLocks noGrp="1" noChangeArrowheads="1"/>
          </p:cNvSpPr>
          <p:nvPr>
            <p:ph type="body" idx="1"/>
          </p:nvPr>
        </p:nvSpPr>
        <p:spPr>
          <a:xfrm>
            <a:off x="914612" y="4343481"/>
            <a:ext cx="5028777" cy="41149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What is a soil?  What does it mean to you? Does it have and special meaning to you?  Before answering these questions consider what you see in the soil.</a:t>
            </a:r>
          </a:p>
        </p:txBody>
      </p:sp>
    </p:spTree>
    <p:extLst>
      <p:ext uri="{BB962C8B-B14F-4D97-AF65-F5344CB8AC3E}">
        <p14:creationId xmlns:p14="http://schemas.microsoft.com/office/powerpoint/2010/main" val="4031407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a:solidFill>
                  <a:schemeClr val="tx1"/>
                </a:solidFill>
                <a:latin typeface="Arial" charset="0"/>
              </a:defRPr>
            </a:lvl1pPr>
            <a:lvl2pPr marL="745773" indent="-286836" defTabSz="914688" eaLnBrk="0" hangingPunct="0">
              <a:defRPr>
                <a:solidFill>
                  <a:schemeClr val="tx1"/>
                </a:solidFill>
                <a:latin typeface="Arial" charset="0"/>
              </a:defRPr>
            </a:lvl2pPr>
            <a:lvl3pPr marL="1147343" indent="-229469" defTabSz="914688" eaLnBrk="0" hangingPunct="0">
              <a:defRPr>
                <a:solidFill>
                  <a:schemeClr val="tx1"/>
                </a:solidFill>
                <a:latin typeface="Arial" charset="0"/>
              </a:defRPr>
            </a:lvl3pPr>
            <a:lvl4pPr marL="1606281" indent="-229469" defTabSz="914688" eaLnBrk="0" hangingPunct="0">
              <a:defRPr>
                <a:solidFill>
                  <a:schemeClr val="tx1"/>
                </a:solidFill>
                <a:latin typeface="Arial" charset="0"/>
              </a:defRPr>
            </a:lvl4pPr>
            <a:lvl5pPr marL="2065218" indent="-229469" defTabSz="914688" eaLnBrk="0" hangingPunct="0">
              <a:defRPr>
                <a:solidFill>
                  <a:schemeClr val="tx1"/>
                </a:solidFill>
                <a:latin typeface="Arial" charset="0"/>
              </a:defRPr>
            </a:lvl5pPr>
            <a:lvl6pPr marL="2524155" indent="-229469" defTabSz="914688" eaLnBrk="0" fontAlgn="base" hangingPunct="0">
              <a:spcBef>
                <a:spcPct val="0"/>
              </a:spcBef>
              <a:spcAft>
                <a:spcPct val="0"/>
              </a:spcAft>
              <a:defRPr>
                <a:solidFill>
                  <a:schemeClr val="tx1"/>
                </a:solidFill>
                <a:latin typeface="Arial" charset="0"/>
              </a:defRPr>
            </a:lvl6pPr>
            <a:lvl7pPr marL="2983093" indent="-229469" defTabSz="914688" eaLnBrk="0" fontAlgn="base" hangingPunct="0">
              <a:spcBef>
                <a:spcPct val="0"/>
              </a:spcBef>
              <a:spcAft>
                <a:spcPct val="0"/>
              </a:spcAft>
              <a:defRPr>
                <a:solidFill>
                  <a:schemeClr val="tx1"/>
                </a:solidFill>
                <a:latin typeface="Arial" charset="0"/>
              </a:defRPr>
            </a:lvl7pPr>
            <a:lvl8pPr marL="3442030" indent="-229469" defTabSz="914688" eaLnBrk="0" fontAlgn="base" hangingPunct="0">
              <a:spcBef>
                <a:spcPct val="0"/>
              </a:spcBef>
              <a:spcAft>
                <a:spcPct val="0"/>
              </a:spcAft>
              <a:defRPr>
                <a:solidFill>
                  <a:schemeClr val="tx1"/>
                </a:solidFill>
                <a:latin typeface="Arial" charset="0"/>
              </a:defRPr>
            </a:lvl8pPr>
            <a:lvl9pPr marL="3900968" indent="-229469" defTabSz="914688" eaLnBrk="0" fontAlgn="base" hangingPunct="0">
              <a:spcBef>
                <a:spcPct val="0"/>
              </a:spcBef>
              <a:spcAft>
                <a:spcPct val="0"/>
              </a:spcAft>
              <a:defRPr>
                <a:solidFill>
                  <a:schemeClr val="tx1"/>
                </a:solidFill>
                <a:latin typeface="Arial" charset="0"/>
              </a:defRPr>
            </a:lvl9pPr>
          </a:lstStyle>
          <a:p>
            <a:pPr eaLnBrk="1" hangingPunct="1"/>
            <a:fld id="{90B3C8F7-CD99-4B0F-A0AD-2D4766D6E650}" type="slidenum">
              <a:rPr lang="en-US" altLang="en-US" smtClean="0"/>
              <a:pPr eaLnBrk="1" hangingPunct="1"/>
              <a:t>5</a:t>
            </a:fld>
            <a:endParaRPr lang="en-US" altLang="en-US" smtClean="0"/>
          </a:p>
        </p:txBody>
      </p:sp>
      <p:sp>
        <p:nvSpPr>
          <p:cNvPr id="63491" name="Rectangle 2"/>
          <p:cNvSpPr>
            <a:spLocks noGrp="1" noRot="1" noChangeAspect="1" noChangeArrowheads="1" noTextEdit="1"/>
          </p:cNvSpPr>
          <p:nvPr>
            <p:ph type="sldImg"/>
          </p:nvPr>
        </p:nvSpPr>
        <p:spPr>
          <a:xfrm>
            <a:off x="392113" y="692150"/>
            <a:ext cx="6070600" cy="3416300"/>
          </a:xfrm>
          <a:solidFill>
            <a:srgbClr val="FFFFFF"/>
          </a:solidFill>
          <a:ln/>
        </p:spPr>
      </p:sp>
      <p:sp>
        <p:nvSpPr>
          <p:cNvPr id="63492" name="Rectangle 3"/>
          <p:cNvSpPr>
            <a:spLocks noGrp="1" noChangeArrowheads="1"/>
          </p:cNvSpPr>
          <p:nvPr>
            <p:ph type="body" idx="1"/>
          </p:nvPr>
        </p:nvSpPr>
        <p:spPr>
          <a:xfrm>
            <a:off x="914612" y="4343481"/>
            <a:ext cx="5028777" cy="4114960"/>
          </a:xfrm>
          <a:solidFill>
            <a:srgbClr val="FFFFFF"/>
          </a:solidFill>
          <a:ln>
            <a:solidFill>
              <a:srgbClr val="000000"/>
            </a:solidFill>
          </a:ln>
        </p:spPr>
        <p:txBody>
          <a:bodyPr/>
          <a:lstStyle/>
          <a:p>
            <a:pPr eaLnBrk="1" hangingPunct="1"/>
            <a:r>
              <a:rPr lang="en-US" altLang="en-US" smtClean="0"/>
              <a:t>NO, dirt is a four letter word we will not use in this module.  It is as state above.  Soil is so much more than just dirt.</a:t>
            </a:r>
          </a:p>
        </p:txBody>
      </p:sp>
    </p:spTree>
    <p:extLst>
      <p:ext uri="{BB962C8B-B14F-4D97-AF65-F5344CB8AC3E}">
        <p14:creationId xmlns:p14="http://schemas.microsoft.com/office/powerpoint/2010/main" val="2328670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a:solidFill>
                  <a:schemeClr val="tx1"/>
                </a:solidFill>
                <a:latin typeface="Arial" charset="0"/>
              </a:defRPr>
            </a:lvl1pPr>
            <a:lvl2pPr marL="745773" indent="-286836" defTabSz="914688" eaLnBrk="0" hangingPunct="0">
              <a:defRPr>
                <a:solidFill>
                  <a:schemeClr val="tx1"/>
                </a:solidFill>
                <a:latin typeface="Arial" charset="0"/>
              </a:defRPr>
            </a:lvl2pPr>
            <a:lvl3pPr marL="1147343" indent="-229469" defTabSz="914688" eaLnBrk="0" hangingPunct="0">
              <a:defRPr>
                <a:solidFill>
                  <a:schemeClr val="tx1"/>
                </a:solidFill>
                <a:latin typeface="Arial" charset="0"/>
              </a:defRPr>
            </a:lvl3pPr>
            <a:lvl4pPr marL="1606281" indent="-229469" defTabSz="914688" eaLnBrk="0" hangingPunct="0">
              <a:defRPr>
                <a:solidFill>
                  <a:schemeClr val="tx1"/>
                </a:solidFill>
                <a:latin typeface="Arial" charset="0"/>
              </a:defRPr>
            </a:lvl4pPr>
            <a:lvl5pPr marL="2065218" indent="-229469" defTabSz="914688" eaLnBrk="0" hangingPunct="0">
              <a:defRPr>
                <a:solidFill>
                  <a:schemeClr val="tx1"/>
                </a:solidFill>
                <a:latin typeface="Arial" charset="0"/>
              </a:defRPr>
            </a:lvl5pPr>
            <a:lvl6pPr marL="2524155" indent="-229469" defTabSz="914688" eaLnBrk="0" fontAlgn="base" hangingPunct="0">
              <a:spcBef>
                <a:spcPct val="0"/>
              </a:spcBef>
              <a:spcAft>
                <a:spcPct val="0"/>
              </a:spcAft>
              <a:defRPr>
                <a:solidFill>
                  <a:schemeClr val="tx1"/>
                </a:solidFill>
                <a:latin typeface="Arial" charset="0"/>
              </a:defRPr>
            </a:lvl6pPr>
            <a:lvl7pPr marL="2983093" indent="-229469" defTabSz="914688" eaLnBrk="0" fontAlgn="base" hangingPunct="0">
              <a:spcBef>
                <a:spcPct val="0"/>
              </a:spcBef>
              <a:spcAft>
                <a:spcPct val="0"/>
              </a:spcAft>
              <a:defRPr>
                <a:solidFill>
                  <a:schemeClr val="tx1"/>
                </a:solidFill>
                <a:latin typeface="Arial" charset="0"/>
              </a:defRPr>
            </a:lvl7pPr>
            <a:lvl8pPr marL="3442030" indent="-229469" defTabSz="914688" eaLnBrk="0" fontAlgn="base" hangingPunct="0">
              <a:spcBef>
                <a:spcPct val="0"/>
              </a:spcBef>
              <a:spcAft>
                <a:spcPct val="0"/>
              </a:spcAft>
              <a:defRPr>
                <a:solidFill>
                  <a:schemeClr val="tx1"/>
                </a:solidFill>
                <a:latin typeface="Arial" charset="0"/>
              </a:defRPr>
            </a:lvl8pPr>
            <a:lvl9pPr marL="3900968" indent="-229469" defTabSz="914688" eaLnBrk="0" fontAlgn="base" hangingPunct="0">
              <a:spcBef>
                <a:spcPct val="0"/>
              </a:spcBef>
              <a:spcAft>
                <a:spcPct val="0"/>
              </a:spcAft>
              <a:defRPr>
                <a:solidFill>
                  <a:schemeClr val="tx1"/>
                </a:solidFill>
                <a:latin typeface="Arial" charset="0"/>
              </a:defRPr>
            </a:lvl9pPr>
          </a:lstStyle>
          <a:p>
            <a:pPr eaLnBrk="1" hangingPunct="1"/>
            <a:fld id="{CF85871F-D14E-4254-90D3-061A5B114C21}" type="slidenum">
              <a:rPr lang="en-US" altLang="en-US" smtClean="0"/>
              <a:pPr eaLnBrk="1" hangingPunct="1"/>
              <a:t>6</a:t>
            </a:fld>
            <a:endParaRPr lang="en-US" altLang="en-US" smtClean="0"/>
          </a:p>
        </p:txBody>
      </p:sp>
      <p:sp>
        <p:nvSpPr>
          <p:cNvPr id="64515" name="Rectangle 2"/>
          <p:cNvSpPr>
            <a:spLocks noGrp="1" noRot="1" noChangeAspect="1" noChangeArrowheads="1" noTextEdit="1"/>
          </p:cNvSpPr>
          <p:nvPr>
            <p:ph type="sldImg"/>
          </p:nvPr>
        </p:nvSpPr>
        <p:spPr>
          <a:xfrm>
            <a:off x="392113" y="692150"/>
            <a:ext cx="6070600" cy="3416300"/>
          </a:xfrm>
          <a:ln/>
        </p:spPr>
      </p:sp>
      <p:sp>
        <p:nvSpPr>
          <p:cNvPr id="64516" name="Rectangle 3"/>
          <p:cNvSpPr>
            <a:spLocks noGrp="1" noChangeArrowheads="1"/>
          </p:cNvSpPr>
          <p:nvPr>
            <p:ph type="body" idx="1"/>
          </p:nvPr>
        </p:nvSpPr>
        <p:spPr>
          <a:xfrm>
            <a:off x="914612" y="4343481"/>
            <a:ext cx="5028777" cy="41149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What is a soil?  What does it mean to you? Does it have and special meaning to you?  Before answering these questions consider what you see in the soil.</a:t>
            </a:r>
          </a:p>
        </p:txBody>
      </p:sp>
    </p:spTree>
    <p:extLst>
      <p:ext uri="{BB962C8B-B14F-4D97-AF65-F5344CB8AC3E}">
        <p14:creationId xmlns:p14="http://schemas.microsoft.com/office/powerpoint/2010/main" val="2783018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a:solidFill>
                  <a:schemeClr val="tx1"/>
                </a:solidFill>
                <a:latin typeface="Arial" charset="0"/>
              </a:defRPr>
            </a:lvl1pPr>
            <a:lvl2pPr marL="745773" indent="-286836" defTabSz="914688" eaLnBrk="0" hangingPunct="0">
              <a:defRPr>
                <a:solidFill>
                  <a:schemeClr val="tx1"/>
                </a:solidFill>
                <a:latin typeface="Arial" charset="0"/>
              </a:defRPr>
            </a:lvl2pPr>
            <a:lvl3pPr marL="1147343" indent="-229469" defTabSz="914688" eaLnBrk="0" hangingPunct="0">
              <a:defRPr>
                <a:solidFill>
                  <a:schemeClr val="tx1"/>
                </a:solidFill>
                <a:latin typeface="Arial" charset="0"/>
              </a:defRPr>
            </a:lvl3pPr>
            <a:lvl4pPr marL="1606281" indent="-229469" defTabSz="914688" eaLnBrk="0" hangingPunct="0">
              <a:defRPr>
                <a:solidFill>
                  <a:schemeClr val="tx1"/>
                </a:solidFill>
                <a:latin typeface="Arial" charset="0"/>
              </a:defRPr>
            </a:lvl4pPr>
            <a:lvl5pPr marL="2065218" indent="-229469" defTabSz="914688" eaLnBrk="0" hangingPunct="0">
              <a:defRPr>
                <a:solidFill>
                  <a:schemeClr val="tx1"/>
                </a:solidFill>
                <a:latin typeface="Arial" charset="0"/>
              </a:defRPr>
            </a:lvl5pPr>
            <a:lvl6pPr marL="2524155" indent="-229469" defTabSz="914688" eaLnBrk="0" fontAlgn="base" hangingPunct="0">
              <a:spcBef>
                <a:spcPct val="0"/>
              </a:spcBef>
              <a:spcAft>
                <a:spcPct val="0"/>
              </a:spcAft>
              <a:defRPr>
                <a:solidFill>
                  <a:schemeClr val="tx1"/>
                </a:solidFill>
                <a:latin typeface="Arial" charset="0"/>
              </a:defRPr>
            </a:lvl6pPr>
            <a:lvl7pPr marL="2983093" indent="-229469" defTabSz="914688" eaLnBrk="0" fontAlgn="base" hangingPunct="0">
              <a:spcBef>
                <a:spcPct val="0"/>
              </a:spcBef>
              <a:spcAft>
                <a:spcPct val="0"/>
              </a:spcAft>
              <a:defRPr>
                <a:solidFill>
                  <a:schemeClr val="tx1"/>
                </a:solidFill>
                <a:latin typeface="Arial" charset="0"/>
              </a:defRPr>
            </a:lvl7pPr>
            <a:lvl8pPr marL="3442030" indent="-229469" defTabSz="914688" eaLnBrk="0" fontAlgn="base" hangingPunct="0">
              <a:spcBef>
                <a:spcPct val="0"/>
              </a:spcBef>
              <a:spcAft>
                <a:spcPct val="0"/>
              </a:spcAft>
              <a:defRPr>
                <a:solidFill>
                  <a:schemeClr val="tx1"/>
                </a:solidFill>
                <a:latin typeface="Arial" charset="0"/>
              </a:defRPr>
            </a:lvl8pPr>
            <a:lvl9pPr marL="3900968" indent="-229469" defTabSz="914688" eaLnBrk="0" fontAlgn="base" hangingPunct="0">
              <a:spcBef>
                <a:spcPct val="0"/>
              </a:spcBef>
              <a:spcAft>
                <a:spcPct val="0"/>
              </a:spcAft>
              <a:defRPr>
                <a:solidFill>
                  <a:schemeClr val="tx1"/>
                </a:solidFill>
                <a:latin typeface="Arial" charset="0"/>
              </a:defRPr>
            </a:lvl9pPr>
          </a:lstStyle>
          <a:p>
            <a:pPr eaLnBrk="1" hangingPunct="1"/>
            <a:fld id="{A653C451-F235-4302-B828-E720001B416E}" type="slidenum">
              <a:rPr lang="en-US" altLang="en-US" smtClean="0"/>
              <a:pPr eaLnBrk="1" hangingPunct="1"/>
              <a:t>7</a:t>
            </a:fld>
            <a:endParaRPr lang="en-US" altLang="en-US" smtClean="0"/>
          </a:p>
        </p:txBody>
      </p:sp>
      <p:sp>
        <p:nvSpPr>
          <p:cNvPr id="65539" name="Rectangle 2"/>
          <p:cNvSpPr>
            <a:spLocks noGrp="1" noRot="1" noChangeAspect="1" noChangeArrowheads="1" noTextEdit="1"/>
          </p:cNvSpPr>
          <p:nvPr>
            <p:ph type="sldImg"/>
          </p:nvPr>
        </p:nvSpPr>
        <p:spPr>
          <a:xfrm>
            <a:off x="392113" y="692150"/>
            <a:ext cx="6070600" cy="3416300"/>
          </a:xfrm>
          <a:ln/>
        </p:spPr>
      </p:sp>
      <p:sp>
        <p:nvSpPr>
          <p:cNvPr id="65540" name="Rectangle 3"/>
          <p:cNvSpPr>
            <a:spLocks noGrp="1" noChangeArrowheads="1"/>
          </p:cNvSpPr>
          <p:nvPr>
            <p:ph type="body" idx="1"/>
          </p:nvPr>
        </p:nvSpPr>
        <p:spPr>
          <a:xfrm>
            <a:off x="914612" y="4343481"/>
            <a:ext cx="5028777" cy="41149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What is a soil?  What does it mean to you? Does it have and special meaning to you?  Before answering these questions consider what you see in the soil.</a:t>
            </a:r>
          </a:p>
        </p:txBody>
      </p:sp>
    </p:spTree>
    <p:extLst>
      <p:ext uri="{BB962C8B-B14F-4D97-AF65-F5344CB8AC3E}">
        <p14:creationId xmlns:p14="http://schemas.microsoft.com/office/powerpoint/2010/main" val="1019058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a:solidFill>
                  <a:schemeClr val="tx1"/>
                </a:solidFill>
                <a:latin typeface="Arial" charset="0"/>
              </a:defRPr>
            </a:lvl1pPr>
            <a:lvl2pPr marL="745773" indent="-286836" defTabSz="914688" eaLnBrk="0" hangingPunct="0">
              <a:defRPr>
                <a:solidFill>
                  <a:schemeClr val="tx1"/>
                </a:solidFill>
                <a:latin typeface="Arial" charset="0"/>
              </a:defRPr>
            </a:lvl2pPr>
            <a:lvl3pPr marL="1147343" indent="-229469" defTabSz="914688" eaLnBrk="0" hangingPunct="0">
              <a:defRPr>
                <a:solidFill>
                  <a:schemeClr val="tx1"/>
                </a:solidFill>
                <a:latin typeface="Arial" charset="0"/>
              </a:defRPr>
            </a:lvl3pPr>
            <a:lvl4pPr marL="1606281" indent="-229469" defTabSz="914688" eaLnBrk="0" hangingPunct="0">
              <a:defRPr>
                <a:solidFill>
                  <a:schemeClr val="tx1"/>
                </a:solidFill>
                <a:latin typeface="Arial" charset="0"/>
              </a:defRPr>
            </a:lvl4pPr>
            <a:lvl5pPr marL="2065218" indent="-229469" defTabSz="914688" eaLnBrk="0" hangingPunct="0">
              <a:defRPr>
                <a:solidFill>
                  <a:schemeClr val="tx1"/>
                </a:solidFill>
                <a:latin typeface="Arial" charset="0"/>
              </a:defRPr>
            </a:lvl5pPr>
            <a:lvl6pPr marL="2524155" indent="-229469" defTabSz="914688" eaLnBrk="0" fontAlgn="base" hangingPunct="0">
              <a:spcBef>
                <a:spcPct val="0"/>
              </a:spcBef>
              <a:spcAft>
                <a:spcPct val="0"/>
              </a:spcAft>
              <a:defRPr>
                <a:solidFill>
                  <a:schemeClr val="tx1"/>
                </a:solidFill>
                <a:latin typeface="Arial" charset="0"/>
              </a:defRPr>
            </a:lvl6pPr>
            <a:lvl7pPr marL="2983093" indent="-229469" defTabSz="914688" eaLnBrk="0" fontAlgn="base" hangingPunct="0">
              <a:spcBef>
                <a:spcPct val="0"/>
              </a:spcBef>
              <a:spcAft>
                <a:spcPct val="0"/>
              </a:spcAft>
              <a:defRPr>
                <a:solidFill>
                  <a:schemeClr val="tx1"/>
                </a:solidFill>
                <a:latin typeface="Arial" charset="0"/>
              </a:defRPr>
            </a:lvl7pPr>
            <a:lvl8pPr marL="3442030" indent="-229469" defTabSz="914688" eaLnBrk="0" fontAlgn="base" hangingPunct="0">
              <a:spcBef>
                <a:spcPct val="0"/>
              </a:spcBef>
              <a:spcAft>
                <a:spcPct val="0"/>
              </a:spcAft>
              <a:defRPr>
                <a:solidFill>
                  <a:schemeClr val="tx1"/>
                </a:solidFill>
                <a:latin typeface="Arial" charset="0"/>
              </a:defRPr>
            </a:lvl8pPr>
            <a:lvl9pPr marL="3900968" indent="-229469" defTabSz="914688" eaLnBrk="0" fontAlgn="base" hangingPunct="0">
              <a:spcBef>
                <a:spcPct val="0"/>
              </a:spcBef>
              <a:spcAft>
                <a:spcPct val="0"/>
              </a:spcAft>
              <a:defRPr>
                <a:solidFill>
                  <a:schemeClr val="tx1"/>
                </a:solidFill>
                <a:latin typeface="Arial" charset="0"/>
              </a:defRPr>
            </a:lvl9pPr>
          </a:lstStyle>
          <a:p>
            <a:pPr eaLnBrk="1" hangingPunct="1"/>
            <a:fld id="{AC95DBE7-B523-4339-A4F2-CF47E9DE90B8}" type="slidenum">
              <a:rPr lang="en-US" altLang="en-US" smtClean="0"/>
              <a:pPr eaLnBrk="1" hangingPunct="1"/>
              <a:t>8</a:t>
            </a:fld>
            <a:endParaRPr lang="en-US" altLang="en-US" smtClean="0"/>
          </a:p>
        </p:txBody>
      </p:sp>
      <p:sp>
        <p:nvSpPr>
          <p:cNvPr id="66563" name="Rectangle 2"/>
          <p:cNvSpPr>
            <a:spLocks noGrp="1" noRot="1" noChangeAspect="1" noChangeArrowheads="1" noTextEdit="1"/>
          </p:cNvSpPr>
          <p:nvPr>
            <p:ph type="sldImg"/>
          </p:nvPr>
        </p:nvSpPr>
        <p:spPr>
          <a:xfrm>
            <a:off x="392113" y="692150"/>
            <a:ext cx="6070600" cy="3416300"/>
          </a:xfrm>
          <a:ln/>
        </p:spPr>
      </p:sp>
      <p:sp>
        <p:nvSpPr>
          <p:cNvPr id="66564" name="Rectangle 3"/>
          <p:cNvSpPr>
            <a:spLocks noGrp="1" noChangeArrowheads="1"/>
          </p:cNvSpPr>
          <p:nvPr>
            <p:ph type="body" idx="1"/>
          </p:nvPr>
        </p:nvSpPr>
        <p:spPr>
          <a:xfrm>
            <a:off x="914612" y="4343481"/>
            <a:ext cx="5028777" cy="41149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What is a soil?  What does it mean to you? Does it have and special meaning to you?  Before answering these questions consider what you see in the soil.</a:t>
            </a:r>
          </a:p>
        </p:txBody>
      </p:sp>
    </p:spTree>
    <p:extLst>
      <p:ext uri="{BB962C8B-B14F-4D97-AF65-F5344CB8AC3E}">
        <p14:creationId xmlns:p14="http://schemas.microsoft.com/office/powerpoint/2010/main" val="2998802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88" eaLnBrk="0" hangingPunct="0">
              <a:defRPr>
                <a:solidFill>
                  <a:schemeClr val="tx1"/>
                </a:solidFill>
                <a:latin typeface="Arial" charset="0"/>
              </a:defRPr>
            </a:lvl1pPr>
            <a:lvl2pPr marL="745773" indent="-286836" defTabSz="914688" eaLnBrk="0" hangingPunct="0">
              <a:defRPr>
                <a:solidFill>
                  <a:schemeClr val="tx1"/>
                </a:solidFill>
                <a:latin typeface="Arial" charset="0"/>
              </a:defRPr>
            </a:lvl2pPr>
            <a:lvl3pPr marL="1147343" indent="-229469" defTabSz="914688" eaLnBrk="0" hangingPunct="0">
              <a:defRPr>
                <a:solidFill>
                  <a:schemeClr val="tx1"/>
                </a:solidFill>
                <a:latin typeface="Arial" charset="0"/>
              </a:defRPr>
            </a:lvl3pPr>
            <a:lvl4pPr marL="1606281" indent="-229469" defTabSz="914688" eaLnBrk="0" hangingPunct="0">
              <a:defRPr>
                <a:solidFill>
                  <a:schemeClr val="tx1"/>
                </a:solidFill>
                <a:latin typeface="Arial" charset="0"/>
              </a:defRPr>
            </a:lvl4pPr>
            <a:lvl5pPr marL="2065218" indent="-229469" defTabSz="914688" eaLnBrk="0" hangingPunct="0">
              <a:defRPr>
                <a:solidFill>
                  <a:schemeClr val="tx1"/>
                </a:solidFill>
                <a:latin typeface="Arial" charset="0"/>
              </a:defRPr>
            </a:lvl5pPr>
            <a:lvl6pPr marL="2524155" indent="-229469" defTabSz="914688" eaLnBrk="0" fontAlgn="base" hangingPunct="0">
              <a:spcBef>
                <a:spcPct val="0"/>
              </a:spcBef>
              <a:spcAft>
                <a:spcPct val="0"/>
              </a:spcAft>
              <a:defRPr>
                <a:solidFill>
                  <a:schemeClr val="tx1"/>
                </a:solidFill>
                <a:latin typeface="Arial" charset="0"/>
              </a:defRPr>
            </a:lvl6pPr>
            <a:lvl7pPr marL="2983093" indent="-229469" defTabSz="914688" eaLnBrk="0" fontAlgn="base" hangingPunct="0">
              <a:spcBef>
                <a:spcPct val="0"/>
              </a:spcBef>
              <a:spcAft>
                <a:spcPct val="0"/>
              </a:spcAft>
              <a:defRPr>
                <a:solidFill>
                  <a:schemeClr val="tx1"/>
                </a:solidFill>
                <a:latin typeface="Arial" charset="0"/>
              </a:defRPr>
            </a:lvl7pPr>
            <a:lvl8pPr marL="3442030" indent="-229469" defTabSz="914688" eaLnBrk="0" fontAlgn="base" hangingPunct="0">
              <a:spcBef>
                <a:spcPct val="0"/>
              </a:spcBef>
              <a:spcAft>
                <a:spcPct val="0"/>
              </a:spcAft>
              <a:defRPr>
                <a:solidFill>
                  <a:schemeClr val="tx1"/>
                </a:solidFill>
                <a:latin typeface="Arial" charset="0"/>
              </a:defRPr>
            </a:lvl8pPr>
            <a:lvl9pPr marL="3900968" indent="-229469" defTabSz="914688" eaLnBrk="0" fontAlgn="base" hangingPunct="0">
              <a:spcBef>
                <a:spcPct val="0"/>
              </a:spcBef>
              <a:spcAft>
                <a:spcPct val="0"/>
              </a:spcAft>
              <a:defRPr>
                <a:solidFill>
                  <a:schemeClr val="tx1"/>
                </a:solidFill>
                <a:latin typeface="Arial" charset="0"/>
              </a:defRPr>
            </a:lvl9pPr>
          </a:lstStyle>
          <a:p>
            <a:pPr eaLnBrk="1" hangingPunct="1"/>
            <a:fld id="{985575DD-0D9C-4158-8389-66112C00E399}" type="slidenum">
              <a:rPr lang="en-US" altLang="en-US" smtClean="0"/>
              <a:pPr eaLnBrk="1" hangingPunct="1"/>
              <a:t>9</a:t>
            </a:fld>
            <a:endParaRPr lang="en-US" altLang="en-US" smtClean="0"/>
          </a:p>
        </p:txBody>
      </p:sp>
      <p:sp>
        <p:nvSpPr>
          <p:cNvPr id="67587" name="Rectangle 2"/>
          <p:cNvSpPr>
            <a:spLocks noGrp="1" noRot="1" noChangeAspect="1" noChangeArrowheads="1" noTextEdit="1"/>
          </p:cNvSpPr>
          <p:nvPr>
            <p:ph type="sldImg"/>
          </p:nvPr>
        </p:nvSpPr>
        <p:spPr>
          <a:xfrm>
            <a:off x="392113" y="692150"/>
            <a:ext cx="6070600" cy="3416300"/>
          </a:xfrm>
          <a:ln/>
        </p:spPr>
      </p:sp>
      <p:sp>
        <p:nvSpPr>
          <p:cNvPr id="67588" name="Rectangle 3"/>
          <p:cNvSpPr>
            <a:spLocks noGrp="1" noChangeArrowheads="1"/>
          </p:cNvSpPr>
          <p:nvPr>
            <p:ph type="body" idx="1"/>
          </p:nvPr>
        </p:nvSpPr>
        <p:spPr>
          <a:xfrm>
            <a:off x="914612" y="4343481"/>
            <a:ext cx="5028777" cy="41149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What is a soil?  What does it mean to you? Does it have and special meaning to you?  Before answering these questions consider what you see in the soil.</a:t>
            </a:r>
          </a:p>
        </p:txBody>
      </p:sp>
    </p:spTree>
    <p:extLst>
      <p:ext uri="{BB962C8B-B14F-4D97-AF65-F5344CB8AC3E}">
        <p14:creationId xmlns:p14="http://schemas.microsoft.com/office/powerpoint/2010/main" val="499639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7982" y="6172203"/>
            <a:ext cx="2742486" cy="365125"/>
          </a:xfrm>
          <a:prstGeom prst="rect">
            <a:avLst/>
          </a:prstGeom>
        </p:spPr>
        <p:txBody>
          <a:bodyPr/>
          <a:lstStyle/>
          <a:p>
            <a:fld id="{632E756A-7992-49A9-A550-BD7343BE9C5F}" type="datetimeFigureOut">
              <a:rPr lang="en-US" smtClean="0"/>
              <a:t>12/15/2014</a:t>
            </a:fld>
            <a:endParaRPr lang="en-US"/>
          </a:p>
        </p:txBody>
      </p:sp>
      <p:sp>
        <p:nvSpPr>
          <p:cNvPr id="5" name="Footer Placeholder 4"/>
          <p:cNvSpPr>
            <a:spLocks noGrp="1"/>
          </p:cNvSpPr>
          <p:nvPr>
            <p:ph type="ftr" sz="quarter" idx="11"/>
          </p:nvPr>
        </p:nvSpPr>
        <p:spPr>
          <a:xfrm>
            <a:off x="4037549" y="6172203"/>
            <a:ext cx="4113728"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08357" y="6172203"/>
            <a:ext cx="2742486" cy="365125"/>
          </a:xfrm>
          <a:prstGeom prst="rect">
            <a:avLst/>
          </a:prstGeom>
        </p:spPr>
        <p:txBody>
          <a:bodyPr/>
          <a:lstStyle/>
          <a:p>
            <a:fld id="{19D7711B-366A-45A3-9943-7E547E5AC8AD}" type="slidenum">
              <a:rPr lang="en-US" smtClean="0"/>
              <a:t>‹#›</a:t>
            </a:fld>
            <a:endParaRPr lang="en-US"/>
          </a:p>
        </p:txBody>
      </p:sp>
    </p:spTree>
    <p:extLst>
      <p:ext uri="{BB962C8B-B14F-4D97-AF65-F5344CB8AC3E}">
        <p14:creationId xmlns:p14="http://schemas.microsoft.com/office/powerpoint/2010/main" val="1970225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7982" y="365126"/>
            <a:ext cx="10512862"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7982" y="1825625"/>
            <a:ext cx="10512862"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2E756A-7992-49A9-A550-BD7343BE9C5F}" type="datetimeFigureOut">
              <a:rPr lang="en-US" smtClean="0"/>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7711B-366A-45A3-9943-7E547E5AC8AD}" type="slidenum">
              <a:rPr lang="en-US" smtClean="0"/>
              <a:t>‹#›</a:t>
            </a:fld>
            <a:endParaRPr lang="en-US"/>
          </a:p>
        </p:txBody>
      </p:sp>
    </p:spTree>
    <p:extLst>
      <p:ext uri="{BB962C8B-B14F-4D97-AF65-F5344CB8AC3E}">
        <p14:creationId xmlns:p14="http://schemas.microsoft.com/office/powerpoint/2010/main" val="2496140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a:prstGeom prst="rect">
            <a:avLst/>
          </a:prstGeom>
        </p:spPr>
        <p:txBody>
          <a:bodyPr anchor="b"/>
          <a:lstStyle>
            <a:lvl1pPr algn="ctr">
              <a:defRPr sz="5998"/>
            </a:lvl1pPr>
          </a:lstStyle>
          <a:p>
            <a:r>
              <a:rPr lang="en-US" smtClean="0"/>
              <a:t>Click to edit Master title style</a:t>
            </a:r>
            <a:endParaRPr lang="en-US"/>
          </a:p>
        </p:txBody>
      </p:sp>
      <p:sp>
        <p:nvSpPr>
          <p:cNvPr id="3" name="Subtitle 2"/>
          <p:cNvSpPr>
            <a:spLocks noGrp="1"/>
          </p:cNvSpPr>
          <p:nvPr>
            <p:ph type="subTitle" idx="1"/>
          </p:nvPr>
        </p:nvSpPr>
        <p:spPr>
          <a:xfrm>
            <a:off x="1523603" y="3602038"/>
            <a:ext cx="9141619" cy="1655762"/>
          </a:xfrm>
          <a:prstGeom prst="rect">
            <a:avLst/>
          </a:prstGeo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2E756A-7992-49A9-A550-BD7343BE9C5F}" type="datetimeFigureOut">
              <a:rPr lang="en-US" smtClean="0"/>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D7711B-366A-45A3-9943-7E547E5AC8AD}" type="slidenum">
              <a:rPr lang="en-US" smtClean="0"/>
              <a:t>‹#›</a:t>
            </a:fld>
            <a:endParaRPr lang="en-US"/>
          </a:p>
        </p:txBody>
      </p:sp>
    </p:spTree>
    <p:extLst>
      <p:ext uri="{BB962C8B-B14F-4D97-AF65-F5344CB8AC3E}">
        <p14:creationId xmlns:p14="http://schemas.microsoft.com/office/powerpoint/2010/main" val="123684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7982" y="6172203"/>
            <a:ext cx="2742486" cy="365125"/>
          </a:xfrm>
          <a:prstGeom prst="rect">
            <a:avLst/>
          </a:prstGeom>
        </p:spPr>
        <p:txBody>
          <a:bodyPr/>
          <a:lstStyle/>
          <a:p>
            <a:fld id="{632E756A-7992-49A9-A550-BD7343BE9C5F}" type="datetimeFigureOut">
              <a:rPr lang="en-US" smtClean="0"/>
              <a:t>12/15/2014</a:t>
            </a:fld>
            <a:endParaRPr lang="en-US"/>
          </a:p>
        </p:txBody>
      </p:sp>
      <p:sp>
        <p:nvSpPr>
          <p:cNvPr id="5" name="Footer Placeholder 4"/>
          <p:cNvSpPr>
            <a:spLocks noGrp="1"/>
          </p:cNvSpPr>
          <p:nvPr>
            <p:ph type="ftr" sz="quarter" idx="11"/>
          </p:nvPr>
        </p:nvSpPr>
        <p:spPr>
          <a:xfrm>
            <a:off x="4037549" y="6172203"/>
            <a:ext cx="4113728"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08357" y="6172203"/>
            <a:ext cx="2742486" cy="365125"/>
          </a:xfrm>
          <a:prstGeom prst="rect">
            <a:avLst/>
          </a:prstGeom>
        </p:spPr>
        <p:txBody>
          <a:bodyPr/>
          <a:lstStyle/>
          <a:p>
            <a:fld id="{19D7711B-366A-45A3-9943-7E547E5AC8AD}" type="slidenum">
              <a:rPr lang="en-US" smtClean="0"/>
              <a:t>‹#›</a:t>
            </a:fld>
            <a:endParaRPr lang="en-US"/>
          </a:p>
        </p:txBody>
      </p:sp>
    </p:spTree>
    <p:extLst>
      <p:ext uri="{BB962C8B-B14F-4D97-AF65-F5344CB8AC3E}">
        <p14:creationId xmlns:p14="http://schemas.microsoft.com/office/powerpoint/2010/main" val="3426809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9A8DF2-E3A7-4C5D-93EB-D31D902A1CB2}" type="datetimeFigureOut">
              <a:rPr lang="en-US" smtClean="0"/>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DE0CF-737B-4D60-A831-34B00AF21DB5}" type="slidenum">
              <a:rPr lang="en-US" smtClean="0"/>
              <a:t>‹#›</a:t>
            </a:fld>
            <a:endParaRPr lang="en-US"/>
          </a:p>
        </p:txBody>
      </p:sp>
      <p:sp>
        <p:nvSpPr>
          <p:cNvPr id="7" name="Content Placeholder 2"/>
          <p:cNvSpPr txBox="1">
            <a:spLocks/>
          </p:cNvSpPr>
          <p:nvPr userDrawn="1"/>
        </p:nvSpPr>
        <p:spPr>
          <a:xfrm>
            <a:off x="1526650" y="698174"/>
            <a:ext cx="9141619" cy="241574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smtClean="0"/>
              <a:t>The UN Declared 2015 as the International Year of Soils (IYS) to bring more attention to this important natural resource. The Soil Science Society of America celebrates IYS and is happy to bring you this presentation. We hope you take the time to learn more about soils at the many resources listed at the end of this presentation, as you learn more about how…</a:t>
            </a:r>
          </a:p>
          <a:p>
            <a:pPr marL="0" indent="0" algn="ctr">
              <a:spcBef>
                <a:spcPts val="600"/>
              </a:spcBef>
              <a:buNone/>
            </a:pPr>
            <a:r>
              <a:rPr lang="en-US" sz="7200" i="1" dirty="0" smtClean="0">
                <a:solidFill>
                  <a:schemeClr val="accent2">
                    <a:lumMod val="75000"/>
                  </a:schemeClr>
                </a:solidFill>
              </a:rPr>
              <a:t>Soils Sustain Life</a:t>
            </a:r>
            <a:endParaRPr lang="en-US" sz="7200" i="1" dirty="0">
              <a:solidFill>
                <a:schemeClr val="accent2">
                  <a:lumMod val="75000"/>
                </a:schemeClr>
              </a:solidFill>
            </a:endParaRPr>
          </a:p>
        </p:txBody>
      </p:sp>
    </p:spTree>
    <p:extLst>
      <p:ext uri="{BB962C8B-B14F-4D97-AF65-F5344CB8AC3E}">
        <p14:creationId xmlns:p14="http://schemas.microsoft.com/office/powerpoint/2010/main" val="4095557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9A8DF2-E3A7-4C5D-93EB-D31D902A1CB2}" type="datetimeFigureOut">
              <a:rPr lang="en-US" smtClean="0"/>
              <a:t>12/15/2014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FDE0CF-737B-4D60-A831-34B00AF21DB5}" type="slidenum">
              <a:rPr lang="en-US" smtClean="0"/>
              <a:t>‹#›</a:t>
            </a:fld>
            <a:endParaRPr lang="en-US"/>
          </a:p>
        </p:txBody>
      </p:sp>
      <p:sp>
        <p:nvSpPr>
          <p:cNvPr id="7" name="Content Placeholder 2"/>
          <p:cNvSpPr txBox="1">
            <a:spLocks/>
          </p:cNvSpPr>
          <p:nvPr userDrawn="1"/>
        </p:nvSpPr>
        <p:spPr>
          <a:xfrm>
            <a:off x="1526650" y="698174"/>
            <a:ext cx="9141619" cy="439281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b="1" dirty="0"/>
              <a:t>Thank you for listening!</a:t>
            </a:r>
            <a:br>
              <a:rPr lang="en-US" sz="2800" b="1" dirty="0"/>
            </a:br>
            <a:r>
              <a:rPr lang="en-US" sz="2800" b="1" dirty="0"/>
              <a:t>For further information, visit</a:t>
            </a:r>
            <a:r>
              <a:rPr lang="en-US" sz="2800" b="1" dirty="0" smtClean="0"/>
              <a:t>:</a:t>
            </a:r>
          </a:p>
          <a:p>
            <a:pPr marL="0" indent="0" algn="ctr">
              <a:buNone/>
            </a:pPr>
            <a:r>
              <a:rPr lang="en-US" sz="2400" b="1" dirty="0"/>
              <a:t>Soils.org/discover-soils</a:t>
            </a:r>
            <a:r>
              <a:rPr lang="en-US" sz="2400" dirty="0"/>
              <a:t> – information about all things soil!</a:t>
            </a:r>
          </a:p>
          <a:p>
            <a:pPr marL="0" indent="0" algn="ctr">
              <a:buNone/>
            </a:pPr>
            <a:r>
              <a:rPr lang="en-US" sz="2400" b="1" dirty="0"/>
              <a:t>Soils4teachers.org</a:t>
            </a:r>
            <a:r>
              <a:rPr lang="en-US" sz="2400" dirty="0"/>
              <a:t> – Lesson plans, activities, etc. for teachers</a:t>
            </a:r>
          </a:p>
          <a:p>
            <a:pPr marL="0" indent="0" algn="ctr">
              <a:buNone/>
            </a:pPr>
            <a:r>
              <a:rPr lang="en-US" sz="2400" b="1" dirty="0"/>
              <a:t>Soils4kids.org</a:t>
            </a:r>
            <a:r>
              <a:rPr lang="en-US" sz="2400" dirty="0"/>
              <a:t> – activities for the K-12 audience</a:t>
            </a:r>
          </a:p>
          <a:p>
            <a:pPr marL="0" indent="0" algn="ctr">
              <a:buNone/>
            </a:pPr>
            <a:r>
              <a:rPr lang="en-US" sz="2400" dirty="0"/>
              <a:t>Follow us on facebook.com/</a:t>
            </a:r>
            <a:r>
              <a:rPr lang="en-US" sz="2400" dirty="0" err="1"/>
              <a:t>iheartsoil</a:t>
            </a:r>
            <a:endParaRPr lang="en-US" sz="2400" dirty="0"/>
          </a:p>
          <a:p>
            <a:pPr marL="0" indent="0" algn="ctr">
              <a:buNone/>
            </a:pPr>
            <a:endParaRPr lang="en-US" sz="2800" dirty="0"/>
          </a:p>
          <a:p>
            <a:pPr marL="0" indent="0" algn="ctr">
              <a:buNone/>
            </a:pPr>
            <a:r>
              <a:rPr lang="en-US" sz="2800" dirty="0" smtClean="0"/>
              <a:t>Brought </a:t>
            </a:r>
            <a:r>
              <a:rPr lang="en-US" sz="2800" dirty="0"/>
              <a:t>to you by the Soil Science Society of America</a:t>
            </a:r>
          </a:p>
          <a:p>
            <a:pPr marL="0" indent="0" algn="ctr">
              <a:buNone/>
            </a:pPr>
            <a:r>
              <a:rPr lang="en-US" sz="2800" b="1" dirty="0">
                <a:solidFill>
                  <a:schemeClr val="accent2">
                    <a:lumMod val="75000"/>
                  </a:schemeClr>
                </a:solidFill>
              </a:rPr>
              <a:t>Soils sustain life!</a:t>
            </a:r>
          </a:p>
          <a:p>
            <a:pPr marL="0" indent="0" algn="ctr">
              <a:buNone/>
            </a:pPr>
            <a:endParaRPr lang="en-US" sz="2800"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4524" y="2888639"/>
            <a:ext cx="442096" cy="442211"/>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57320" y="2894579"/>
            <a:ext cx="803014" cy="808578"/>
          </a:xfrm>
          <a:prstGeom prst="rect">
            <a:avLst/>
          </a:prstGeom>
        </p:spPr>
      </p:pic>
    </p:spTree>
    <p:extLst>
      <p:ext uri="{BB962C8B-B14F-4D97-AF65-F5344CB8AC3E}">
        <p14:creationId xmlns:p14="http://schemas.microsoft.com/office/powerpoint/2010/main" val="39176978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tiff"/><Relationship Id="rId5" Type="http://schemas.openxmlformats.org/officeDocument/2006/relationships/image" Target="../media/image1.tif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2.tif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tiff"/><Relationship Id="rId4" Type="http://schemas.openxmlformats.org/officeDocument/2006/relationships/image" Target="../media/image1.tif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2.tiff"/><Relationship Id="rId2" Type="http://schemas.openxmlformats.org/officeDocument/2006/relationships/image" Target="../media/image5.jpeg"/><Relationship Id="rId1" Type="http://schemas.openxmlformats.org/officeDocument/2006/relationships/theme" Target="../theme/theme4.xml"/><Relationship Id="rId6" Type="http://schemas.openxmlformats.org/officeDocument/2006/relationships/image" Target="../media/image1.tiff"/><Relationship Id="rId5" Type="http://schemas.openxmlformats.org/officeDocument/2006/relationships/image" Target="../media/image8.jpeg"/><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5486400"/>
            <a:ext cx="12188825" cy="1371600"/>
          </a:xfrm>
          <a:prstGeom prst="rect">
            <a:avLst/>
          </a:prstGeom>
          <a:solidFill>
            <a:srgbClr val="E7B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35555" y="4408974"/>
            <a:ext cx="2742486" cy="1475232"/>
          </a:xfrm>
          <a:prstGeom prst="rect">
            <a:avLst/>
          </a:prstGeom>
        </p:spPr>
      </p:pic>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5180" y="4628566"/>
            <a:ext cx="1828324" cy="1330036"/>
          </a:xfrm>
          <a:prstGeom prst="rect">
            <a:avLst/>
          </a:prstGeom>
        </p:spPr>
      </p:pic>
      <p:sp>
        <p:nvSpPr>
          <p:cNvPr id="16" name="Date Placeholder 3"/>
          <p:cNvSpPr>
            <a:spLocks noGrp="1"/>
          </p:cNvSpPr>
          <p:nvPr>
            <p:ph type="dt" sz="half" idx="2"/>
          </p:nvPr>
        </p:nvSpPr>
        <p:spPr>
          <a:xfrm>
            <a:off x="837982" y="617220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E756A-7992-49A9-A550-BD7343BE9C5F}" type="datetimeFigureOut">
              <a:rPr lang="en-US" smtClean="0"/>
              <a:t>12/15/2014</a:t>
            </a:fld>
            <a:endParaRPr lang="en-US"/>
          </a:p>
        </p:txBody>
      </p:sp>
      <p:sp>
        <p:nvSpPr>
          <p:cNvPr id="17" name="Footer Placeholder 4"/>
          <p:cNvSpPr>
            <a:spLocks noGrp="1"/>
          </p:cNvSpPr>
          <p:nvPr>
            <p:ph type="ftr" sz="quarter" idx="3"/>
          </p:nvPr>
        </p:nvSpPr>
        <p:spPr>
          <a:xfrm>
            <a:off x="4037549" y="617220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8" name="Slide Number Placeholder 5"/>
          <p:cNvSpPr>
            <a:spLocks noGrp="1"/>
          </p:cNvSpPr>
          <p:nvPr>
            <p:ph type="sldNum" sz="quarter" idx="4"/>
          </p:nvPr>
        </p:nvSpPr>
        <p:spPr>
          <a:xfrm>
            <a:off x="8608357" y="617220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7711B-366A-45A3-9943-7E547E5AC8AD}" type="slidenum">
              <a:rPr lang="en-US" smtClean="0"/>
              <a:t>‹#›</a:t>
            </a:fld>
            <a:endParaRPr lang="en-US" dirty="0"/>
          </a:p>
        </p:txBody>
      </p:sp>
    </p:spTree>
    <p:extLst>
      <p:ext uri="{BB962C8B-B14F-4D97-AF65-F5344CB8AC3E}">
        <p14:creationId xmlns:p14="http://schemas.microsoft.com/office/powerpoint/2010/main" val="4204544442"/>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Title 1"/>
          <p:cNvSpPr txBox="1">
            <a:spLocks/>
          </p:cNvSpPr>
          <p:nvPr userDrawn="1"/>
        </p:nvSpPr>
        <p:spPr>
          <a:xfrm>
            <a:off x="765179" y="575470"/>
            <a:ext cx="10512862" cy="796131"/>
          </a:xfrm>
          <a:prstGeom prst="rect">
            <a:avLst/>
          </a:prstGeom>
        </p:spPr>
        <p:txBody>
          <a:bodyPr anchor="t" anchorCtr="0">
            <a:normAutofit/>
          </a:bodyPr>
          <a:lstStyle>
            <a:lvl1pPr algn="ctr" defTabSz="914400" rtl="0" eaLnBrk="1" latinLnBrk="0" hangingPunct="1">
              <a:lnSpc>
                <a:spcPct val="90000"/>
              </a:lnSpc>
              <a:spcBef>
                <a:spcPct val="0"/>
              </a:spcBef>
              <a:buNone/>
              <a:defRPr sz="4000" b="1" kern="1200" baseline="0">
                <a:solidFill>
                  <a:srgbClr val="8B5E3B"/>
                </a:solidFill>
                <a:latin typeface="+mn-lt"/>
                <a:ea typeface="+mj-ea"/>
                <a:cs typeface="+mj-cs"/>
              </a:defRPr>
            </a:lvl1pPr>
          </a:lstStyle>
          <a:p>
            <a:r>
              <a:rPr lang="en-US" dirty="0" smtClean="0"/>
              <a:t>Celebrating 2015</a:t>
            </a:r>
            <a:endParaRPr lang="en-US" dirty="0"/>
          </a:p>
        </p:txBody>
      </p:sp>
      <p:sp>
        <p:nvSpPr>
          <p:cNvPr id="11" name="Title 1"/>
          <p:cNvSpPr txBox="1">
            <a:spLocks/>
          </p:cNvSpPr>
          <p:nvPr userDrawn="1"/>
        </p:nvSpPr>
        <p:spPr>
          <a:xfrm>
            <a:off x="765179" y="2964442"/>
            <a:ext cx="10512862" cy="1200329"/>
          </a:xfrm>
          <a:prstGeom prst="rect">
            <a:avLst/>
          </a:prstGeom>
        </p:spPr>
        <p:txBody>
          <a:bodyPr vert="horz" lIns="91440" tIns="45720" rIns="91440" bIns="45720" rtlCol="0" anchor="t" anchorCtr="0">
            <a:spAutoFit/>
          </a:bodyPr>
          <a:lstStyle>
            <a:lvl1pPr algn="ctr" defTabSz="914400" rtl="0" eaLnBrk="1" latinLnBrk="0" hangingPunct="1">
              <a:lnSpc>
                <a:spcPct val="90000"/>
              </a:lnSpc>
              <a:spcBef>
                <a:spcPct val="0"/>
              </a:spcBef>
              <a:buNone/>
              <a:defRPr sz="4400" b="1" kern="1200" baseline="0">
                <a:solidFill>
                  <a:srgbClr val="8B5E3B"/>
                </a:solidFill>
                <a:latin typeface="+mn-lt"/>
                <a:ea typeface="+mj-ea"/>
                <a:cs typeface="+mj-cs"/>
              </a:defRPr>
            </a:lvl1pPr>
          </a:lstStyle>
          <a:p>
            <a:pPr>
              <a:lnSpc>
                <a:spcPct val="150000"/>
              </a:lnSpc>
            </a:pPr>
            <a:r>
              <a:rPr lang="en-US" sz="2400" b="0" dirty="0" smtClean="0">
                <a:solidFill>
                  <a:schemeClr val="tx1"/>
                </a:solidFill>
              </a:rPr>
              <a:t>Presented by Name, Position</a:t>
            </a:r>
          </a:p>
          <a:p>
            <a:pPr>
              <a:lnSpc>
                <a:spcPct val="150000"/>
              </a:lnSpc>
            </a:pPr>
            <a:r>
              <a:rPr lang="en-US" sz="2400" b="0" dirty="0" smtClean="0">
                <a:solidFill>
                  <a:schemeClr val="tx1"/>
                </a:solidFill>
              </a:rPr>
              <a:t>Member/Fellow of the Soil Science Society of America</a:t>
            </a:r>
            <a:endParaRPr lang="en-US" sz="2400" b="0" dirty="0">
              <a:solidFill>
                <a:schemeClr val="tx1"/>
              </a:solidFill>
            </a:endParaRPr>
          </a:p>
        </p:txBody>
      </p:sp>
      <p:sp>
        <p:nvSpPr>
          <p:cNvPr id="12" name="Title 1"/>
          <p:cNvSpPr txBox="1">
            <a:spLocks/>
          </p:cNvSpPr>
          <p:nvPr userDrawn="1"/>
        </p:nvSpPr>
        <p:spPr>
          <a:xfrm>
            <a:off x="765179" y="1185066"/>
            <a:ext cx="10512862" cy="910870"/>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5400" b="1" kern="1200" baseline="0">
                <a:solidFill>
                  <a:srgbClr val="8B5E3B"/>
                </a:solidFill>
                <a:latin typeface="+mn-lt"/>
                <a:ea typeface="+mj-ea"/>
                <a:cs typeface="+mj-cs"/>
              </a:defRPr>
            </a:lvl1pPr>
          </a:lstStyle>
          <a:p>
            <a:r>
              <a:rPr lang="en-US" dirty="0" smtClean="0"/>
              <a:t>International Year of Soils</a:t>
            </a:r>
            <a:endParaRPr lang="en-US" dirty="0"/>
          </a:p>
        </p:txBody>
      </p:sp>
      <p:sp>
        <p:nvSpPr>
          <p:cNvPr id="13" name="Rectangle 12"/>
          <p:cNvSpPr/>
          <p:nvPr userDrawn="1"/>
        </p:nvSpPr>
        <p:spPr>
          <a:xfrm>
            <a:off x="0" y="5486400"/>
            <a:ext cx="12188825" cy="1371600"/>
          </a:xfrm>
          <a:prstGeom prst="rect">
            <a:avLst/>
          </a:prstGeom>
          <a:solidFill>
            <a:srgbClr val="E7B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35555" y="4408974"/>
            <a:ext cx="2742486" cy="1475232"/>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5180" y="4628566"/>
            <a:ext cx="1828324" cy="1330036"/>
          </a:xfrm>
          <a:prstGeom prst="rect">
            <a:avLst/>
          </a:prstGeom>
        </p:spPr>
      </p:pic>
      <p:sp>
        <p:nvSpPr>
          <p:cNvPr id="16" name="Date Placeholder 3"/>
          <p:cNvSpPr>
            <a:spLocks noGrp="1"/>
          </p:cNvSpPr>
          <p:nvPr>
            <p:ph type="dt" sz="half" idx="2"/>
          </p:nvPr>
        </p:nvSpPr>
        <p:spPr>
          <a:xfrm>
            <a:off x="837982" y="617220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2E756A-7992-49A9-A550-BD7343BE9C5F}" type="datetimeFigureOut">
              <a:rPr lang="en-US" smtClean="0"/>
              <a:t>12/15/2014</a:t>
            </a:fld>
            <a:endParaRPr lang="en-US"/>
          </a:p>
        </p:txBody>
      </p:sp>
      <p:sp>
        <p:nvSpPr>
          <p:cNvPr id="17" name="Footer Placeholder 4"/>
          <p:cNvSpPr>
            <a:spLocks noGrp="1"/>
          </p:cNvSpPr>
          <p:nvPr>
            <p:ph type="ftr" sz="quarter" idx="3"/>
          </p:nvPr>
        </p:nvSpPr>
        <p:spPr>
          <a:xfrm>
            <a:off x="4037549" y="617220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8" name="Slide Number Placeholder 5"/>
          <p:cNvSpPr>
            <a:spLocks noGrp="1"/>
          </p:cNvSpPr>
          <p:nvPr>
            <p:ph type="sldNum" sz="quarter" idx="4"/>
          </p:nvPr>
        </p:nvSpPr>
        <p:spPr>
          <a:xfrm>
            <a:off x="8608357" y="617220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7711B-366A-45A3-9943-7E547E5AC8AD}" type="slidenum">
              <a:rPr lang="en-US" smtClean="0"/>
              <a:t>‹#›</a:t>
            </a:fld>
            <a:endParaRPr lang="en-US" dirty="0"/>
          </a:p>
        </p:txBody>
      </p:sp>
    </p:spTree>
    <p:extLst>
      <p:ext uri="{BB962C8B-B14F-4D97-AF65-F5344CB8AC3E}">
        <p14:creationId xmlns:p14="http://schemas.microsoft.com/office/powerpoint/2010/main" val="2478424712"/>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9A8DF2-E3A7-4C5D-93EB-D31D902A1CB2}" type="datetimeFigureOut">
              <a:rPr lang="en-US" smtClean="0"/>
              <a:t>12/15/2014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DE0CF-737B-4D60-A831-34B00AF21DB5}" type="slidenum">
              <a:rPr lang="en-US" smtClean="0"/>
              <a:t>‹#›</a:t>
            </a:fld>
            <a:endParaRPr lang="en-US"/>
          </a:p>
        </p:txBody>
      </p:sp>
      <p:sp>
        <p:nvSpPr>
          <p:cNvPr id="10" name="Rectangle 9"/>
          <p:cNvSpPr/>
          <p:nvPr userDrawn="1"/>
        </p:nvSpPr>
        <p:spPr>
          <a:xfrm>
            <a:off x="0" y="5486400"/>
            <a:ext cx="12188825" cy="1371600"/>
          </a:xfrm>
          <a:prstGeom prst="rect">
            <a:avLst/>
          </a:prstGeom>
          <a:solidFill>
            <a:srgbClr val="E7B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35555" y="4408974"/>
            <a:ext cx="2742486" cy="1475232"/>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65180" y="4628566"/>
            <a:ext cx="1828324" cy="1330036"/>
          </a:xfrm>
          <a:prstGeom prst="rect">
            <a:avLst/>
          </a:prstGeom>
        </p:spPr>
      </p:pic>
      <p:sp>
        <p:nvSpPr>
          <p:cNvPr id="13" name="Date Placeholder 3"/>
          <p:cNvSpPr txBox="1">
            <a:spLocks/>
          </p:cNvSpPr>
          <p:nvPr userDrawn="1"/>
        </p:nvSpPr>
        <p:spPr>
          <a:xfrm>
            <a:off x="837982" y="6172201"/>
            <a:ext cx="27424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2E756A-7992-49A9-A550-BD7343BE9C5F}" type="datetimeFigureOut">
              <a:rPr lang="en-US" smtClean="0"/>
              <a:pPr/>
              <a:t>12/15/2014</a:t>
            </a:fld>
            <a:endParaRPr lang="en-US"/>
          </a:p>
        </p:txBody>
      </p:sp>
      <p:sp>
        <p:nvSpPr>
          <p:cNvPr id="14" name="Slide Number Placeholder 5"/>
          <p:cNvSpPr txBox="1">
            <a:spLocks/>
          </p:cNvSpPr>
          <p:nvPr userDrawn="1"/>
        </p:nvSpPr>
        <p:spPr>
          <a:xfrm>
            <a:off x="8608357" y="6172201"/>
            <a:ext cx="274248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D7711B-366A-45A3-9943-7E547E5AC8AD}" type="slidenum">
              <a:rPr lang="en-US" smtClean="0"/>
              <a:pPr/>
              <a:t>‹#›</a:t>
            </a:fld>
            <a:endParaRPr lang="en-US" dirty="0"/>
          </a:p>
        </p:txBody>
      </p:sp>
    </p:spTree>
    <p:extLst>
      <p:ext uri="{BB962C8B-B14F-4D97-AF65-F5344CB8AC3E}">
        <p14:creationId xmlns:p14="http://schemas.microsoft.com/office/powerpoint/2010/main" val="431573144"/>
      </p:ext>
    </p:extLst>
  </p:cSld>
  <p:clrMap bg1="lt1" tx1="dk1" bg2="lt2" tx2="dk2" accent1="accent1" accent2="accent2" accent3="accent3" accent4="accent4" accent5="accent5" accent6="accent6" hlink="hlink" folHlink="folHlink"/>
  <p:sldLayoutIdLst>
    <p:sldLayoutId id="2147483665" r:id="rId1"/>
    <p:sldLayoutId id="214748366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9A8DF2-E3A7-4C5D-93EB-D31D902A1CB2}" type="datetimeFigureOut">
              <a:rPr lang="en-US" smtClean="0"/>
              <a:t>12/15/2014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FDE0CF-737B-4D60-A831-34B00AF21DB5}" type="slidenum">
              <a:rPr lang="en-US" smtClean="0"/>
              <a:t>‹#›</a:t>
            </a:fld>
            <a:endParaRPr lang="en-US"/>
          </a:p>
        </p:txBody>
      </p:sp>
      <p:sp>
        <p:nvSpPr>
          <p:cNvPr id="10" name="Rectangle 9"/>
          <p:cNvSpPr/>
          <p:nvPr userDrawn="1"/>
        </p:nvSpPr>
        <p:spPr>
          <a:xfrm>
            <a:off x="0" y="5486400"/>
            <a:ext cx="12188825" cy="1371600"/>
          </a:xfrm>
          <a:prstGeom prst="rect">
            <a:avLst/>
          </a:prstGeom>
          <a:solidFill>
            <a:srgbClr val="E7BB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p:cNvSpPr txBox="1">
            <a:spLocks/>
          </p:cNvSpPr>
          <p:nvPr userDrawn="1"/>
        </p:nvSpPr>
        <p:spPr>
          <a:xfrm>
            <a:off x="837982" y="6172201"/>
            <a:ext cx="2742486"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2E756A-7992-49A9-A550-BD7343BE9C5F}" type="datetimeFigureOut">
              <a:rPr lang="en-US" smtClean="0"/>
              <a:pPr/>
              <a:t>12/15/2014</a:t>
            </a:fld>
            <a:endParaRPr lang="en-US"/>
          </a:p>
        </p:txBody>
      </p:sp>
      <p:sp>
        <p:nvSpPr>
          <p:cNvPr id="14" name="Slide Number Placeholder 5"/>
          <p:cNvSpPr txBox="1">
            <a:spLocks/>
          </p:cNvSpPr>
          <p:nvPr userDrawn="1"/>
        </p:nvSpPr>
        <p:spPr>
          <a:xfrm>
            <a:off x="8608357" y="6172201"/>
            <a:ext cx="274248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9D7711B-366A-45A3-9943-7E547E5AC8AD}" type="slidenum">
              <a:rPr lang="en-US" smtClean="0"/>
              <a:pPr/>
              <a:t>‹#›</a:t>
            </a:fld>
            <a:endParaRPr lang="en-US" dirty="0"/>
          </a:p>
        </p:txBody>
      </p:sp>
      <p:pic>
        <p:nvPicPr>
          <p:cNvPr id="15" name="Picture 5" descr="Soil at foot slope"/>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2665412" y="0"/>
            <a:ext cx="289864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DSCN5994"/>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676654" y="2743200"/>
            <a:ext cx="289864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DSCN5749"/>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a:stretch/>
        </p:blipFill>
        <p:spPr bwMode="auto">
          <a:xfrm>
            <a:off x="5561012" y="0"/>
            <a:ext cx="289864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DSCN0020"/>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a:stretch/>
        </p:blipFill>
        <p:spPr bwMode="auto">
          <a:xfrm>
            <a:off x="5561012" y="2729627"/>
            <a:ext cx="2898648" cy="275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6"/>
          <p:cNvSpPr txBox="1">
            <a:spLocks noChangeArrowheads="1"/>
          </p:cNvSpPr>
          <p:nvPr userDrawn="1"/>
        </p:nvSpPr>
        <p:spPr bwMode="auto">
          <a:xfrm>
            <a:off x="2665412" y="1727537"/>
            <a:ext cx="2884358" cy="1015663"/>
          </a:xfrm>
          <a:prstGeom prst="rect">
            <a:avLst/>
          </a:prstGeom>
          <a:noFill/>
          <a:ln w="9525">
            <a:noFill/>
            <a:miter lim="800000"/>
            <a:headEnd/>
            <a:tailEnd/>
          </a:ln>
          <a:effectLst/>
        </p:spPr>
        <p:txBody>
          <a:bodyPr wrap="square">
            <a:spAutoFit/>
          </a:bodyPr>
          <a:lstStyle/>
          <a:p>
            <a:pPr algn="r">
              <a:spcBef>
                <a:spcPct val="50000"/>
              </a:spcBef>
              <a:defRPr/>
            </a:pPr>
            <a:r>
              <a:rPr lang="en-US" sz="6000" dirty="0" smtClean="0">
                <a:solidFill>
                  <a:schemeClr val="bg1"/>
                </a:solidFill>
              </a:rPr>
              <a:t>Soil</a:t>
            </a:r>
            <a:endParaRPr lang="en-US" sz="6000" b="1" dirty="0">
              <a:solidFill>
                <a:schemeClr val="bg1"/>
              </a:solidFill>
              <a:effectLst>
                <a:outerShdw blurRad="38100" dist="38100" dir="2700000" algn="tl">
                  <a:srgbClr val="000000"/>
                </a:outerShdw>
              </a:effectLst>
            </a:endParaRPr>
          </a:p>
        </p:txBody>
      </p:sp>
      <p:sp>
        <p:nvSpPr>
          <p:cNvPr id="20" name="Text Box 6"/>
          <p:cNvSpPr txBox="1">
            <a:spLocks noChangeArrowheads="1"/>
          </p:cNvSpPr>
          <p:nvPr userDrawn="1"/>
        </p:nvSpPr>
        <p:spPr bwMode="auto">
          <a:xfrm>
            <a:off x="2665412" y="2743200"/>
            <a:ext cx="2895600" cy="1015663"/>
          </a:xfrm>
          <a:prstGeom prst="rect">
            <a:avLst/>
          </a:prstGeom>
          <a:noFill/>
          <a:ln w="9525">
            <a:noFill/>
            <a:miter lim="800000"/>
            <a:headEnd/>
            <a:tailEnd/>
          </a:ln>
          <a:effectLst/>
        </p:spPr>
        <p:txBody>
          <a:bodyPr wrap="square">
            <a:spAutoFit/>
          </a:bodyPr>
          <a:lstStyle/>
          <a:p>
            <a:pPr algn="r">
              <a:spcBef>
                <a:spcPct val="50000"/>
              </a:spcBef>
              <a:defRPr/>
            </a:pPr>
            <a:r>
              <a:rPr lang="en-US" sz="6000" dirty="0" smtClean="0">
                <a:solidFill>
                  <a:schemeClr val="bg1"/>
                </a:solidFill>
              </a:rPr>
              <a:t>Water</a:t>
            </a:r>
            <a:endParaRPr lang="en-US" sz="6000" b="1" dirty="0">
              <a:solidFill>
                <a:schemeClr val="bg1"/>
              </a:solidFill>
              <a:effectLst>
                <a:outerShdw blurRad="38100" dist="38100" dir="2700000" algn="tl">
                  <a:srgbClr val="000000"/>
                </a:outerShdw>
              </a:effectLst>
            </a:endParaRPr>
          </a:p>
        </p:txBody>
      </p:sp>
      <p:sp>
        <p:nvSpPr>
          <p:cNvPr id="21" name="Text Box 6"/>
          <p:cNvSpPr txBox="1">
            <a:spLocks noChangeArrowheads="1"/>
          </p:cNvSpPr>
          <p:nvPr userDrawn="1"/>
        </p:nvSpPr>
        <p:spPr bwMode="auto">
          <a:xfrm>
            <a:off x="5551359" y="1740237"/>
            <a:ext cx="2908301" cy="1015663"/>
          </a:xfrm>
          <a:prstGeom prst="rect">
            <a:avLst/>
          </a:prstGeom>
          <a:noFill/>
          <a:ln w="9525">
            <a:noFill/>
            <a:miter lim="800000"/>
            <a:headEnd/>
            <a:tailEnd/>
          </a:ln>
          <a:effectLst/>
        </p:spPr>
        <p:txBody>
          <a:bodyPr wrap="square">
            <a:spAutoFit/>
          </a:bodyPr>
          <a:lstStyle/>
          <a:p>
            <a:pPr algn="l">
              <a:spcBef>
                <a:spcPct val="50000"/>
              </a:spcBef>
              <a:defRPr/>
            </a:pPr>
            <a:r>
              <a:rPr lang="en-US" sz="6000" dirty="0" smtClean="0">
                <a:solidFill>
                  <a:schemeClr val="bg1"/>
                </a:solidFill>
              </a:rPr>
              <a:t>Air</a:t>
            </a:r>
            <a:endParaRPr lang="en-US" sz="6000" b="1" dirty="0">
              <a:solidFill>
                <a:schemeClr val="bg1"/>
              </a:solidFill>
              <a:effectLst>
                <a:outerShdw blurRad="38100" dist="38100" dir="2700000" algn="tl">
                  <a:srgbClr val="000000"/>
                </a:outerShdw>
              </a:effectLst>
            </a:endParaRPr>
          </a:p>
        </p:txBody>
      </p:sp>
      <p:sp>
        <p:nvSpPr>
          <p:cNvPr id="22" name="Text Box 6"/>
          <p:cNvSpPr txBox="1">
            <a:spLocks noChangeArrowheads="1"/>
          </p:cNvSpPr>
          <p:nvPr userDrawn="1"/>
        </p:nvSpPr>
        <p:spPr bwMode="auto">
          <a:xfrm>
            <a:off x="5549771" y="2755900"/>
            <a:ext cx="2909890" cy="1015663"/>
          </a:xfrm>
          <a:prstGeom prst="rect">
            <a:avLst/>
          </a:prstGeom>
          <a:noFill/>
          <a:ln w="9525">
            <a:noFill/>
            <a:miter lim="800000"/>
            <a:headEnd/>
            <a:tailEnd/>
          </a:ln>
          <a:effectLst/>
        </p:spPr>
        <p:txBody>
          <a:bodyPr wrap="square">
            <a:spAutoFit/>
          </a:bodyPr>
          <a:lstStyle/>
          <a:p>
            <a:pPr algn="l">
              <a:spcBef>
                <a:spcPct val="50000"/>
              </a:spcBef>
              <a:defRPr/>
            </a:pPr>
            <a:r>
              <a:rPr lang="en-US" sz="6000" dirty="0" smtClean="0">
                <a:solidFill>
                  <a:schemeClr val="bg1"/>
                </a:solidFill>
              </a:rPr>
              <a:t>Sunlight</a:t>
            </a:r>
            <a:endParaRPr lang="en-US" sz="6000" b="1" dirty="0">
              <a:solidFill>
                <a:schemeClr val="bg1"/>
              </a:solidFill>
              <a:effectLst>
                <a:outerShdw blurRad="38100" dist="38100" dir="2700000" algn="tl">
                  <a:srgbClr val="000000"/>
                </a:outerShdw>
              </a:effectLst>
            </a:endParaRPr>
          </a:p>
        </p:txBody>
      </p:sp>
      <p:pic>
        <p:nvPicPr>
          <p:cNvPr id="23" name="Picture 2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535555" y="4408974"/>
            <a:ext cx="2742486" cy="1475232"/>
          </a:xfrm>
          <a:prstGeom prst="rect">
            <a:avLst/>
          </a:prstGeom>
        </p:spPr>
      </p:pic>
      <p:pic>
        <p:nvPicPr>
          <p:cNvPr id="24" name="Picture 2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5180" y="4628566"/>
            <a:ext cx="1828324" cy="1330036"/>
          </a:xfrm>
          <a:prstGeom prst="rect">
            <a:avLst/>
          </a:prstGeom>
        </p:spPr>
      </p:pic>
    </p:spTree>
    <p:extLst>
      <p:ext uri="{BB962C8B-B14F-4D97-AF65-F5344CB8AC3E}">
        <p14:creationId xmlns:p14="http://schemas.microsoft.com/office/powerpoint/2010/main" val="2656507850"/>
      </p:ext>
    </p:extLst>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65379" y="575469"/>
            <a:ext cx="10515600" cy="796131"/>
          </a:xfrm>
          <a:prstGeom prst="rect">
            <a:avLst/>
          </a:prstGeom>
        </p:spPr>
        <p:txBody>
          <a:bodyPr anchor="t" anchorCtr="0">
            <a:normAutofit/>
          </a:bodyPr>
          <a:lstStyle>
            <a:lvl1pPr algn="ctr" defTabSz="914400" rtl="0" eaLnBrk="1" latinLnBrk="0" hangingPunct="1">
              <a:lnSpc>
                <a:spcPct val="90000"/>
              </a:lnSpc>
              <a:spcBef>
                <a:spcPct val="0"/>
              </a:spcBef>
              <a:buNone/>
              <a:defRPr sz="4000" b="1" kern="1200" baseline="0">
                <a:solidFill>
                  <a:srgbClr val="8B5E3B"/>
                </a:solidFill>
                <a:latin typeface="+mn-lt"/>
                <a:ea typeface="+mj-ea"/>
                <a:cs typeface="+mj-cs"/>
              </a:defRPr>
            </a:lvl1pPr>
          </a:lstStyle>
          <a:p>
            <a:r>
              <a:rPr lang="en-US" dirty="0" smtClean="0"/>
              <a:t>Getting the Dirt on Soils or</a:t>
            </a:r>
            <a:endParaRPr lang="en-US" dirty="0"/>
          </a:p>
        </p:txBody>
      </p:sp>
      <p:sp>
        <p:nvSpPr>
          <p:cNvPr id="6" name="Title 1"/>
          <p:cNvSpPr txBox="1">
            <a:spLocks/>
          </p:cNvSpPr>
          <p:nvPr/>
        </p:nvSpPr>
        <p:spPr>
          <a:xfrm>
            <a:off x="765379" y="2964442"/>
            <a:ext cx="10515600" cy="1143070"/>
          </a:xfrm>
          <a:prstGeom prst="rect">
            <a:avLst/>
          </a:prstGeom>
        </p:spPr>
        <p:txBody>
          <a:bodyPr vert="horz" lIns="91440" tIns="45720" rIns="91440" bIns="45720" rtlCol="0" anchor="t" anchorCtr="0">
            <a:spAutoFit/>
          </a:bodyPr>
          <a:lstStyle>
            <a:lvl1pPr algn="ctr" defTabSz="914400" rtl="0" eaLnBrk="1" latinLnBrk="0" hangingPunct="1">
              <a:lnSpc>
                <a:spcPct val="90000"/>
              </a:lnSpc>
              <a:spcBef>
                <a:spcPct val="0"/>
              </a:spcBef>
              <a:buNone/>
              <a:defRPr sz="4400" b="1" kern="1200" baseline="0">
                <a:solidFill>
                  <a:srgbClr val="8B5E3B"/>
                </a:solidFill>
                <a:latin typeface="+mn-lt"/>
                <a:ea typeface="+mj-ea"/>
                <a:cs typeface="+mj-cs"/>
              </a:defRPr>
            </a:lvl1pPr>
          </a:lstStyle>
          <a:p>
            <a:pPr>
              <a:lnSpc>
                <a:spcPct val="150000"/>
              </a:lnSpc>
            </a:pPr>
            <a:r>
              <a:rPr lang="en-US" sz="2400" b="0" dirty="0" smtClean="0">
                <a:solidFill>
                  <a:schemeClr val="tx1"/>
                </a:solidFill>
              </a:rPr>
              <a:t>Presented by Name, Position</a:t>
            </a:r>
          </a:p>
          <a:p>
            <a:pPr>
              <a:lnSpc>
                <a:spcPct val="150000"/>
              </a:lnSpc>
            </a:pPr>
            <a:r>
              <a:rPr lang="en-US" sz="2400" b="0" dirty="0" smtClean="0">
                <a:solidFill>
                  <a:schemeClr val="tx1"/>
                </a:solidFill>
              </a:rPr>
              <a:t>Member/Fellow of the Soil Science Society of America</a:t>
            </a:r>
            <a:endParaRPr lang="en-US" sz="2400" b="0" dirty="0">
              <a:solidFill>
                <a:schemeClr val="tx1"/>
              </a:solidFill>
            </a:endParaRPr>
          </a:p>
        </p:txBody>
      </p:sp>
      <p:sp>
        <p:nvSpPr>
          <p:cNvPr id="7" name="Title 1"/>
          <p:cNvSpPr txBox="1">
            <a:spLocks/>
          </p:cNvSpPr>
          <p:nvPr/>
        </p:nvSpPr>
        <p:spPr>
          <a:xfrm>
            <a:off x="765379" y="1185066"/>
            <a:ext cx="10515600" cy="910870"/>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5400" b="1" kern="1200" baseline="0">
                <a:solidFill>
                  <a:srgbClr val="8B5E3B"/>
                </a:solidFill>
                <a:latin typeface="+mn-lt"/>
                <a:ea typeface="+mj-ea"/>
                <a:cs typeface="+mj-cs"/>
              </a:defRPr>
            </a:lvl1pPr>
          </a:lstStyle>
          <a:p>
            <a:r>
              <a:rPr lang="en-US" dirty="0" smtClean="0"/>
              <a:t>Why is Soil important</a:t>
            </a:r>
            <a:endParaRPr lang="en-US" dirty="0"/>
          </a:p>
        </p:txBody>
      </p:sp>
    </p:spTree>
    <p:extLst>
      <p:ext uri="{BB962C8B-B14F-4D97-AF65-F5344CB8AC3E}">
        <p14:creationId xmlns:p14="http://schemas.microsoft.com/office/powerpoint/2010/main" val="211101316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ChangeArrowheads="1"/>
          </p:cNvSpPr>
          <p:nvPr/>
        </p:nvSpPr>
        <p:spPr bwMode="auto">
          <a:xfrm>
            <a:off x="457199" y="411480"/>
            <a:ext cx="6094413" cy="830997"/>
          </a:xfrm>
          <a:prstGeom prst="rect">
            <a:avLst/>
          </a:prstGeom>
          <a:noFill/>
          <a:ln w="9525">
            <a:noFill/>
            <a:miter lim="800000"/>
            <a:headEnd/>
            <a:tailEnd/>
          </a:ln>
          <a:effectLst/>
        </p:spPr>
        <p:txBody>
          <a:bodyPr>
            <a:spAutoFit/>
          </a:bodyPr>
          <a:lstStyle/>
          <a:p>
            <a:pPr algn="ctr">
              <a:lnSpc>
                <a:spcPct val="120000"/>
              </a:lnSpc>
              <a:spcBef>
                <a:spcPct val="20000"/>
              </a:spcBef>
              <a:buClr>
                <a:schemeClr val="hlink"/>
              </a:buClr>
              <a:buSzPct val="80000"/>
              <a:buFont typeface="Wingdings" pitchFamily="2" charset="2"/>
              <a:buNone/>
              <a:defRPr/>
            </a:pPr>
            <a:r>
              <a:rPr lang="en-US" sz="4000" dirty="0">
                <a:effectLst>
                  <a:outerShdw blurRad="38100" dist="38100" dir="2700000" algn="tl">
                    <a:srgbClr val="FFFFFF"/>
                  </a:outerShdw>
                </a:effectLst>
              </a:rPr>
              <a:t>Soil makes great mud pies</a:t>
            </a:r>
          </a:p>
        </p:txBody>
      </p:sp>
      <p:pic>
        <p:nvPicPr>
          <p:cNvPr id="642051" name="Picture 3" descr="Erik Severs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1447" y="411480"/>
            <a:ext cx="3545941" cy="342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2052" name="Picture 4" descr="DSCN3758"/>
          <p:cNvPicPr>
            <a:picLocks noChangeAspect="1" noChangeArrowheads="1"/>
          </p:cNvPicPr>
          <p:nvPr/>
        </p:nvPicPr>
        <p:blipFill>
          <a:blip r:embed="rId3" cstate="print">
            <a:lum bright="18000" contrast="12000"/>
            <a:extLst>
              <a:ext uri="{28A0092B-C50C-407E-A947-70E740481C1C}">
                <a14:useLocalDpi xmlns:a14="http://schemas.microsoft.com/office/drawing/2010/main" val="0"/>
              </a:ext>
            </a:extLst>
          </a:blip>
          <a:srcRect/>
          <a:stretch>
            <a:fillRect/>
          </a:stretch>
        </p:blipFill>
        <p:spPr bwMode="auto">
          <a:xfrm>
            <a:off x="1468946" y="1219200"/>
            <a:ext cx="4070918" cy="312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2053" name="Rectangle 5"/>
          <p:cNvSpPr>
            <a:spLocks noChangeArrowheads="1"/>
          </p:cNvSpPr>
          <p:nvPr/>
        </p:nvSpPr>
        <p:spPr bwMode="auto">
          <a:xfrm>
            <a:off x="5637212" y="3657600"/>
            <a:ext cx="6094413" cy="830997"/>
          </a:xfrm>
          <a:prstGeom prst="rect">
            <a:avLst/>
          </a:prstGeom>
          <a:noFill/>
          <a:ln w="9525">
            <a:noFill/>
            <a:miter lim="800000"/>
            <a:headEnd/>
            <a:tailEnd/>
          </a:ln>
          <a:effectLst/>
        </p:spPr>
        <p:txBody>
          <a:bodyPr>
            <a:spAutoFit/>
          </a:bodyPr>
          <a:lstStyle/>
          <a:p>
            <a:pPr algn="ctr">
              <a:lnSpc>
                <a:spcPct val="120000"/>
              </a:lnSpc>
              <a:spcBef>
                <a:spcPct val="20000"/>
              </a:spcBef>
              <a:buClr>
                <a:schemeClr val="hlink"/>
              </a:buClr>
              <a:buSzPct val="80000"/>
              <a:buFont typeface="Wingdings" pitchFamily="2" charset="2"/>
              <a:buNone/>
              <a:defRPr/>
            </a:pPr>
            <a:r>
              <a:rPr lang="en-US" sz="4000" dirty="0">
                <a:effectLst>
                  <a:outerShdw blurRad="38100" dist="38100" dir="2700000" algn="tl">
                    <a:srgbClr val="FFFFFF"/>
                  </a:outerShdw>
                </a:effectLst>
              </a:rPr>
              <a:t>…and is just plain fun!</a:t>
            </a:r>
          </a:p>
        </p:txBody>
      </p:sp>
    </p:spTree>
    <p:extLst>
      <p:ext uri="{BB962C8B-B14F-4D97-AF65-F5344CB8AC3E}">
        <p14:creationId xmlns:p14="http://schemas.microsoft.com/office/powerpoint/2010/main" val="2351165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2050"/>
                                        </p:tgtEl>
                                        <p:attrNameLst>
                                          <p:attrName>style.visibility</p:attrName>
                                        </p:attrNameLst>
                                      </p:cBhvr>
                                      <p:to>
                                        <p:strVal val="visible"/>
                                      </p:to>
                                    </p:set>
                                    <p:animEffect transition="in" filter="wipe(left)">
                                      <p:cBhvr>
                                        <p:cTn id="7" dur="1000"/>
                                        <p:tgtEl>
                                          <p:spTgt spid="642050"/>
                                        </p:tgtEl>
                                      </p:cBhvr>
                                    </p:animEffect>
                                  </p:childTnLst>
                                </p:cTn>
                              </p:par>
                              <p:par>
                                <p:cTn id="8" presetID="22" presetClass="entr" presetSubtype="1" fill="hold" nodeType="withEffect">
                                  <p:stCondLst>
                                    <p:cond delay="0"/>
                                  </p:stCondLst>
                                  <p:childTnLst>
                                    <p:set>
                                      <p:cBhvr>
                                        <p:cTn id="9" dur="1" fill="hold">
                                          <p:stCondLst>
                                            <p:cond delay="0"/>
                                          </p:stCondLst>
                                        </p:cTn>
                                        <p:tgtEl>
                                          <p:spTgt spid="642052"/>
                                        </p:tgtEl>
                                        <p:attrNameLst>
                                          <p:attrName>style.visibility</p:attrName>
                                        </p:attrNameLst>
                                      </p:cBhvr>
                                      <p:to>
                                        <p:strVal val="visible"/>
                                      </p:to>
                                    </p:set>
                                    <p:animEffect transition="in" filter="wipe(up)">
                                      <p:cBhvr>
                                        <p:cTn id="10" dur="2000"/>
                                        <p:tgtEl>
                                          <p:spTgt spid="64205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642051"/>
                                        </p:tgtEl>
                                        <p:attrNameLst>
                                          <p:attrName>style.visibility</p:attrName>
                                        </p:attrNameLst>
                                      </p:cBhvr>
                                      <p:to>
                                        <p:strVal val="visible"/>
                                      </p:to>
                                    </p:set>
                                    <p:animEffect transition="in" filter="wipe(left)">
                                      <p:cBhvr>
                                        <p:cTn id="15" dur="3000"/>
                                        <p:tgtEl>
                                          <p:spTgt spid="642051"/>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42053"/>
                                        </p:tgtEl>
                                        <p:attrNameLst>
                                          <p:attrName>style.visibility</p:attrName>
                                        </p:attrNameLst>
                                      </p:cBhvr>
                                      <p:to>
                                        <p:strVal val="visible"/>
                                      </p:to>
                                    </p:set>
                                    <p:animEffect transition="in" filter="wipe(left)">
                                      <p:cBhvr>
                                        <p:cTn id="18" dur="1000"/>
                                        <p:tgtEl>
                                          <p:spTgt spid="64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050" grpId="0"/>
      <p:bldP spid="6420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89212" y="255422"/>
            <a:ext cx="5943600" cy="484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7132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7981" y="648426"/>
            <a:ext cx="10512862" cy="4012154"/>
          </a:xfrm>
        </p:spPr>
        <p:txBody>
          <a:bodyPr>
            <a:normAutofit/>
          </a:bodyPr>
          <a:lstStyle/>
          <a:p>
            <a:pPr marL="0" indent="0">
              <a:buNone/>
            </a:pPr>
            <a:r>
              <a:rPr lang="en-US" dirty="0" smtClean="0"/>
              <a:t>The UN Declared 2015 as the International Year of Soils (IYS) to bring more attention to this important natural resource. The Soil Science Society of America celebrates IYS and is happy to bring you this presentation. We hope you take the time to learn more about soils at the many resources listed at the end of this presentation, as you learn more about how…</a:t>
            </a:r>
            <a:endParaRPr lang="en-US" dirty="0"/>
          </a:p>
          <a:p>
            <a:pPr marL="0" indent="0" algn="ctr">
              <a:buNone/>
            </a:pPr>
            <a:r>
              <a:rPr lang="en-US" sz="6598" i="1" dirty="0">
                <a:solidFill>
                  <a:schemeClr val="accent2">
                    <a:lumMod val="75000"/>
                  </a:schemeClr>
                </a:solidFill>
              </a:rPr>
              <a:t>Soils Sustain Life</a:t>
            </a:r>
          </a:p>
        </p:txBody>
      </p:sp>
    </p:spTree>
    <p:extLst>
      <p:ext uri="{BB962C8B-B14F-4D97-AF65-F5344CB8AC3E}">
        <p14:creationId xmlns:p14="http://schemas.microsoft.com/office/powerpoint/2010/main" val="2897348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964"/>
            <a:ext cx="9141619" cy="779386"/>
          </a:xfrm>
        </p:spPr>
        <p:txBody>
          <a:bodyPr>
            <a:normAutofit/>
          </a:bodyPr>
          <a:lstStyle/>
          <a:p>
            <a:r>
              <a:rPr lang="en-US" sz="2399" b="1" dirty="0"/>
              <a:t>Thank you for listening!</a:t>
            </a:r>
            <a:br>
              <a:rPr lang="en-US" sz="2399" b="1" dirty="0"/>
            </a:br>
            <a:r>
              <a:rPr lang="en-US" sz="2399" b="1" dirty="0"/>
              <a:t>For further information, visit:</a:t>
            </a:r>
          </a:p>
        </p:txBody>
      </p:sp>
      <p:sp>
        <p:nvSpPr>
          <p:cNvPr id="3" name="Subtitle 2"/>
          <p:cNvSpPr>
            <a:spLocks noGrp="1"/>
          </p:cNvSpPr>
          <p:nvPr>
            <p:ph type="subTitle" idx="1"/>
          </p:nvPr>
        </p:nvSpPr>
        <p:spPr>
          <a:xfrm>
            <a:off x="1523603" y="2103465"/>
            <a:ext cx="9141619" cy="4077162"/>
          </a:xfrm>
        </p:spPr>
        <p:txBody>
          <a:bodyPr>
            <a:normAutofit/>
          </a:bodyPr>
          <a:lstStyle/>
          <a:p>
            <a:r>
              <a:rPr lang="en-US" b="1" dirty="0" smtClean="0"/>
              <a:t>Soils.org/discover-soils</a:t>
            </a:r>
            <a:r>
              <a:rPr lang="en-US" dirty="0" smtClean="0"/>
              <a:t> – information about all things soil!</a:t>
            </a:r>
          </a:p>
          <a:p>
            <a:r>
              <a:rPr lang="en-US" b="1" dirty="0" smtClean="0"/>
              <a:t>Soils4teachers.org</a:t>
            </a:r>
            <a:r>
              <a:rPr lang="en-US" dirty="0" smtClean="0"/>
              <a:t> – Lesson plans, activities, etc. for teachers</a:t>
            </a:r>
          </a:p>
          <a:p>
            <a:r>
              <a:rPr lang="en-US" b="1" dirty="0" smtClean="0"/>
              <a:t>Soils4kids.org</a:t>
            </a:r>
            <a:r>
              <a:rPr lang="en-US" dirty="0" smtClean="0"/>
              <a:t> – activities for the K-12 audience</a:t>
            </a:r>
          </a:p>
          <a:p>
            <a:r>
              <a:rPr lang="en-US" dirty="0" smtClean="0"/>
              <a:t>Follow us on facebook.com/</a:t>
            </a:r>
            <a:r>
              <a:rPr lang="en-US" dirty="0" err="1" smtClean="0"/>
              <a:t>iheartsoil</a:t>
            </a:r>
            <a:endParaRPr lang="en-US" dirty="0" smtClean="0"/>
          </a:p>
          <a:p>
            <a:endParaRPr lang="en-US" dirty="0" smtClean="0"/>
          </a:p>
          <a:p>
            <a:endParaRPr lang="en-US" dirty="0"/>
          </a:p>
          <a:p>
            <a:r>
              <a:rPr lang="en-US" b="1" dirty="0" smtClean="0">
                <a:solidFill>
                  <a:schemeClr val="accent2">
                    <a:lumMod val="75000"/>
                  </a:schemeClr>
                </a:solidFill>
              </a:rPr>
              <a:t>Soils sustain life!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4524" y="3395282"/>
            <a:ext cx="442096" cy="44209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6006" y="3903674"/>
            <a:ext cx="803014" cy="808367"/>
          </a:xfrm>
          <a:prstGeom prst="rect">
            <a:avLst/>
          </a:prstGeom>
        </p:spPr>
      </p:pic>
    </p:spTree>
    <p:extLst>
      <p:ext uri="{BB962C8B-B14F-4D97-AF65-F5344CB8AC3E}">
        <p14:creationId xmlns:p14="http://schemas.microsoft.com/office/powerpoint/2010/main" val="2489275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5379" y="914400"/>
            <a:ext cx="10515600" cy="1786734"/>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5400" b="1" kern="1200" baseline="0">
                <a:solidFill>
                  <a:srgbClr val="8B5E3B"/>
                </a:solidFill>
                <a:latin typeface="+mn-lt"/>
                <a:ea typeface="+mj-ea"/>
                <a:cs typeface="+mj-cs"/>
              </a:defRPr>
            </a:lvl1pPr>
          </a:lstStyle>
          <a:p>
            <a:r>
              <a:rPr lang="en-US" dirty="0" smtClean="0"/>
              <a:t>What are 4 things we </a:t>
            </a:r>
            <a:br>
              <a:rPr lang="en-US" dirty="0" smtClean="0"/>
            </a:br>
            <a:r>
              <a:rPr lang="en-US" dirty="0" smtClean="0"/>
              <a:t>cannot live without?</a:t>
            </a:r>
            <a:endParaRPr lang="en-US" dirty="0"/>
          </a:p>
        </p:txBody>
      </p:sp>
    </p:spTree>
    <p:extLst>
      <p:ext uri="{BB962C8B-B14F-4D97-AF65-F5344CB8AC3E}">
        <p14:creationId xmlns:p14="http://schemas.microsoft.com/office/powerpoint/2010/main" val="864370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Soil at foot slop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738563" y="0"/>
            <a:ext cx="289864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DSCN599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749805" y="2743200"/>
            <a:ext cx="289864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DSCN574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634163" y="0"/>
            <a:ext cx="289864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DSCN002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634163" y="2729627"/>
            <a:ext cx="2898648" cy="275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6"/>
          <p:cNvSpPr txBox="1">
            <a:spLocks noChangeArrowheads="1"/>
          </p:cNvSpPr>
          <p:nvPr/>
        </p:nvSpPr>
        <p:spPr bwMode="auto">
          <a:xfrm>
            <a:off x="2589212" y="1727537"/>
            <a:ext cx="2884358" cy="1015663"/>
          </a:xfrm>
          <a:prstGeom prst="rect">
            <a:avLst/>
          </a:prstGeom>
          <a:noFill/>
          <a:ln w="9525">
            <a:noFill/>
            <a:miter lim="800000"/>
            <a:headEnd/>
            <a:tailEnd/>
          </a:ln>
          <a:effectLst/>
        </p:spPr>
        <p:txBody>
          <a:bodyPr wrap="square">
            <a:spAutoFit/>
          </a:bodyPr>
          <a:lstStyle/>
          <a:p>
            <a:pPr algn="r">
              <a:spcBef>
                <a:spcPct val="50000"/>
              </a:spcBef>
              <a:defRPr/>
            </a:pPr>
            <a:r>
              <a:rPr lang="en-US" sz="6000" dirty="0" smtClean="0">
                <a:solidFill>
                  <a:schemeClr val="bg1"/>
                </a:solidFill>
              </a:rPr>
              <a:t>Soil</a:t>
            </a:r>
            <a:endParaRPr lang="en-US" sz="6000" b="1" dirty="0">
              <a:solidFill>
                <a:schemeClr val="bg1"/>
              </a:solidFill>
              <a:effectLst>
                <a:outerShdw blurRad="38100" dist="38100" dir="2700000" algn="tl">
                  <a:srgbClr val="000000"/>
                </a:outerShdw>
              </a:effectLst>
            </a:endParaRPr>
          </a:p>
        </p:txBody>
      </p:sp>
      <p:sp>
        <p:nvSpPr>
          <p:cNvPr id="17" name="Text Box 6"/>
          <p:cNvSpPr txBox="1">
            <a:spLocks noChangeArrowheads="1"/>
          </p:cNvSpPr>
          <p:nvPr/>
        </p:nvSpPr>
        <p:spPr bwMode="auto">
          <a:xfrm>
            <a:off x="2589212" y="2743200"/>
            <a:ext cx="2895600" cy="1015663"/>
          </a:xfrm>
          <a:prstGeom prst="rect">
            <a:avLst/>
          </a:prstGeom>
          <a:noFill/>
          <a:ln w="9525">
            <a:noFill/>
            <a:miter lim="800000"/>
            <a:headEnd/>
            <a:tailEnd/>
          </a:ln>
          <a:effectLst/>
        </p:spPr>
        <p:txBody>
          <a:bodyPr wrap="square">
            <a:spAutoFit/>
          </a:bodyPr>
          <a:lstStyle/>
          <a:p>
            <a:pPr algn="r">
              <a:spcBef>
                <a:spcPct val="50000"/>
              </a:spcBef>
              <a:defRPr/>
            </a:pPr>
            <a:r>
              <a:rPr lang="en-US" sz="6000" dirty="0" smtClean="0">
                <a:solidFill>
                  <a:schemeClr val="bg1"/>
                </a:solidFill>
              </a:rPr>
              <a:t>Water</a:t>
            </a:r>
            <a:endParaRPr lang="en-US" sz="6000" b="1" dirty="0">
              <a:solidFill>
                <a:schemeClr val="bg1"/>
              </a:solidFill>
              <a:effectLst>
                <a:outerShdw blurRad="38100" dist="38100" dir="2700000" algn="tl">
                  <a:srgbClr val="000000"/>
                </a:outerShdw>
              </a:effectLst>
            </a:endParaRPr>
          </a:p>
        </p:txBody>
      </p:sp>
      <p:sp>
        <p:nvSpPr>
          <p:cNvPr id="18" name="Text Box 6"/>
          <p:cNvSpPr txBox="1">
            <a:spLocks noChangeArrowheads="1"/>
          </p:cNvSpPr>
          <p:nvPr/>
        </p:nvSpPr>
        <p:spPr bwMode="auto">
          <a:xfrm>
            <a:off x="5776911" y="1740237"/>
            <a:ext cx="2908301" cy="1015663"/>
          </a:xfrm>
          <a:prstGeom prst="rect">
            <a:avLst/>
          </a:prstGeom>
          <a:noFill/>
          <a:ln w="9525">
            <a:noFill/>
            <a:miter lim="800000"/>
            <a:headEnd/>
            <a:tailEnd/>
          </a:ln>
          <a:effectLst/>
        </p:spPr>
        <p:txBody>
          <a:bodyPr wrap="square">
            <a:spAutoFit/>
          </a:bodyPr>
          <a:lstStyle/>
          <a:p>
            <a:pPr algn="l">
              <a:spcBef>
                <a:spcPct val="50000"/>
              </a:spcBef>
              <a:defRPr/>
            </a:pPr>
            <a:r>
              <a:rPr lang="en-US" sz="6000" dirty="0" smtClean="0">
                <a:solidFill>
                  <a:schemeClr val="bg1"/>
                </a:solidFill>
              </a:rPr>
              <a:t>Air</a:t>
            </a:r>
            <a:endParaRPr lang="en-US" sz="6000" b="1" dirty="0">
              <a:solidFill>
                <a:schemeClr val="bg1"/>
              </a:solidFill>
              <a:effectLst>
                <a:outerShdw blurRad="38100" dist="38100" dir="2700000" algn="tl">
                  <a:srgbClr val="000000"/>
                </a:outerShdw>
              </a:effectLst>
            </a:endParaRPr>
          </a:p>
        </p:txBody>
      </p:sp>
      <p:sp>
        <p:nvSpPr>
          <p:cNvPr id="19" name="Text Box 6"/>
          <p:cNvSpPr txBox="1">
            <a:spLocks noChangeArrowheads="1"/>
          </p:cNvSpPr>
          <p:nvPr/>
        </p:nvSpPr>
        <p:spPr bwMode="auto">
          <a:xfrm>
            <a:off x="5775322" y="2755900"/>
            <a:ext cx="2909890" cy="1015663"/>
          </a:xfrm>
          <a:prstGeom prst="rect">
            <a:avLst/>
          </a:prstGeom>
          <a:noFill/>
          <a:ln w="9525">
            <a:noFill/>
            <a:miter lim="800000"/>
            <a:headEnd/>
            <a:tailEnd/>
          </a:ln>
          <a:effectLst/>
        </p:spPr>
        <p:txBody>
          <a:bodyPr wrap="square">
            <a:spAutoFit/>
          </a:bodyPr>
          <a:lstStyle/>
          <a:p>
            <a:pPr algn="l">
              <a:spcBef>
                <a:spcPct val="50000"/>
              </a:spcBef>
              <a:defRPr/>
            </a:pPr>
            <a:r>
              <a:rPr lang="en-US" sz="6000" dirty="0" smtClean="0">
                <a:solidFill>
                  <a:schemeClr val="bg1"/>
                </a:solidFill>
              </a:rPr>
              <a:t>Sunlight</a:t>
            </a:r>
            <a:endParaRPr lang="en-US" sz="60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7371423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idx="4294967295"/>
          </p:nvPr>
        </p:nvSpPr>
        <p:spPr>
          <a:xfrm>
            <a:off x="8151811" y="914400"/>
            <a:ext cx="4037013" cy="5638800"/>
          </a:xfrm>
          <a:prstGeom prst="rect">
            <a:avLst/>
          </a:prstGeom>
          <a:noFill/>
        </p:spPr>
        <p:txBody>
          <a:bodyPr lIns="90488" tIns="44450" rIns="90488" bIns="44450"/>
          <a:lstStyle/>
          <a:p>
            <a:pPr eaLnBrk="1" hangingPunct="1"/>
            <a:r>
              <a:rPr lang="en-US" altLang="en-US" sz="5400" dirty="0" smtClean="0">
                <a:solidFill>
                  <a:srgbClr val="8B5E3B"/>
                </a:solidFill>
                <a:latin typeface="+mn-lt"/>
              </a:rPr>
              <a:t>Does Soil = </a:t>
            </a:r>
            <a:br>
              <a:rPr lang="en-US" altLang="en-US" sz="5400" dirty="0" smtClean="0">
                <a:solidFill>
                  <a:srgbClr val="8B5E3B"/>
                </a:solidFill>
                <a:latin typeface="+mn-lt"/>
              </a:rPr>
            </a:br>
            <a:r>
              <a:rPr lang="en-US" altLang="en-US" sz="5400" dirty="0" smtClean="0">
                <a:solidFill>
                  <a:srgbClr val="8B5E3B"/>
                </a:solidFill>
                <a:latin typeface="+mn-lt"/>
              </a:rPr>
              <a:t>Dirt?</a:t>
            </a:r>
          </a:p>
        </p:txBody>
      </p:sp>
      <p:pic>
        <p:nvPicPr>
          <p:cNvPr id="7172" name="Picture 4" descr="Dirt Chemistry"/>
          <p:cNvPicPr>
            <a:picLocks noChangeAspect="1" noChangeArrowheads="1"/>
          </p:cNvPicPr>
          <p:nvPr/>
        </p:nvPicPr>
        <p:blipFill>
          <a:blip r:embed="rId3" cstate="print">
            <a:lum contrast="18000"/>
            <a:extLst>
              <a:ext uri="{28A0092B-C50C-407E-A947-70E740481C1C}">
                <a14:useLocalDpi xmlns:a14="http://schemas.microsoft.com/office/drawing/2010/main" val="0"/>
              </a:ext>
            </a:extLst>
          </a:blip>
          <a:srcRect/>
          <a:stretch>
            <a:fillRect/>
          </a:stretch>
        </p:blipFill>
        <p:spPr bwMode="auto">
          <a:xfrm>
            <a:off x="2894012" y="0"/>
            <a:ext cx="5113711" cy="53340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0620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idx="4294967295"/>
          </p:nvPr>
        </p:nvSpPr>
        <p:spPr>
          <a:xfrm>
            <a:off x="0" y="914400"/>
            <a:ext cx="12188825" cy="2667000"/>
          </a:xfrm>
          <a:prstGeom prst="rect">
            <a:avLst/>
          </a:prstGeom>
        </p:spPr>
        <p:txBody>
          <a:bodyPr>
            <a:normAutofit fontScale="90000"/>
          </a:bodyPr>
          <a:lstStyle/>
          <a:p>
            <a:pPr algn="ctr" eaLnBrk="1" hangingPunct="1"/>
            <a:r>
              <a:rPr lang="en-US" altLang="en-US" sz="20000" dirty="0" smtClean="0">
                <a:solidFill>
                  <a:srgbClr val="8B5E3B"/>
                </a:solidFill>
                <a:latin typeface="+mn-lt"/>
              </a:rPr>
              <a:t>NO!</a:t>
            </a:r>
          </a:p>
        </p:txBody>
      </p:sp>
      <p:sp>
        <p:nvSpPr>
          <p:cNvPr id="8195" name="Rectangle 3"/>
          <p:cNvSpPr>
            <a:spLocks noGrp="1" noChangeArrowheads="1"/>
          </p:cNvSpPr>
          <p:nvPr>
            <p:ph type="subTitle" idx="4294967295"/>
          </p:nvPr>
        </p:nvSpPr>
        <p:spPr>
          <a:xfrm>
            <a:off x="2970212" y="3276600"/>
            <a:ext cx="6248400" cy="1752600"/>
          </a:xfrm>
          <a:prstGeom prst="rect">
            <a:avLst/>
          </a:prstGeom>
        </p:spPr>
        <p:txBody>
          <a:bodyPr/>
          <a:lstStyle/>
          <a:p>
            <a:pPr eaLnBrk="1" hangingPunct="1"/>
            <a:r>
              <a:rPr lang="en-US" altLang="en-US" dirty="0" smtClean="0"/>
              <a:t>Dirt is the stuff under your fingernails </a:t>
            </a:r>
            <a:br>
              <a:rPr lang="en-US" altLang="en-US" dirty="0" smtClean="0"/>
            </a:br>
            <a:r>
              <a:rPr lang="en-US" altLang="en-US" dirty="0" smtClean="0"/>
              <a:t>or that you sweep off the floor</a:t>
            </a:r>
          </a:p>
        </p:txBody>
      </p:sp>
    </p:spTree>
    <p:extLst>
      <p:ext uri="{BB962C8B-B14F-4D97-AF65-F5344CB8AC3E}">
        <p14:creationId xmlns:p14="http://schemas.microsoft.com/office/powerpoint/2010/main" val="1125335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ctrTitle" idx="4294967295"/>
          </p:nvPr>
        </p:nvSpPr>
        <p:spPr>
          <a:xfrm>
            <a:off x="914400" y="914400"/>
            <a:ext cx="10360025" cy="1295400"/>
          </a:xfrm>
          <a:prstGeom prst="rect">
            <a:avLst/>
          </a:prstGeom>
          <a:noFill/>
        </p:spPr>
        <p:txBody>
          <a:bodyPr lIns="90488" tIns="44450" rIns="90488" bIns="44450">
            <a:normAutofit/>
          </a:bodyPr>
          <a:lstStyle/>
          <a:p>
            <a:pPr algn="ctr" eaLnBrk="1" hangingPunct="1"/>
            <a:r>
              <a:rPr lang="en-US" altLang="en-US" sz="5400" dirty="0" smtClean="0">
                <a:solidFill>
                  <a:srgbClr val="8B5E3B"/>
                </a:solidFill>
                <a:latin typeface="+mn-lt"/>
              </a:rPr>
              <a:t>Soil Facts</a:t>
            </a:r>
          </a:p>
        </p:txBody>
      </p:sp>
      <p:sp>
        <p:nvSpPr>
          <p:cNvPr id="633859" name="Rectangle 3"/>
          <p:cNvSpPr>
            <a:spLocks noGrp="1" noChangeArrowheads="1"/>
          </p:cNvSpPr>
          <p:nvPr>
            <p:ph type="subTitle" idx="4294967295"/>
          </p:nvPr>
        </p:nvSpPr>
        <p:spPr>
          <a:xfrm>
            <a:off x="760412" y="1600200"/>
            <a:ext cx="10437812" cy="4953000"/>
          </a:xfrm>
          <a:prstGeom prst="rect">
            <a:avLst/>
          </a:prstGeom>
          <a:noFill/>
        </p:spPr>
        <p:txBody>
          <a:bodyPr lIns="90488" tIns="44450" rIns="90488" bIns="44450"/>
          <a:lstStyle/>
          <a:p>
            <a:pPr marL="342900" indent="-342900" algn="l" eaLnBrk="1" hangingPunct="1">
              <a:lnSpc>
                <a:spcPct val="120000"/>
              </a:lnSpc>
              <a:spcBef>
                <a:spcPts val="0"/>
              </a:spcBef>
              <a:buFontTx/>
              <a:buChar char="•"/>
            </a:pPr>
            <a:r>
              <a:rPr lang="en-US" altLang="en-US" dirty="0" smtClean="0"/>
              <a:t>Topsoil is the most productive layer</a:t>
            </a:r>
          </a:p>
          <a:p>
            <a:pPr marL="342900" indent="-342900" algn="l" eaLnBrk="1" hangingPunct="1">
              <a:lnSpc>
                <a:spcPct val="120000"/>
              </a:lnSpc>
              <a:spcBef>
                <a:spcPts val="0"/>
              </a:spcBef>
              <a:buFontTx/>
              <a:buChar char="•"/>
            </a:pPr>
            <a:r>
              <a:rPr lang="en-US" altLang="en-US" dirty="0" smtClean="0"/>
              <a:t>Five tons of topsoil spread over an acre is only as thick as a dime</a:t>
            </a:r>
          </a:p>
          <a:p>
            <a:pPr marL="342900" indent="-342900" algn="l" eaLnBrk="1" hangingPunct="1">
              <a:lnSpc>
                <a:spcPct val="120000"/>
              </a:lnSpc>
              <a:spcBef>
                <a:spcPts val="0"/>
              </a:spcBef>
              <a:buFontTx/>
              <a:buChar char="•"/>
            </a:pPr>
            <a:r>
              <a:rPr lang="en-US" altLang="en-US" dirty="0" smtClean="0"/>
              <a:t>Soil supplies water and nutrients for plants</a:t>
            </a:r>
          </a:p>
          <a:p>
            <a:pPr marL="342900" indent="-342900" algn="l" eaLnBrk="1" hangingPunct="1">
              <a:lnSpc>
                <a:spcPct val="120000"/>
              </a:lnSpc>
              <a:spcBef>
                <a:spcPts val="0"/>
              </a:spcBef>
              <a:buFontTx/>
              <a:buChar char="•"/>
            </a:pPr>
            <a:r>
              <a:rPr lang="en-US" altLang="en-US" dirty="0" smtClean="0"/>
              <a:t>Most of our food comes from soil </a:t>
            </a:r>
          </a:p>
          <a:p>
            <a:pPr marL="342900" indent="-342900" algn="l" eaLnBrk="1" hangingPunct="1">
              <a:lnSpc>
                <a:spcPct val="120000"/>
              </a:lnSpc>
              <a:spcBef>
                <a:spcPts val="0"/>
              </a:spcBef>
              <a:buFontTx/>
              <a:buChar char="•"/>
            </a:pPr>
            <a:r>
              <a:rPr lang="en-US" altLang="en-US" dirty="0" smtClean="0"/>
              <a:t>It can take more than 500 years to form one inch of topsoil</a:t>
            </a:r>
          </a:p>
        </p:txBody>
      </p:sp>
    </p:spTree>
    <p:extLst>
      <p:ext uri="{BB962C8B-B14F-4D97-AF65-F5344CB8AC3E}">
        <p14:creationId xmlns:p14="http://schemas.microsoft.com/office/powerpoint/2010/main" val="42426082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38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38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38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38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38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85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txBox="1">
            <a:spLocks noChangeArrowheads="1"/>
          </p:cNvSpPr>
          <p:nvPr/>
        </p:nvSpPr>
        <p:spPr>
          <a:xfrm>
            <a:off x="914400" y="914400"/>
            <a:ext cx="10360025" cy="1295400"/>
          </a:xfrm>
          <a:prstGeom prst="rect">
            <a:avLst/>
          </a:prstGeom>
          <a:noFill/>
        </p:spPr>
        <p:txBody>
          <a:bodyPr lIns="90488" tIns="44450" rIns="90488" bIns="4445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5400" dirty="0" smtClean="0">
                <a:solidFill>
                  <a:srgbClr val="8B5E3B"/>
                </a:solidFill>
                <a:latin typeface="+mn-lt"/>
              </a:rPr>
              <a:t>Soil Facts</a:t>
            </a:r>
          </a:p>
        </p:txBody>
      </p:sp>
      <p:sp>
        <p:nvSpPr>
          <p:cNvPr id="6" name="Rectangle 3"/>
          <p:cNvSpPr txBox="1">
            <a:spLocks noChangeArrowheads="1"/>
          </p:cNvSpPr>
          <p:nvPr/>
        </p:nvSpPr>
        <p:spPr>
          <a:xfrm>
            <a:off x="760412" y="1600200"/>
            <a:ext cx="10896600" cy="4953000"/>
          </a:xfrm>
          <a:prstGeom prst="rect">
            <a:avLst/>
          </a:prstGeom>
          <a:noFill/>
        </p:spPr>
        <p:txBody>
          <a:bodyPr lIns="90488" tIns="44450" rIns="90488" bIns="4445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20000"/>
              </a:lnSpc>
              <a:spcBef>
                <a:spcPts val="0"/>
              </a:spcBef>
              <a:buFontTx/>
              <a:buChar char="•"/>
            </a:pPr>
            <a:r>
              <a:rPr lang="en-US" altLang="en-US" dirty="0"/>
              <a:t>An acre of corn gives off 4000 gallons of water a day in evaporation</a:t>
            </a:r>
          </a:p>
          <a:p>
            <a:pPr marL="342900" indent="-342900">
              <a:lnSpc>
                <a:spcPct val="120000"/>
              </a:lnSpc>
              <a:spcBef>
                <a:spcPts val="0"/>
              </a:spcBef>
              <a:buFontTx/>
              <a:buChar char="•"/>
            </a:pPr>
            <a:r>
              <a:rPr lang="en-US" altLang="en-US"/>
              <a:t>Soil </a:t>
            </a:r>
            <a:r>
              <a:rPr lang="en-US" altLang="en-US" smtClean="0"/>
              <a:t>Scientists </a:t>
            </a:r>
            <a:r>
              <a:rPr lang="en-US" altLang="en-US" dirty="0"/>
              <a:t>have identified </a:t>
            </a:r>
            <a:r>
              <a:rPr lang="en-US" altLang="en-US"/>
              <a:t>over </a:t>
            </a:r>
            <a:r>
              <a:rPr lang="en-US" altLang="en-US" smtClean="0"/>
              <a:t>22</a:t>
            </a:r>
            <a:r>
              <a:rPr lang="en-US" altLang="en-US" smtClean="0"/>
              <a:t>,000 </a:t>
            </a:r>
            <a:r>
              <a:rPr lang="en-US" altLang="en-US" dirty="0"/>
              <a:t>different soils in the </a:t>
            </a:r>
            <a:r>
              <a:rPr lang="en-US" altLang="en-US" dirty="0" smtClean="0"/>
              <a:t>U.S</a:t>
            </a:r>
            <a:r>
              <a:rPr lang="en-US" altLang="en-US" dirty="0"/>
              <a:t>.</a:t>
            </a:r>
          </a:p>
          <a:p>
            <a:pPr marL="342900" indent="-342900">
              <a:lnSpc>
                <a:spcPct val="120000"/>
              </a:lnSpc>
              <a:spcBef>
                <a:spcPts val="0"/>
              </a:spcBef>
              <a:buFontTx/>
              <a:buChar char="•"/>
            </a:pPr>
            <a:r>
              <a:rPr lang="en-US" altLang="en-US" dirty="0"/>
              <a:t>Erosion of soil clogs rivers and lakes</a:t>
            </a:r>
          </a:p>
          <a:p>
            <a:pPr marL="342900" indent="-342900">
              <a:lnSpc>
                <a:spcPct val="120000"/>
              </a:lnSpc>
              <a:spcBef>
                <a:spcPts val="0"/>
              </a:spcBef>
              <a:buFontTx/>
              <a:buChar char="•"/>
            </a:pPr>
            <a:r>
              <a:rPr lang="en-US" altLang="en-US" dirty="0"/>
              <a:t>Soil influences the life spans of roads</a:t>
            </a:r>
          </a:p>
          <a:p>
            <a:pPr marL="342900" indent="-342900">
              <a:lnSpc>
                <a:spcPct val="120000"/>
              </a:lnSpc>
              <a:spcBef>
                <a:spcPts val="0"/>
              </a:spcBef>
            </a:pPr>
            <a:endParaRPr lang="en-US" altLang="en-US" dirty="0"/>
          </a:p>
        </p:txBody>
      </p:sp>
    </p:spTree>
    <p:extLst>
      <p:ext uri="{BB962C8B-B14F-4D97-AF65-F5344CB8AC3E}">
        <p14:creationId xmlns:p14="http://schemas.microsoft.com/office/powerpoint/2010/main" val="27961872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txBox="1">
            <a:spLocks noChangeArrowheads="1"/>
          </p:cNvSpPr>
          <p:nvPr/>
        </p:nvSpPr>
        <p:spPr>
          <a:xfrm>
            <a:off x="914400" y="914400"/>
            <a:ext cx="10360025" cy="1295400"/>
          </a:xfrm>
          <a:prstGeom prst="rect">
            <a:avLst/>
          </a:prstGeom>
          <a:noFill/>
        </p:spPr>
        <p:txBody>
          <a:bodyPr lIns="90488" tIns="44450" rIns="90488" bIns="4445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5400" dirty="0" smtClean="0">
                <a:solidFill>
                  <a:srgbClr val="8B5E3B"/>
                </a:solidFill>
                <a:latin typeface="+mn-lt"/>
              </a:rPr>
              <a:t>Soil Facts</a:t>
            </a:r>
          </a:p>
        </p:txBody>
      </p:sp>
      <p:sp>
        <p:nvSpPr>
          <p:cNvPr id="6" name="Rectangle 3"/>
          <p:cNvSpPr txBox="1">
            <a:spLocks noChangeArrowheads="1"/>
          </p:cNvSpPr>
          <p:nvPr/>
        </p:nvSpPr>
        <p:spPr>
          <a:xfrm>
            <a:off x="760412" y="1600200"/>
            <a:ext cx="10896600" cy="4953000"/>
          </a:xfrm>
          <a:prstGeom prst="rect">
            <a:avLst/>
          </a:prstGeom>
          <a:noFill/>
        </p:spPr>
        <p:txBody>
          <a:bodyPr lIns="90488" tIns="44450" rIns="90488" bIns="4445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20000"/>
              </a:lnSpc>
              <a:spcBef>
                <a:spcPts val="0"/>
              </a:spcBef>
              <a:buFontTx/>
              <a:buChar char="•"/>
            </a:pPr>
            <a:r>
              <a:rPr lang="en-US" altLang="en-US" dirty="0"/>
              <a:t>Soil is alive….</a:t>
            </a:r>
          </a:p>
          <a:p>
            <a:pPr marL="342900" indent="-342900">
              <a:lnSpc>
                <a:spcPct val="120000"/>
              </a:lnSpc>
              <a:spcBef>
                <a:spcPts val="0"/>
              </a:spcBef>
              <a:buFontTx/>
              <a:buChar char="•"/>
            </a:pPr>
            <a:r>
              <a:rPr lang="en-US" altLang="en-US" dirty="0"/>
              <a:t>1 gram of soil contains up to a billion bacteria</a:t>
            </a:r>
          </a:p>
          <a:p>
            <a:pPr marL="342900" indent="-342900">
              <a:lnSpc>
                <a:spcPct val="120000"/>
              </a:lnSpc>
              <a:spcBef>
                <a:spcPts val="0"/>
              </a:spcBef>
              <a:buFontTx/>
              <a:buChar char="•"/>
            </a:pPr>
            <a:r>
              <a:rPr lang="en-US" altLang="en-US" dirty="0"/>
              <a:t>There many thousands of  types of bacteria in soil</a:t>
            </a:r>
          </a:p>
          <a:p>
            <a:pPr marL="342900" indent="-342900">
              <a:lnSpc>
                <a:spcPct val="120000"/>
              </a:lnSpc>
              <a:spcBef>
                <a:spcPts val="0"/>
              </a:spcBef>
              <a:buFontTx/>
              <a:buChar char="•"/>
            </a:pPr>
            <a:r>
              <a:rPr lang="en-US" altLang="en-US" dirty="0"/>
              <a:t>15 tons of soil per acre pass through earthworms each year </a:t>
            </a:r>
          </a:p>
        </p:txBody>
      </p:sp>
    </p:spTree>
    <p:extLst>
      <p:ext uri="{BB962C8B-B14F-4D97-AF65-F5344CB8AC3E}">
        <p14:creationId xmlns:p14="http://schemas.microsoft.com/office/powerpoint/2010/main" val="4552604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txBox="1">
            <a:spLocks noChangeArrowheads="1"/>
          </p:cNvSpPr>
          <p:nvPr/>
        </p:nvSpPr>
        <p:spPr>
          <a:xfrm>
            <a:off x="914400" y="914400"/>
            <a:ext cx="10360025" cy="1295400"/>
          </a:xfrm>
          <a:prstGeom prst="rect">
            <a:avLst/>
          </a:prstGeom>
          <a:noFill/>
        </p:spPr>
        <p:txBody>
          <a:bodyPr lIns="90488" tIns="44450" rIns="90488" bIns="4445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5400" dirty="0" smtClean="0">
                <a:solidFill>
                  <a:srgbClr val="8B5E3B"/>
                </a:solidFill>
                <a:latin typeface="+mn-lt"/>
              </a:rPr>
              <a:t>Soil Facts</a:t>
            </a:r>
          </a:p>
        </p:txBody>
      </p:sp>
      <p:sp>
        <p:nvSpPr>
          <p:cNvPr id="6" name="Rectangle 3"/>
          <p:cNvSpPr txBox="1">
            <a:spLocks noChangeArrowheads="1"/>
          </p:cNvSpPr>
          <p:nvPr/>
        </p:nvSpPr>
        <p:spPr>
          <a:xfrm>
            <a:off x="760413" y="1600200"/>
            <a:ext cx="11428412" cy="4953000"/>
          </a:xfrm>
          <a:prstGeom prst="rect">
            <a:avLst/>
          </a:prstGeom>
          <a:noFill/>
        </p:spPr>
        <p:txBody>
          <a:bodyPr lIns="90488" tIns="44450" rIns="90488" bIns="4445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20000"/>
              </a:lnSpc>
              <a:spcBef>
                <a:spcPts val="0"/>
              </a:spcBef>
              <a:buFontTx/>
              <a:buChar char="•"/>
            </a:pPr>
            <a:r>
              <a:rPr lang="en-US" altLang="en-US" dirty="0"/>
              <a:t>Soil is the largest single wastewater treatment unit in North Carolina </a:t>
            </a:r>
          </a:p>
          <a:p>
            <a:pPr marL="342900" indent="-342900">
              <a:lnSpc>
                <a:spcPct val="120000"/>
              </a:lnSpc>
              <a:spcBef>
                <a:spcPts val="0"/>
              </a:spcBef>
              <a:buFontTx/>
              <a:buChar char="•"/>
            </a:pPr>
            <a:r>
              <a:rPr lang="en-US" altLang="en-US" dirty="0"/>
              <a:t>4 million North Carolinians rely on soil to treat and disperse wastewater</a:t>
            </a:r>
          </a:p>
          <a:p>
            <a:pPr marL="342900" indent="-342900">
              <a:lnSpc>
                <a:spcPct val="120000"/>
              </a:lnSpc>
              <a:spcBef>
                <a:spcPts val="0"/>
              </a:spcBef>
              <a:buFontTx/>
              <a:buChar char="•"/>
            </a:pPr>
            <a:r>
              <a:rPr lang="en-US" altLang="en-US" dirty="0"/>
              <a:t>Soil is extremely effective at wastewater treatment</a:t>
            </a:r>
          </a:p>
          <a:p>
            <a:pPr marL="342900" indent="-342900">
              <a:lnSpc>
                <a:spcPct val="120000"/>
              </a:lnSpc>
              <a:spcBef>
                <a:spcPts val="0"/>
              </a:spcBef>
              <a:buFontTx/>
              <a:buChar char="•"/>
            </a:pPr>
            <a:r>
              <a:rPr lang="en-US" altLang="en-US" dirty="0"/>
              <a:t>Best of all…</a:t>
            </a:r>
          </a:p>
          <a:p>
            <a:pPr marL="342900" indent="-342900">
              <a:lnSpc>
                <a:spcPct val="120000"/>
              </a:lnSpc>
              <a:spcBef>
                <a:spcPts val="0"/>
              </a:spcBef>
              <a:buFontTx/>
              <a:buChar char="•"/>
            </a:pPr>
            <a:endParaRPr lang="en-US" altLang="en-US" dirty="0"/>
          </a:p>
        </p:txBody>
      </p:sp>
    </p:spTree>
    <p:extLst>
      <p:ext uri="{BB962C8B-B14F-4D97-AF65-F5344CB8AC3E}">
        <p14:creationId xmlns:p14="http://schemas.microsoft.com/office/powerpoint/2010/main" val="14281351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578</Words>
  <Application>Microsoft Office PowerPoint</Application>
  <PresentationFormat>Custom</PresentationFormat>
  <Paragraphs>59</Paragraphs>
  <Slides>13</Slides>
  <Notes>7</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13</vt:i4>
      </vt:variant>
    </vt:vector>
  </HeadingPairs>
  <TitlesOfParts>
    <vt:vector size="21" baseType="lpstr">
      <vt:lpstr>Arial</vt:lpstr>
      <vt:lpstr>Calibri</vt:lpstr>
      <vt:lpstr>Calibri Light</vt:lpstr>
      <vt:lpstr>Wingdings</vt:lpstr>
      <vt:lpstr>1_Office Theme</vt:lpstr>
      <vt:lpstr>2_Office Theme</vt:lpstr>
      <vt:lpstr>Custom Design</vt:lpstr>
      <vt:lpstr>1_Custom Design</vt:lpstr>
      <vt:lpstr>PowerPoint Presentation</vt:lpstr>
      <vt:lpstr>PowerPoint Presentation</vt:lpstr>
      <vt:lpstr>PowerPoint Presentation</vt:lpstr>
      <vt:lpstr>Does Soil =  Dirt?</vt:lpstr>
      <vt:lpstr>NO!</vt:lpstr>
      <vt:lpstr>Soil Facts</vt:lpstr>
      <vt:lpstr>PowerPoint Presentation</vt:lpstr>
      <vt:lpstr>PowerPoint Presentation</vt:lpstr>
      <vt:lpstr>PowerPoint Presentation</vt:lpstr>
      <vt:lpstr>PowerPoint Presentation</vt:lpstr>
      <vt:lpstr>PowerPoint Presentation</vt:lpstr>
      <vt:lpstr>PowerPoint Presentation</vt:lpstr>
      <vt:lpstr>Thank you for listening! For further information, visit: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the Dirt on Soils or Why is Soil Important</dc:title>
  <dc:creator>David Lindbo</dc:creator>
  <cp:lastModifiedBy>Susan Fisk</cp:lastModifiedBy>
  <cp:revision>15</cp:revision>
  <dcterms:created xsi:type="dcterms:W3CDTF">2014-10-17T10:53:58Z</dcterms:created>
  <dcterms:modified xsi:type="dcterms:W3CDTF">2014-12-15T19:02:43Z</dcterms:modified>
</cp:coreProperties>
</file>