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1"/>
    <p:sldMasterId id="2147483656" r:id="rId2"/>
  </p:sldMasterIdLst>
  <p:sldIdLst>
    <p:sldId id="256" r:id="rId3"/>
    <p:sldId id="259" r:id="rId4"/>
    <p:sldId id="276" r:id="rId5"/>
    <p:sldId id="282" r:id="rId6"/>
    <p:sldId id="286" r:id="rId7"/>
    <p:sldId id="285" r:id="rId8"/>
    <p:sldId id="284" r:id="rId9"/>
    <p:sldId id="290" r:id="rId10"/>
    <p:sldId id="287" r:id="rId11"/>
    <p:sldId id="283" r:id="rId12"/>
    <p:sldId id="291" r:id="rId13"/>
    <p:sldId id="277" r:id="rId14"/>
    <p:sldId id="280" r:id="rId15"/>
    <p:sldId id="288" r:id="rId16"/>
    <p:sldId id="292" r:id="rId17"/>
    <p:sldId id="29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006600"/>
    <a:srgbClr val="2D961C"/>
    <a:srgbClr val="3E3B37"/>
    <a:srgbClr val="0070C0"/>
    <a:srgbClr val="BD582C"/>
    <a:srgbClr val="33CC33"/>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65" d="100"/>
          <a:sy n="65" d="100"/>
        </p:scale>
        <p:origin x="128"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3" name="Rectangle 12"/>
          <p:cNvSpPr/>
          <p:nvPr userDrawn="1"/>
        </p:nvSpPr>
        <p:spPr>
          <a:xfrm>
            <a:off x="0" y="5486400"/>
            <a:ext cx="12192000" cy="1371600"/>
          </a:xfrm>
          <a:prstGeom prst="rect">
            <a:avLst/>
          </a:prstGeom>
          <a:solidFill>
            <a:srgbClr val="E7B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7779" y="4408974"/>
            <a:ext cx="2743200" cy="1475232"/>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5379" y="4628566"/>
            <a:ext cx="1828800" cy="1330036"/>
          </a:xfrm>
          <a:prstGeom prst="rect">
            <a:avLst/>
          </a:prstGeom>
        </p:spPr>
      </p:pic>
      <p:sp>
        <p:nvSpPr>
          <p:cNvPr id="16" name="Date Placeholder 3"/>
          <p:cNvSpPr>
            <a:spLocks noGrp="1"/>
          </p:cNvSpPr>
          <p:nvPr>
            <p:ph type="dt" sz="half" idx="2"/>
          </p:nvPr>
        </p:nvSpPr>
        <p:spPr>
          <a:xfrm>
            <a:off x="838200" y="61722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2E756A-7992-49A9-A550-BD7343BE9C5F}" type="datetimeFigureOut">
              <a:rPr lang="en-US" smtClean="0"/>
              <a:t>12/4/2014</a:t>
            </a:fld>
            <a:endParaRPr lang="en-US"/>
          </a:p>
        </p:txBody>
      </p:sp>
      <p:sp>
        <p:nvSpPr>
          <p:cNvPr id="17" name="Footer Placeholder 4"/>
          <p:cNvSpPr>
            <a:spLocks noGrp="1"/>
          </p:cNvSpPr>
          <p:nvPr>
            <p:ph type="ftr" sz="quarter" idx="3"/>
          </p:nvPr>
        </p:nvSpPr>
        <p:spPr>
          <a:xfrm>
            <a:off x="4038600" y="617220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8" name="Slide Number Placeholder 5"/>
          <p:cNvSpPr>
            <a:spLocks noGrp="1"/>
          </p:cNvSpPr>
          <p:nvPr>
            <p:ph type="sldNum" sz="quarter" idx="4"/>
          </p:nvPr>
        </p:nvSpPr>
        <p:spPr>
          <a:xfrm>
            <a:off x="8610600" y="61722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D7711B-366A-45A3-9943-7E547E5AC8AD}"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0"/>
            <a:ext cx="2844800" cy="365125"/>
          </a:xfrm>
          <a:prstGeom prst="rect">
            <a:avLst/>
          </a:prstGeom>
        </p:spPr>
        <p:txBody>
          <a:bodyPr/>
          <a:lstStyle/>
          <a:p>
            <a:fld id="{2B03DD8B-05DF-4DE3-80DB-A998A55F4228}" type="datetimeFigureOut">
              <a:rPr lang="en-US" smtClean="0"/>
              <a:t>12/4/2014</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9B62B4DC-8A93-4D42-A983-9901645C80D3}" type="slidenum">
              <a:rPr lang="en-US" smtClean="0"/>
              <a:t>‹#›</a:t>
            </a:fld>
            <a:endParaRPr lang="en-US"/>
          </a:p>
        </p:txBody>
      </p:sp>
    </p:spTree>
    <p:extLst>
      <p:ext uri="{BB962C8B-B14F-4D97-AF65-F5344CB8AC3E}">
        <p14:creationId xmlns:p14="http://schemas.microsoft.com/office/powerpoint/2010/main" val="967368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632E756A-7992-49A9-A550-BD7343BE9C5F}" type="datetimeFigureOut">
              <a:rPr lang="en-US" smtClean="0">
                <a:solidFill>
                  <a:prstClr val="black">
                    <a:tint val="75000"/>
                  </a:prstClr>
                </a:solidFill>
              </a:rPr>
              <a:pPr/>
              <a:t>12/4/2014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19D7711B-366A-45A3-9943-7E547E5AC8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1210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632E756A-7992-49A9-A550-BD7343BE9C5F}" type="datetimeFigureOut">
              <a:rPr lang="en-US" smtClean="0">
                <a:solidFill>
                  <a:prstClr val="black">
                    <a:tint val="75000"/>
                  </a:prstClr>
                </a:solidFill>
              </a:rPr>
              <a:pPr/>
              <a:t>12/4/2014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19D7711B-366A-45A3-9943-7E547E5AC8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6941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tif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Rectangle 22"/>
          <p:cNvSpPr/>
          <p:nvPr userDrawn="1"/>
        </p:nvSpPr>
        <p:spPr>
          <a:xfrm>
            <a:off x="0" y="5486400"/>
            <a:ext cx="12192000" cy="1371600"/>
          </a:xfrm>
          <a:prstGeom prst="rect">
            <a:avLst/>
          </a:prstGeom>
          <a:solidFill>
            <a:srgbClr val="E7B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37779" y="4408974"/>
            <a:ext cx="2743200" cy="1475232"/>
          </a:xfrm>
          <a:prstGeom prst="rect">
            <a:avLst/>
          </a:prstGeom>
        </p:spPr>
      </p:pic>
      <p:pic>
        <p:nvPicPr>
          <p:cNvPr id="25" name="Picture 2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5379" y="4628566"/>
            <a:ext cx="1828800" cy="1330036"/>
          </a:xfrm>
          <a:prstGeom prst="rect">
            <a:avLst/>
          </a:prstGeom>
        </p:spPr>
      </p:pic>
      <p:sp>
        <p:nvSpPr>
          <p:cNvPr id="26" name="Date Placeholder 3"/>
          <p:cNvSpPr>
            <a:spLocks noGrp="1"/>
          </p:cNvSpPr>
          <p:nvPr>
            <p:ph type="dt" sz="half" idx="2"/>
          </p:nvPr>
        </p:nvSpPr>
        <p:spPr>
          <a:xfrm>
            <a:off x="838200" y="61722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2E756A-7992-49A9-A550-BD7343BE9C5F}" type="datetimeFigureOut">
              <a:rPr lang="en-US" smtClean="0"/>
              <a:t>12/4/2014</a:t>
            </a:fld>
            <a:endParaRPr lang="en-US"/>
          </a:p>
        </p:txBody>
      </p:sp>
      <p:sp>
        <p:nvSpPr>
          <p:cNvPr id="27" name="Footer Placeholder 4"/>
          <p:cNvSpPr>
            <a:spLocks noGrp="1"/>
          </p:cNvSpPr>
          <p:nvPr>
            <p:ph type="ftr" sz="quarter" idx="3"/>
          </p:nvPr>
        </p:nvSpPr>
        <p:spPr>
          <a:xfrm>
            <a:off x="4038600" y="617220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8" name="Slide Number Placeholder 5"/>
          <p:cNvSpPr>
            <a:spLocks noGrp="1"/>
          </p:cNvSpPr>
          <p:nvPr>
            <p:ph type="sldNum" sz="quarter" idx="4"/>
          </p:nvPr>
        </p:nvSpPr>
        <p:spPr>
          <a:xfrm>
            <a:off x="8610600" y="61722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D7711B-366A-45A3-9943-7E547E5AC8AD}"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55" r:id="rId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Date Placeholder 3"/>
          <p:cNvSpPr>
            <a:spLocks noGrp="1"/>
          </p:cNvSpPr>
          <p:nvPr>
            <p:ph type="dt" sz="half" idx="2"/>
          </p:nvPr>
        </p:nvSpPr>
        <p:spPr>
          <a:xfrm>
            <a:off x="838200" y="6356350"/>
            <a:ext cx="2743200" cy="365125"/>
          </a:xfrm>
          <a:prstGeom prst="rect">
            <a:avLst/>
          </a:prstGeom>
        </p:spPr>
        <p:txBody>
          <a:bodyPr/>
          <a:lstStyle/>
          <a:p>
            <a:fld id="{6120986E-2FA9-4D10-847A-0595F97ABA01}" type="datetimeFigureOut">
              <a:rPr lang="en-US" smtClean="0"/>
              <a:t>12/4/2014</a:t>
            </a:fld>
            <a:endParaRPr lang="en-US"/>
          </a:p>
        </p:txBody>
      </p:sp>
      <p:sp>
        <p:nvSpPr>
          <p:cNvPr id="22" name="Slide Number Placeholder 5"/>
          <p:cNvSpPr>
            <a:spLocks noGrp="1"/>
          </p:cNvSpPr>
          <p:nvPr>
            <p:ph type="sldNum" sz="quarter" idx="4"/>
          </p:nvPr>
        </p:nvSpPr>
        <p:spPr>
          <a:xfrm>
            <a:off x="8610600" y="6356350"/>
            <a:ext cx="2743200" cy="365125"/>
          </a:xfrm>
          <a:prstGeom prst="rect">
            <a:avLst/>
          </a:prstGeom>
        </p:spPr>
        <p:txBody>
          <a:bodyPr/>
          <a:lstStyle/>
          <a:p>
            <a:fld id="{37A2ED93-B1DD-4ECE-8DAD-1578417F5B56}" type="slidenum">
              <a:rPr lang="en-US" smtClean="0"/>
              <a:t>‹#›</a:t>
            </a:fld>
            <a:endParaRPr lang="en-US"/>
          </a:p>
        </p:txBody>
      </p:sp>
      <p:sp>
        <p:nvSpPr>
          <p:cNvPr id="23" name="Rectangle 22"/>
          <p:cNvSpPr/>
          <p:nvPr userDrawn="1"/>
        </p:nvSpPr>
        <p:spPr>
          <a:xfrm>
            <a:off x="0" y="6172200"/>
            <a:ext cx="12192000" cy="685800"/>
          </a:xfrm>
          <a:prstGeom prst="rect">
            <a:avLst/>
          </a:prstGeom>
          <a:solidFill>
            <a:srgbClr val="E7B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22579" y="5754596"/>
            <a:ext cx="914400" cy="665018"/>
          </a:xfrm>
          <a:prstGeom prst="rect">
            <a:avLst/>
          </a:prstGeom>
        </p:spPr>
      </p:pic>
      <p:pic>
        <p:nvPicPr>
          <p:cNvPr id="25" name="Picture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223579" y="5631902"/>
            <a:ext cx="1371600" cy="737755"/>
          </a:xfrm>
          <a:prstGeom prst="rect">
            <a:avLst/>
          </a:prstGeom>
        </p:spPr>
      </p:pic>
    </p:spTree>
    <p:extLst>
      <p:ext uri="{BB962C8B-B14F-4D97-AF65-F5344CB8AC3E}">
        <p14:creationId xmlns:p14="http://schemas.microsoft.com/office/powerpoint/2010/main" val="3649880873"/>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836237"/>
            <a:ext cx="12192000" cy="2387600"/>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5400" b="1" dirty="0" smtClean="0">
                <a:solidFill>
                  <a:srgbClr val="8B5E3B"/>
                </a:solidFill>
                <a:latin typeface="+mn-lt"/>
              </a:rPr>
              <a:t>“Did You Know!”</a:t>
            </a:r>
            <a:endParaRPr lang="en-US" sz="5400" b="1" dirty="0">
              <a:solidFill>
                <a:srgbClr val="8B5E3B"/>
              </a:solidFill>
              <a:latin typeface="+mn-lt"/>
            </a:endParaRPr>
          </a:p>
        </p:txBody>
      </p:sp>
    </p:spTree>
    <p:extLst>
      <p:ext uri="{BB962C8B-B14F-4D97-AF65-F5344CB8AC3E}">
        <p14:creationId xmlns:p14="http://schemas.microsoft.com/office/powerpoint/2010/main" val="3945029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19275" y="2985421"/>
            <a:ext cx="4596002" cy="369332"/>
          </a:xfrm>
          <a:prstGeom prst="rect">
            <a:avLst/>
          </a:prstGeom>
          <a:noFill/>
        </p:spPr>
        <p:txBody>
          <a:bodyPr wrap="none" rtlCol="0">
            <a:spAutoFit/>
          </a:bodyPr>
          <a:lstStyle/>
          <a:p>
            <a:r>
              <a:rPr lang="en-US" b="1" dirty="0" smtClean="0"/>
              <a:t>City green roof for insulation and water re-use</a:t>
            </a:r>
            <a:endParaRPr lang="en-US" b="1" dirty="0"/>
          </a:p>
        </p:txBody>
      </p:sp>
      <p:sp>
        <p:nvSpPr>
          <p:cNvPr id="8" name="Rectangle 7"/>
          <p:cNvSpPr/>
          <p:nvPr/>
        </p:nvSpPr>
        <p:spPr>
          <a:xfrm>
            <a:off x="239357" y="5257800"/>
            <a:ext cx="4258538" cy="369332"/>
          </a:xfrm>
          <a:prstGeom prst="rect">
            <a:avLst/>
          </a:prstGeom>
        </p:spPr>
        <p:txBody>
          <a:bodyPr wrap="none">
            <a:spAutoFit/>
          </a:bodyPr>
          <a:lstStyle/>
          <a:p>
            <a:r>
              <a:rPr lang="en-US" b="1" dirty="0" smtClean="0"/>
              <a:t>Ground (geo-thermal) heat/cooling system</a:t>
            </a:r>
            <a:endParaRPr lang="en-US" b="1" dirty="0"/>
          </a:p>
        </p:txBody>
      </p:sp>
      <p:sp>
        <p:nvSpPr>
          <p:cNvPr id="9" name="Rectangle 8"/>
          <p:cNvSpPr/>
          <p:nvPr/>
        </p:nvSpPr>
        <p:spPr>
          <a:xfrm>
            <a:off x="4633186" y="5257800"/>
            <a:ext cx="3389711" cy="369332"/>
          </a:xfrm>
          <a:prstGeom prst="rect">
            <a:avLst/>
          </a:prstGeom>
        </p:spPr>
        <p:txBody>
          <a:bodyPr wrap="none">
            <a:spAutoFit/>
          </a:bodyPr>
          <a:lstStyle/>
          <a:p>
            <a:r>
              <a:rPr lang="en-US" b="1" dirty="0" smtClean="0"/>
              <a:t>Soil potential for heating/cooling</a:t>
            </a:r>
            <a:endParaRPr lang="en-US" b="1" dirty="0"/>
          </a:p>
        </p:txBody>
      </p:sp>
      <p:sp>
        <p:nvSpPr>
          <p:cNvPr id="10" name="Rectangle 9"/>
          <p:cNvSpPr/>
          <p:nvPr/>
        </p:nvSpPr>
        <p:spPr>
          <a:xfrm>
            <a:off x="7641030" y="2998976"/>
            <a:ext cx="2569742" cy="369332"/>
          </a:xfrm>
          <a:prstGeom prst="rect">
            <a:avLst/>
          </a:prstGeom>
        </p:spPr>
        <p:txBody>
          <a:bodyPr wrap="none">
            <a:spAutoFit/>
          </a:bodyPr>
          <a:lstStyle/>
          <a:p>
            <a:r>
              <a:rPr lang="en-US" b="1" dirty="0" smtClean="0"/>
              <a:t>Green roof cross-section.</a:t>
            </a:r>
            <a:endParaRPr lang="en-US" b="1"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429000"/>
            <a:ext cx="2908453" cy="18288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1503" y="1143000"/>
            <a:ext cx="2828796" cy="18288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143000"/>
            <a:ext cx="3176953" cy="18288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2956" y="3429000"/>
            <a:ext cx="2770172" cy="1828800"/>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3230" y="3429000"/>
            <a:ext cx="2438400" cy="1828800"/>
          </a:xfrm>
          <a:prstGeom prst="rect">
            <a:avLst/>
          </a:prstGeom>
        </p:spPr>
      </p:pic>
      <p:sp>
        <p:nvSpPr>
          <p:cNvPr id="17" name="Rectangle 16"/>
          <p:cNvSpPr/>
          <p:nvPr/>
        </p:nvSpPr>
        <p:spPr>
          <a:xfrm>
            <a:off x="8250077" y="5257800"/>
            <a:ext cx="3604705" cy="369332"/>
          </a:xfrm>
          <a:prstGeom prst="rect">
            <a:avLst/>
          </a:prstGeom>
        </p:spPr>
        <p:txBody>
          <a:bodyPr wrap="none">
            <a:spAutoFit/>
          </a:bodyPr>
          <a:lstStyle/>
          <a:p>
            <a:r>
              <a:rPr lang="en-US" b="1" dirty="0" smtClean="0"/>
              <a:t>City garden reuses and cleans water</a:t>
            </a:r>
            <a:endParaRPr lang="en-US" b="1" dirty="0"/>
          </a:p>
        </p:txBody>
      </p:sp>
      <p:sp>
        <p:nvSpPr>
          <p:cNvPr id="15" name="Subtitle 2"/>
          <p:cNvSpPr txBox="1">
            <a:spLocks/>
          </p:cNvSpPr>
          <p:nvPr/>
        </p:nvSpPr>
        <p:spPr>
          <a:xfrm>
            <a:off x="914400" y="411480"/>
            <a:ext cx="10360152" cy="120579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3600" b="1" dirty="0" smtClean="0">
                <a:solidFill>
                  <a:srgbClr val="BD582C"/>
                </a:solidFill>
                <a:latin typeface="Arial" panose="020B0604020202020204" pitchFamily="34" charset="0"/>
                <a:cs typeface="Arial" panose="020B0604020202020204" pitchFamily="34" charset="0"/>
              </a:rPr>
              <a:t>Soil and “Green Building”.</a:t>
            </a:r>
          </a:p>
        </p:txBody>
      </p:sp>
    </p:spTree>
    <p:extLst>
      <p:ext uri="{BB962C8B-B14F-4D97-AF65-F5344CB8AC3E}">
        <p14:creationId xmlns:p14="http://schemas.microsoft.com/office/powerpoint/2010/main" val="755607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3371" y="41723"/>
            <a:ext cx="10428125" cy="646331"/>
          </a:xfrm>
          <a:prstGeom prst="rect">
            <a:avLst/>
          </a:prstGeom>
        </p:spPr>
        <p:txBody>
          <a:bodyPr wrap="square">
            <a:spAutoFit/>
          </a:bodyPr>
          <a:lstStyle/>
          <a:p>
            <a:pPr lvl="0" algn="ctr"/>
            <a:r>
              <a:rPr lang="en-US" sz="3600" b="1" dirty="0" smtClean="0">
                <a:solidFill>
                  <a:schemeClr val="tx1">
                    <a:lumMod val="85000"/>
                    <a:lumOff val="15000"/>
                  </a:schemeClr>
                </a:solidFill>
                <a:latin typeface="Arial" panose="020B0604020202020204" pitchFamily="34" charset="0"/>
                <a:cs typeface="Arial" panose="020B0604020202020204" pitchFamily="34" charset="0"/>
              </a:rPr>
              <a:t>When</a:t>
            </a:r>
            <a:r>
              <a:rPr lang="en-US" sz="3600" b="1" dirty="0">
                <a:solidFill>
                  <a:schemeClr val="accent2"/>
                </a:solidFill>
                <a:latin typeface="Arial" panose="020B0604020202020204" pitchFamily="34" charset="0"/>
                <a:cs typeface="Arial" panose="020B0604020202020204" pitchFamily="34" charset="0"/>
              </a:rPr>
              <a:t> Soil</a:t>
            </a:r>
            <a:r>
              <a:rPr lang="en-US" sz="3600" b="1" dirty="0" smtClean="0">
                <a:solidFill>
                  <a:schemeClr val="tx1">
                    <a:lumMod val="85000"/>
                    <a:lumOff val="15000"/>
                  </a:schemeClr>
                </a:solidFill>
                <a:latin typeface="Arial" panose="020B0604020202020204" pitchFamily="34" charset="0"/>
                <a:cs typeface="Arial" panose="020B0604020202020204" pitchFamily="34" charset="0"/>
              </a:rPr>
              <a:t> is not managed correctly it can……</a:t>
            </a:r>
          </a:p>
        </p:txBody>
      </p:sp>
      <p:sp>
        <p:nvSpPr>
          <p:cNvPr id="7" name="TextBox 6"/>
          <p:cNvSpPr txBox="1"/>
          <p:nvPr/>
        </p:nvSpPr>
        <p:spPr>
          <a:xfrm>
            <a:off x="1195109" y="2612574"/>
            <a:ext cx="2223557" cy="369332"/>
          </a:xfrm>
          <a:prstGeom prst="rect">
            <a:avLst/>
          </a:prstGeom>
          <a:noFill/>
        </p:spPr>
        <p:txBody>
          <a:bodyPr wrap="none" rtlCol="0">
            <a:spAutoFit/>
          </a:bodyPr>
          <a:lstStyle/>
          <a:p>
            <a:pPr algn="ctr"/>
            <a:r>
              <a:rPr lang="en-US" b="1" dirty="0" smtClean="0"/>
              <a:t>Erode away by water.</a:t>
            </a:r>
            <a:endParaRPr lang="en-US" b="1" dirty="0"/>
          </a:p>
        </p:txBody>
      </p:sp>
      <p:sp>
        <p:nvSpPr>
          <p:cNvPr id="8" name="Rectangle 7"/>
          <p:cNvSpPr/>
          <p:nvPr/>
        </p:nvSpPr>
        <p:spPr>
          <a:xfrm>
            <a:off x="859625" y="4909299"/>
            <a:ext cx="2794419" cy="369332"/>
          </a:xfrm>
          <a:prstGeom prst="rect">
            <a:avLst/>
          </a:prstGeom>
        </p:spPr>
        <p:txBody>
          <a:bodyPr wrap="none">
            <a:spAutoFit/>
          </a:bodyPr>
          <a:lstStyle/>
          <a:p>
            <a:pPr algn="ctr"/>
            <a:r>
              <a:rPr lang="en-US" b="1" dirty="0" smtClean="0"/>
              <a:t>Cause damage to buildings.</a:t>
            </a:r>
            <a:endParaRPr lang="en-US" b="1" dirty="0"/>
          </a:p>
        </p:txBody>
      </p:sp>
      <p:sp>
        <p:nvSpPr>
          <p:cNvPr id="9" name="Rectangle 8"/>
          <p:cNvSpPr/>
          <p:nvPr/>
        </p:nvSpPr>
        <p:spPr>
          <a:xfrm>
            <a:off x="4883871" y="4909299"/>
            <a:ext cx="2462982" cy="369332"/>
          </a:xfrm>
          <a:prstGeom prst="rect">
            <a:avLst/>
          </a:prstGeom>
        </p:spPr>
        <p:txBody>
          <a:bodyPr wrap="none">
            <a:spAutoFit/>
          </a:bodyPr>
          <a:lstStyle/>
          <a:p>
            <a:pPr algn="ctr"/>
            <a:r>
              <a:rPr lang="en-US" b="1" dirty="0" smtClean="0"/>
              <a:t>Cause damage to roads.</a:t>
            </a:r>
            <a:endParaRPr lang="en-US" b="1" dirty="0"/>
          </a:p>
        </p:txBody>
      </p:sp>
      <p:sp>
        <p:nvSpPr>
          <p:cNvPr id="10" name="Rectangle 9"/>
          <p:cNvSpPr/>
          <p:nvPr/>
        </p:nvSpPr>
        <p:spPr>
          <a:xfrm>
            <a:off x="5033817" y="2612574"/>
            <a:ext cx="2163093" cy="369332"/>
          </a:xfrm>
          <a:prstGeom prst="rect">
            <a:avLst/>
          </a:prstGeom>
        </p:spPr>
        <p:txBody>
          <a:bodyPr wrap="none">
            <a:spAutoFit/>
          </a:bodyPr>
          <a:lstStyle/>
          <a:p>
            <a:pPr algn="ctr"/>
            <a:r>
              <a:rPr lang="en-US" b="1" dirty="0" smtClean="0"/>
              <a:t>Erode away by wind.</a:t>
            </a:r>
            <a:endParaRPr lang="en-US" b="1" dirty="0"/>
          </a:p>
        </p:txBody>
      </p:sp>
      <p:sp>
        <p:nvSpPr>
          <p:cNvPr id="17" name="Rectangle 16"/>
          <p:cNvSpPr/>
          <p:nvPr/>
        </p:nvSpPr>
        <p:spPr>
          <a:xfrm>
            <a:off x="8818035" y="2638811"/>
            <a:ext cx="2217595" cy="369332"/>
          </a:xfrm>
          <a:prstGeom prst="rect">
            <a:avLst/>
          </a:prstGeom>
        </p:spPr>
        <p:txBody>
          <a:bodyPr wrap="none">
            <a:spAutoFit/>
          </a:bodyPr>
          <a:lstStyle/>
          <a:p>
            <a:pPr algn="ctr"/>
            <a:r>
              <a:rPr lang="en-US" b="1" dirty="0" smtClean="0"/>
              <a:t>Subside or sink away.</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783774"/>
            <a:ext cx="2784974" cy="1828800"/>
          </a:xfrm>
          <a:prstGeom prst="rect">
            <a:avLst/>
          </a:prstGeo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7478" y="783774"/>
            <a:ext cx="2555771" cy="1828800"/>
          </a:xfrm>
          <a:prstGeom prst="rect">
            <a:avLst/>
          </a:prstGeom>
          <a:ln>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1352" y="783774"/>
            <a:ext cx="2790961" cy="1828800"/>
          </a:xfrm>
          <a:prstGeom prst="rect">
            <a:avLst/>
          </a:prstGeom>
          <a:ln>
            <a:solidFill>
              <a:schemeClr val="tx1"/>
            </a:solidFill>
          </a:ln>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7735" y="3069774"/>
            <a:ext cx="2475255" cy="1828800"/>
          </a:xfrm>
          <a:prstGeom prst="rect">
            <a:avLst/>
          </a:prstGeom>
          <a:ln>
            <a:solidFill>
              <a:schemeClr val="tx1"/>
            </a:solidFill>
          </a:ln>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3069774"/>
            <a:ext cx="2684870" cy="1828800"/>
          </a:xfrm>
          <a:prstGeom prst="rect">
            <a:avLst/>
          </a:prstGeom>
        </p:spPr>
      </p:pic>
      <p:pic>
        <p:nvPicPr>
          <p:cNvPr id="19" name="Picture 18"/>
          <p:cNvPicPr>
            <a:picLocks noChangeAspect="1"/>
          </p:cNvPicPr>
          <p:nvPr/>
        </p:nvPicPr>
        <p:blipFill>
          <a:blip r:embed="rId7">
            <a:lum bright="10000"/>
            <a:extLst>
              <a:ext uri="{28A0092B-C50C-407E-A947-70E740481C1C}">
                <a14:useLocalDpi xmlns:a14="http://schemas.microsoft.com/office/drawing/2010/main" val="0"/>
              </a:ext>
            </a:extLst>
          </a:blip>
          <a:stretch>
            <a:fillRect/>
          </a:stretch>
        </p:blipFill>
        <p:spPr>
          <a:xfrm>
            <a:off x="8604910" y="3069774"/>
            <a:ext cx="2643844" cy="1828800"/>
          </a:xfrm>
          <a:prstGeom prst="rect">
            <a:avLst/>
          </a:prstGeom>
          <a:ln>
            <a:solidFill>
              <a:schemeClr val="tx1"/>
            </a:solidFill>
          </a:ln>
        </p:spPr>
      </p:pic>
      <p:sp>
        <p:nvSpPr>
          <p:cNvPr id="20" name="Rectangle 19"/>
          <p:cNvSpPr/>
          <p:nvPr/>
        </p:nvSpPr>
        <p:spPr>
          <a:xfrm>
            <a:off x="8251725" y="4909299"/>
            <a:ext cx="3350213" cy="369332"/>
          </a:xfrm>
          <a:prstGeom prst="rect">
            <a:avLst/>
          </a:prstGeom>
        </p:spPr>
        <p:txBody>
          <a:bodyPr wrap="none">
            <a:spAutoFit/>
          </a:bodyPr>
          <a:lstStyle/>
          <a:p>
            <a:pPr algn="ctr"/>
            <a:r>
              <a:rPr lang="en-US" b="1" dirty="0"/>
              <a:t>Cause damage to </a:t>
            </a:r>
            <a:r>
              <a:rPr lang="en-US" b="1" dirty="0" smtClean="0"/>
              <a:t>land and water.</a:t>
            </a:r>
            <a:endParaRPr lang="en-US" b="1" dirty="0"/>
          </a:p>
        </p:txBody>
      </p:sp>
    </p:spTree>
    <p:extLst>
      <p:ext uri="{BB962C8B-B14F-4D97-AF65-F5344CB8AC3E}">
        <p14:creationId xmlns:p14="http://schemas.microsoft.com/office/powerpoint/2010/main" val="11412274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6419" y="1663350"/>
            <a:ext cx="4021747" cy="4468608"/>
          </a:xfrm>
          <a:prstGeom prst="rect">
            <a:avLst/>
          </a:prstGeom>
        </p:spPr>
      </p:pic>
      <p:sp>
        <p:nvSpPr>
          <p:cNvPr id="7" name="Subtitle 2"/>
          <p:cNvSpPr txBox="1">
            <a:spLocks/>
          </p:cNvSpPr>
          <p:nvPr/>
        </p:nvSpPr>
        <p:spPr>
          <a:xfrm>
            <a:off x="914400" y="411480"/>
            <a:ext cx="10360152" cy="120579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3600" b="1" dirty="0" smtClean="0">
                <a:solidFill>
                  <a:srgbClr val="BD582C"/>
                </a:solidFill>
                <a:latin typeface="Arial" panose="020B0604020202020204" pitchFamily="34" charset="0"/>
                <a:cs typeface="Arial" panose="020B0604020202020204" pitchFamily="34" charset="0"/>
              </a:rPr>
              <a:t>Soil is basic to life.</a:t>
            </a:r>
          </a:p>
          <a:p>
            <a:pPr algn="ctr"/>
            <a:r>
              <a:rPr lang="en-US" sz="3600" b="1" dirty="0" smtClean="0">
                <a:solidFill>
                  <a:srgbClr val="BD582C"/>
                </a:solidFill>
                <a:latin typeface="Arial" panose="020B0604020202020204" pitchFamily="34" charset="0"/>
                <a:cs typeface="Arial" panose="020B0604020202020204" pitchFamily="34" charset="0"/>
              </a:rPr>
              <a:t>It needs to be properly managed and used.</a:t>
            </a:r>
          </a:p>
        </p:txBody>
      </p:sp>
    </p:spTree>
    <p:extLst>
      <p:ext uri="{BB962C8B-B14F-4D97-AF65-F5344CB8AC3E}">
        <p14:creationId xmlns:p14="http://schemas.microsoft.com/office/powerpoint/2010/main" val="25602468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6389" y="411480"/>
            <a:ext cx="6052185" cy="5083493"/>
          </a:xfrm>
          <a:prstGeom prst="rect">
            <a:avLst/>
          </a:prstGeom>
        </p:spPr>
      </p:pic>
      <p:sp>
        <p:nvSpPr>
          <p:cNvPr id="6" name="Subtitle 2"/>
          <p:cNvSpPr txBox="1">
            <a:spLocks/>
          </p:cNvSpPr>
          <p:nvPr/>
        </p:nvSpPr>
        <p:spPr>
          <a:xfrm>
            <a:off x="914401" y="411479"/>
            <a:ext cx="3923666" cy="314814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3600" b="1" dirty="0" smtClean="0">
                <a:solidFill>
                  <a:srgbClr val="BD582C"/>
                </a:solidFill>
                <a:latin typeface="Arial" panose="020B0604020202020204" pitchFamily="34" charset="0"/>
                <a:cs typeface="Arial" panose="020B0604020202020204" pitchFamily="34" charset="0"/>
              </a:rPr>
              <a:t>“Now You Know”</a:t>
            </a:r>
          </a:p>
          <a:p>
            <a:pPr algn="ctr"/>
            <a:endParaRPr lang="en-US" sz="3600" b="1" dirty="0" smtClean="0">
              <a:solidFill>
                <a:srgbClr val="BD582C"/>
              </a:solidFill>
              <a:latin typeface="Arial" panose="020B0604020202020204" pitchFamily="34" charset="0"/>
              <a:cs typeface="Arial" panose="020B0604020202020204" pitchFamily="34" charset="0"/>
            </a:endParaRPr>
          </a:p>
          <a:p>
            <a:pPr algn="ctr"/>
            <a:r>
              <a:rPr lang="en-US" sz="3600" b="1" dirty="0" smtClean="0">
                <a:solidFill>
                  <a:srgbClr val="BD582C"/>
                </a:solidFill>
                <a:latin typeface="Arial" panose="020B0604020202020204" pitchFamily="34" charset="0"/>
                <a:cs typeface="Arial" panose="020B0604020202020204" pitchFamily="34" charset="0"/>
              </a:rPr>
              <a:t>Soil is important</a:t>
            </a:r>
          </a:p>
          <a:p>
            <a:pPr algn="ctr"/>
            <a:r>
              <a:rPr lang="en-US" sz="3600" b="1" dirty="0" smtClean="0">
                <a:solidFill>
                  <a:srgbClr val="BD582C"/>
                </a:solidFill>
                <a:latin typeface="Arial" panose="020B0604020202020204" pitchFamily="34" charset="0"/>
                <a:cs typeface="Arial" panose="020B0604020202020204" pitchFamily="34" charset="0"/>
              </a:rPr>
              <a:t>for building and to your daily life.</a:t>
            </a:r>
          </a:p>
        </p:txBody>
      </p:sp>
    </p:spTree>
    <p:extLst>
      <p:ext uri="{BB962C8B-B14F-4D97-AF65-F5344CB8AC3E}">
        <p14:creationId xmlns:p14="http://schemas.microsoft.com/office/powerpoint/2010/main" val="34928277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864443" y="2066544"/>
            <a:ext cx="2467226" cy="2673622"/>
            <a:chOff x="8432002" y="1862812"/>
            <a:chExt cx="2429576" cy="2772156"/>
          </a:xfrm>
        </p:grpSpPr>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2002" y="1862812"/>
              <a:ext cx="2429576" cy="244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391948" y="4296414"/>
              <a:ext cx="649224" cy="338554"/>
            </a:xfrm>
            <a:prstGeom prst="rect">
              <a:avLst/>
            </a:prstGeom>
            <a:noFill/>
          </p:spPr>
          <p:txBody>
            <a:bodyPr wrap="square" rtlCol="0">
              <a:spAutoFit/>
            </a:bodyPr>
            <a:lstStyle/>
            <a:p>
              <a:r>
                <a:rPr lang="en-US" sz="1600" dirty="0" smtClean="0"/>
                <a:t>SSSA</a:t>
              </a:r>
              <a:endParaRPr lang="en-US" sz="1600" dirty="0"/>
            </a:p>
          </p:txBody>
        </p:sp>
      </p:grpSp>
      <p:pic>
        <p:nvPicPr>
          <p:cNvPr id="4" name="Picture 3"/>
          <p:cNvPicPr>
            <a:picLocks noChangeAspect="1"/>
          </p:cNvPicPr>
          <p:nvPr/>
        </p:nvPicPr>
        <p:blipFill>
          <a:blip r:embed="rId3"/>
          <a:stretch>
            <a:fillRect/>
          </a:stretch>
        </p:blipFill>
        <p:spPr>
          <a:xfrm>
            <a:off x="697858" y="2062550"/>
            <a:ext cx="5423282" cy="2182540"/>
          </a:xfrm>
          <a:prstGeom prst="rect">
            <a:avLst/>
          </a:prstGeom>
        </p:spPr>
      </p:pic>
      <p:sp>
        <p:nvSpPr>
          <p:cNvPr id="6" name="Flowchart: Summing Junction 5"/>
          <p:cNvSpPr>
            <a:spLocks noChangeAspect="1"/>
          </p:cNvSpPr>
          <p:nvPr/>
        </p:nvSpPr>
        <p:spPr>
          <a:xfrm>
            <a:off x="4199135" y="1997270"/>
            <a:ext cx="2742896" cy="2742896"/>
          </a:xfrm>
          <a:prstGeom prst="flowChartSummingJunction">
            <a:avLst/>
          </a:prstGeom>
          <a:noFill/>
          <a:ln w="107950" cmpd="sng">
            <a:solidFill>
              <a:srgbClr val="FF0000">
                <a:alpha val="3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8597462" y="4303231"/>
            <a:ext cx="571445" cy="956791"/>
          </a:xfrm>
          <a:prstGeom prst="line">
            <a:avLst/>
          </a:prstGeom>
          <a:ln w="228600" cap="rnd">
            <a:solidFill>
              <a:srgbClr val="2D961C">
                <a:alpha val="60000"/>
              </a:srgbClr>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H="1">
            <a:off x="9168907" y="1477414"/>
            <a:ext cx="1887976" cy="3782608"/>
          </a:xfrm>
          <a:prstGeom prst="line">
            <a:avLst/>
          </a:prstGeom>
          <a:ln w="228600" cap="rnd">
            <a:solidFill>
              <a:srgbClr val="2D961C">
                <a:alpha val="60000"/>
              </a:srgbClr>
            </a:solidFill>
            <a:bevel/>
          </a:ln>
        </p:spPr>
        <p:style>
          <a:lnRef idx="1">
            <a:schemeClr val="accent1"/>
          </a:lnRef>
          <a:fillRef idx="0">
            <a:schemeClr val="accent1"/>
          </a:fillRef>
          <a:effectRef idx="0">
            <a:schemeClr val="accent1"/>
          </a:effectRef>
          <a:fontRef idx="minor">
            <a:schemeClr val="tx1"/>
          </a:fontRef>
        </p:style>
      </p:cxnSp>
      <p:sp>
        <p:nvSpPr>
          <p:cNvPr id="11" name="Subtitle 2"/>
          <p:cNvSpPr txBox="1">
            <a:spLocks/>
          </p:cNvSpPr>
          <p:nvPr/>
        </p:nvSpPr>
        <p:spPr>
          <a:xfrm>
            <a:off x="914400" y="411480"/>
            <a:ext cx="10360152" cy="120579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3600" b="1" dirty="0" smtClean="0">
                <a:solidFill>
                  <a:srgbClr val="BD582C"/>
                </a:solidFill>
                <a:latin typeface="Arial" panose="020B0604020202020204" pitchFamily="34" charset="0"/>
                <a:cs typeface="Arial" panose="020B0604020202020204" pitchFamily="34" charset="0"/>
              </a:rPr>
              <a:t>“and remember…”</a:t>
            </a:r>
          </a:p>
        </p:txBody>
      </p:sp>
    </p:spTree>
    <p:extLst>
      <p:ext uri="{BB962C8B-B14F-4D97-AF65-F5344CB8AC3E}">
        <p14:creationId xmlns:p14="http://schemas.microsoft.com/office/powerpoint/2010/main" val="22436101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47701"/>
            <a:ext cx="10515600" cy="4013199"/>
          </a:xfrm>
        </p:spPr>
        <p:txBody>
          <a:bodyPr>
            <a:normAutofit lnSpcReduction="10000"/>
          </a:bodyPr>
          <a:lstStyle/>
          <a:p>
            <a:pPr marL="0" indent="0">
              <a:buNone/>
            </a:pPr>
            <a:r>
              <a:rPr lang="en-US" dirty="0" smtClean="0"/>
              <a:t>The UN Declared 2015 as the International Year of Soils (IYS) to bring more attention to this important natural resource. The Soil Science Society of America celebrates IYS and is happy to bring you this presentation. We hope you take the time to learn more about soils at the many resources listed at the end of this presentation, as you learn more about how…</a:t>
            </a:r>
            <a:endParaRPr lang="en-US" dirty="0"/>
          </a:p>
          <a:p>
            <a:pPr marL="0" indent="0" algn="ctr">
              <a:buNone/>
            </a:pPr>
            <a:r>
              <a:rPr lang="en-US" sz="6600" i="1" dirty="0" smtClean="0">
                <a:solidFill>
                  <a:schemeClr val="accent2">
                    <a:lumMod val="75000"/>
                  </a:schemeClr>
                </a:solidFill>
              </a:rPr>
              <a:t>Soils Sustain Life</a:t>
            </a:r>
            <a:endParaRPr lang="en-US" sz="6600" i="1" dirty="0">
              <a:solidFill>
                <a:schemeClr val="accent2">
                  <a:lumMod val="75000"/>
                </a:schemeClr>
              </a:solidFill>
            </a:endParaRPr>
          </a:p>
        </p:txBody>
      </p:sp>
    </p:spTree>
    <p:extLst>
      <p:ext uri="{BB962C8B-B14F-4D97-AF65-F5344CB8AC3E}">
        <p14:creationId xmlns:p14="http://schemas.microsoft.com/office/powerpoint/2010/main" val="3785072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779589"/>
          </a:xfrm>
        </p:spPr>
        <p:txBody>
          <a:bodyPr>
            <a:normAutofit fontScale="90000"/>
          </a:bodyPr>
          <a:lstStyle/>
          <a:p>
            <a:r>
              <a:rPr lang="en-US" sz="2400" b="1" dirty="0" smtClean="0"/>
              <a:t>Thank you for listening!</a:t>
            </a:r>
            <a:br>
              <a:rPr lang="en-US" sz="2400" b="1" dirty="0" smtClean="0"/>
            </a:br>
            <a:r>
              <a:rPr lang="en-US" sz="2400" b="1" dirty="0" smtClean="0"/>
              <a:t>For further </a:t>
            </a:r>
            <a:r>
              <a:rPr lang="en-US" sz="2400" b="1" dirty="0"/>
              <a:t>i</a:t>
            </a:r>
            <a:r>
              <a:rPr lang="en-US" sz="2400" b="1" dirty="0" smtClean="0"/>
              <a:t>nformation, visit:</a:t>
            </a:r>
            <a:endParaRPr lang="en-US" sz="2400" b="1" dirty="0"/>
          </a:p>
        </p:txBody>
      </p:sp>
      <p:sp>
        <p:nvSpPr>
          <p:cNvPr id="3" name="Subtitle 2"/>
          <p:cNvSpPr>
            <a:spLocks noGrp="1"/>
          </p:cNvSpPr>
          <p:nvPr>
            <p:ph type="subTitle" idx="1"/>
          </p:nvPr>
        </p:nvSpPr>
        <p:spPr>
          <a:xfrm>
            <a:off x="1524000" y="2103120"/>
            <a:ext cx="9144000" cy="4078224"/>
          </a:xfrm>
        </p:spPr>
        <p:txBody>
          <a:bodyPr>
            <a:normAutofit/>
          </a:bodyPr>
          <a:lstStyle/>
          <a:p>
            <a:r>
              <a:rPr lang="en-US" b="1" dirty="0" smtClean="0"/>
              <a:t>Soils.org/discover-soils</a:t>
            </a:r>
            <a:r>
              <a:rPr lang="en-US" dirty="0" smtClean="0"/>
              <a:t> – information about all things soil!</a:t>
            </a:r>
          </a:p>
          <a:p>
            <a:r>
              <a:rPr lang="en-US" b="1" dirty="0" smtClean="0"/>
              <a:t>Soils4teachers.org</a:t>
            </a:r>
            <a:r>
              <a:rPr lang="en-US" dirty="0" smtClean="0"/>
              <a:t> – Lesson plans, activities, etc. for teachers</a:t>
            </a:r>
          </a:p>
          <a:p>
            <a:r>
              <a:rPr lang="en-US" b="1" dirty="0" smtClean="0"/>
              <a:t>Soils4kids.org</a:t>
            </a:r>
            <a:r>
              <a:rPr lang="en-US" dirty="0" smtClean="0"/>
              <a:t> – activities for the K-12 audience</a:t>
            </a:r>
          </a:p>
          <a:p>
            <a:r>
              <a:rPr lang="en-US" dirty="0" smtClean="0"/>
              <a:t>Follow us on facebook.com/</a:t>
            </a:r>
            <a:r>
              <a:rPr lang="en-US" dirty="0" err="1" smtClean="0"/>
              <a:t>iheartsoil</a:t>
            </a:r>
            <a:endParaRPr lang="en-US" dirty="0" smtClean="0"/>
          </a:p>
          <a:p>
            <a:endParaRPr lang="en-US" dirty="0" smtClean="0"/>
          </a:p>
          <a:p>
            <a:endParaRPr lang="en-US" dirty="0"/>
          </a:p>
          <a:p>
            <a:r>
              <a:rPr lang="en-US" b="1" dirty="0" smtClean="0">
                <a:solidFill>
                  <a:schemeClr val="accent2">
                    <a:lumMod val="75000"/>
                  </a:schemeClr>
                </a:solidFill>
              </a:rPr>
              <a:t>Soils sustain life!</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5369" y="3395273"/>
            <a:ext cx="442211" cy="44221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7495" y="3903797"/>
            <a:ext cx="803223" cy="808578"/>
          </a:xfrm>
          <a:prstGeom prst="rect">
            <a:avLst/>
          </a:prstGeom>
        </p:spPr>
      </p:pic>
    </p:spTree>
    <p:extLst>
      <p:ext uri="{BB962C8B-B14F-4D97-AF65-F5344CB8AC3E}">
        <p14:creationId xmlns:p14="http://schemas.microsoft.com/office/powerpoint/2010/main" val="3982854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914400" y="411480"/>
            <a:ext cx="10360152" cy="67161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3600" b="1" dirty="0">
                <a:solidFill>
                  <a:srgbClr val="BD582C"/>
                </a:solidFill>
                <a:latin typeface="+mj-lt"/>
                <a:cs typeface="Arial" panose="020B0604020202020204" pitchFamily="34" charset="0"/>
              </a:rPr>
              <a:t>T</a:t>
            </a:r>
            <a:r>
              <a:rPr lang="en-US" sz="3600" b="1" dirty="0" smtClean="0">
                <a:solidFill>
                  <a:srgbClr val="BD582C"/>
                </a:solidFill>
                <a:latin typeface="+mj-lt"/>
                <a:cs typeface="Arial" panose="020B0604020202020204" pitchFamily="34" charset="0"/>
              </a:rPr>
              <a:t>he SOIL beneath you is needed for daily life.</a:t>
            </a:r>
            <a:endParaRPr lang="en-US" sz="3600" b="1" dirty="0">
              <a:solidFill>
                <a:srgbClr val="BD582C"/>
              </a:solidFill>
              <a:latin typeface="+mj-lt"/>
              <a:cs typeface="Arial" panose="020B0604020202020204" pitchFamily="34" charset="0"/>
            </a:endParaRPr>
          </a:p>
        </p:txBody>
      </p:sp>
      <p:grpSp>
        <p:nvGrpSpPr>
          <p:cNvPr id="2" name="Group 1"/>
          <p:cNvGrpSpPr/>
          <p:nvPr/>
        </p:nvGrpSpPr>
        <p:grpSpPr>
          <a:xfrm>
            <a:off x="1917821" y="1096509"/>
            <a:ext cx="8353310" cy="4570701"/>
            <a:chOff x="1693658" y="1906643"/>
            <a:chExt cx="7699958" cy="4259417"/>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7002" y="1906643"/>
              <a:ext cx="2546614" cy="369559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658" y="1906643"/>
              <a:ext cx="3237157" cy="4259417"/>
            </a:xfrm>
            <a:prstGeom prst="rect">
              <a:avLst/>
            </a:prstGeom>
          </p:spPr>
        </p:pic>
        <p:cxnSp>
          <p:nvCxnSpPr>
            <p:cNvPr id="10" name="Straight Connector 9"/>
            <p:cNvCxnSpPr/>
            <p:nvPr/>
          </p:nvCxnSpPr>
          <p:spPr>
            <a:xfrm flipV="1">
              <a:off x="2203704" y="1906643"/>
              <a:ext cx="4643298" cy="1613798"/>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2203704" y="3520440"/>
              <a:ext cx="4643298" cy="208179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35503512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914400" y="411480"/>
            <a:ext cx="10360152" cy="65412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3600" b="1" dirty="0">
                <a:solidFill>
                  <a:srgbClr val="BD582C"/>
                </a:solidFill>
                <a:latin typeface="Arial" panose="020B0604020202020204" pitchFamily="34" charset="0"/>
                <a:cs typeface="Arial" panose="020B0604020202020204" pitchFamily="34" charset="0"/>
              </a:rPr>
              <a:t>S</a:t>
            </a:r>
            <a:r>
              <a:rPr lang="en-US" sz="3600" b="1" dirty="0" smtClean="0">
                <a:solidFill>
                  <a:srgbClr val="BD582C"/>
                </a:solidFill>
                <a:latin typeface="Arial" panose="020B0604020202020204" pitchFamily="34" charset="0"/>
                <a:cs typeface="Arial" panose="020B0604020202020204" pitchFamily="34" charset="0"/>
              </a:rPr>
              <a:t>oil is limited on earth.</a:t>
            </a:r>
            <a:endParaRPr lang="en-US" sz="3600" b="1" dirty="0">
              <a:solidFill>
                <a:srgbClr val="BD582C"/>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lum bright="-15000" contrast="15000"/>
            <a:extLst>
              <a:ext uri="{28A0092B-C50C-407E-A947-70E740481C1C}">
                <a14:useLocalDpi xmlns:a14="http://schemas.microsoft.com/office/drawing/2010/main" val="0"/>
              </a:ext>
            </a:extLst>
          </a:blip>
          <a:stretch>
            <a:fillRect/>
          </a:stretch>
        </p:blipFill>
        <p:spPr>
          <a:xfrm>
            <a:off x="6691256" y="1003358"/>
            <a:ext cx="4658061" cy="452705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010" y="1605788"/>
            <a:ext cx="5080000" cy="3556000"/>
          </a:xfrm>
          <a:prstGeom prst="rect">
            <a:avLst/>
          </a:prstGeom>
        </p:spPr>
      </p:pic>
      <p:sp>
        <p:nvSpPr>
          <p:cNvPr id="4" name="Rounded Rectangle 3"/>
          <p:cNvSpPr/>
          <p:nvPr/>
        </p:nvSpPr>
        <p:spPr>
          <a:xfrm>
            <a:off x="10497671" y="1003358"/>
            <a:ext cx="779929" cy="336776"/>
          </a:xfrm>
          <a:prstGeom prst="roundRect">
            <a:avLst>
              <a:gd name="adj" fmla="val 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5190564" y="1688562"/>
            <a:ext cx="801445" cy="379208"/>
          </a:xfrm>
          <a:prstGeom prst="roundRect">
            <a:avLst>
              <a:gd name="adj" fmla="val 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8489577" y="1428583"/>
            <a:ext cx="675938" cy="259979"/>
          </a:xfrm>
          <a:prstGeom prst="roundRect">
            <a:avLst>
              <a:gd name="adj" fmla="val 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3996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3234" y="1617279"/>
            <a:ext cx="7042484" cy="3881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ubtitle 2"/>
          <p:cNvSpPr txBox="1">
            <a:spLocks/>
          </p:cNvSpPr>
          <p:nvPr/>
        </p:nvSpPr>
        <p:spPr>
          <a:xfrm>
            <a:off x="914400" y="411480"/>
            <a:ext cx="10360152" cy="120579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3600" b="1" dirty="0" smtClean="0">
                <a:solidFill>
                  <a:srgbClr val="BD582C"/>
                </a:solidFill>
                <a:latin typeface="Arial" panose="020B0604020202020204" pitchFamily="34" charset="0"/>
                <a:cs typeface="Arial" panose="020B0604020202020204" pitchFamily="34" charset="0"/>
              </a:rPr>
              <a:t>Did You Know… ?</a:t>
            </a:r>
          </a:p>
          <a:p>
            <a:pPr algn="ctr"/>
            <a:r>
              <a:rPr lang="en-US" sz="2400" b="1" dirty="0" smtClean="0">
                <a:solidFill>
                  <a:srgbClr val="BD582C"/>
                </a:solidFill>
                <a:latin typeface="Arial" panose="020B0604020202020204" pitchFamily="34" charset="0"/>
                <a:cs typeface="Arial" panose="020B0604020202020204" pitchFamily="34" charset="0"/>
              </a:rPr>
              <a:t>Soil is used in Buildings and Construction.</a:t>
            </a:r>
            <a:endParaRPr lang="en-US" sz="2400" b="1" dirty="0">
              <a:solidFill>
                <a:srgbClr val="BD582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15274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5215" y="1103774"/>
            <a:ext cx="2705100" cy="28575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2431" y="1094439"/>
            <a:ext cx="2115590" cy="286198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9618" y="1094439"/>
            <a:ext cx="2794000" cy="2861982"/>
          </a:xfrm>
          <a:prstGeom prst="rect">
            <a:avLst/>
          </a:prstGeom>
        </p:spPr>
      </p:pic>
      <p:sp>
        <p:nvSpPr>
          <p:cNvPr id="7" name="TextBox 6"/>
          <p:cNvSpPr txBox="1"/>
          <p:nvPr/>
        </p:nvSpPr>
        <p:spPr>
          <a:xfrm>
            <a:off x="914400" y="4548039"/>
            <a:ext cx="10360152" cy="1015663"/>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 Brick has been used in building for thousands of years to present day.</a:t>
            </a:r>
          </a:p>
          <a:p>
            <a:endParaRPr lang="en-US" sz="2000" b="1"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 Major soil ingredients are sand, clay, lime, and minerals.</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483" y="1094439"/>
            <a:ext cx="3470351" cy="2852647"/>
          </a:xfrm>
          <a:prstGeom prst="rect">
            <a:avLst/>
          </a:prstGeom>
        </p:spPr>
      </p:pic>
      <p:sp>
        <p:nvSpPr>
          <p:cNvPr id="9" name="TextBox 8"/>
          <p:cNvSpPr txBox="1"/>
          <p:nvPr/>
        </p:nvSpPr>
        <p:spPr>
          <a:xfrm>
            <a:off x="593859" y="3941107"/>
            <a:ext cx="2603598" cy="338554"/>
          </a:xfrm>
          <a:prstGeom prst="rect">
            <a:avLst/>
          </a:prstGeom>
          <a:noFill/>
        </p:spPr>
        <p:txBody>
          <a:bodyPr wrap="none" rtlCol="0">
            <a:spAutoFit/>
          </a:bodyPr>
          <a:lstStyle/>
          <a:p>
            <a:r>
              <a:rPr lang="en-US" sz="1600" b="1" dirty="0" smtClean="0"/>
              <a:t>Early homes of Adobe (clay)</a:t>
            </a:r>
            <a:endParaRPr lang="en-US" sz="1600" b="1" dirty="0"/>
          </a:p>
        </p:txBody>
      </p:sp>
      <p:sp>
        <p:nvSpPr>
          <p:cNvPr id="10" name="TextBox 9"/>
          <p:cNvSpPr txBox="1"/>
          <p:nvPr/>
        </p:nvSpPr>
        <p:spPr>
          <a:xfrm>
            <a:off x="3965814" y="3965168"/>
            <a:ext cx="1788823" cy="338554"/>
          </a:xfrm>
          <a:prstGeom prst="rect">
            <a:avLst/>
          </a:prstGeom>
          <a:noFill/>
        </p:spPr>
        <p:txBody>
          <a:bodyPr wrap="none" rtlCol="0">
            <a:spAutoFit/>
          </a:bodyPr>
          <a:lstStyle/>
          <a:p>
            <a:r>
              <a:rPr lang="en-US" sz="1600" b="1" dirty="0" smtClean="0"/>
              <a:t>Old brick archways</a:t>
            </a:r>
            <a:endParaRPr lang="en-US" sz="1600" b="1" dirty="0"/>
          </a:p>
        </p:txBody>
      </p:sp>
      <p:sp>
        <p:nvSpPr>
          <p:cNvPr id="11" name="TextBox 10"/>
          <p:cNvSpPr txBox="1"/>
          <p:nvPr/>
        </p:nvSpPr>
        <p:spPr>
          <a:xfrm>
            <a:off x="6260496" y="3966659"/>
            <a:ext cx="2368918" cy="338554"/>
          </a:xfrm>
          <a:prstGeom prst="rect">
            <a:avLst/>
          </a:prstGeom>
          <a:noFill/>
        </p:spPr>
        <p:txBody>
          <a:bodyPr wrap="none" rtlCol="0">
            <a:spAutoFit/>
          </a:bodyPr>
          <a:lstStyle/>
          <a:p>
            <a:r>
              <a:rPr lang="en-US" sz="1600" b="1" dirty="0" smtClean="0"/>
              <a:t>Brick walkways and roads</a:t>
            </a:r>
            <a:endParaRPr lang="en-US" sz="1600" b="1" dirty="0"/>
          </a:p>
        </p:txBody>
      </p:sp>
      <p:sp>
        <p:nvSpPr>
          <p:cNvPr id="12" name="TextBox 11"/>
          <p:cNvSpPr txBox="1"/>
          <p:nvPr/>
        </p:nvSpPr>
        <p:spPr>
          <a:xfrm>
            <a:off x="8957271" y="3975975"/>
            <a:ext cx="2900987" cy="338554"/>
          </a:xfrm>
          <a:prstGeom prst="rect">
            <a:avLst/>
          </a:prstGeom>
          <a:noFill/>
        </p:spPr>
        <p:txBody>
          <a:bodyPr wrap="none" rtlCol="0">
            <a:spAutoFit/>
          </a:bodyPr>
          <a:lstStyle/>
          <a:p>
            <a:r>
              <a:rPr lang="en-US" sz="1600" b="1" dirty="0" smtClean="0"/>
              <a:t>Modern buildings and brickyard</a:t>
            </a:r>
            <a:endParaRPr lang="en-US" sz="1600" b="1" dirty="0"/>
          </a:p>
        </p:txBody>
      </p:sp>
      <p:sp>
        <p:nvSpPr>
          <p:cNvPr id="13" name="Subtitle 2"/>
          <p:cNvSpPr txBox="1">
            <a:spLocks/>
          </p:cNvSpPr>
          <p:nvPr/>
        </p:nvSpPr>
        <p:spPr>
          <a:xfrm>
            <a:off x="914400" y="411480"/>
            <a:ext cx="10360152" cy="120579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3600" b="1" dirty="0" smtClean="0">
                <a:solidFill>
                  <a:srgbClr val="BD582C"/>
                </a:solidFill>
                <a:latin typeface="Arial" panose="020B0604020202020204" pitchFamily="34" charset="0"/>
                <a:cs typeface="Arial" panose="020B0604020202020204" pitchFamily="34" charset="0"/>
              </a:rPr>
              <a:t>Soil is used to make Brick</a:t>
            </a:r>
          </a:p>
        </p:txBody>
      </p:sp>
    </p:spTree>
    <p:extLst>
      <p:ext uri="{BB962C8B-B14F-4D97-AF65-F5344CB8AC3E}">
        <p14:creationId xmlns:p14="http://schemas.microsoft.com/office/powerpoint/2010/main" val="59899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9529" y="1339254"/>
            <a:ext cx="2115628" cy="244144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220" y="1339254"/>
            <a:ext cx="2715490" cy="244144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133" y="1339254"/>
            <a:ext cx="2697974" cy="244212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74" y="1339254"/>
            <a:ext cx="3207523" cy="2442123"/>
          </a:xfrm>
          <a:prstGeom prst="rect">
            <a:avLst/>
          </a:prstGeom>
        </p:spPr>
      </p:pic>
      <p:sp>
        <p:nvSpPr>
          <p:cNvPr id="10" name="Rectangle 9"/>
          <p:cNvSpPr/>
          <p:nvPr/>
        </p:nvSpPr>
        <p:spPr>
          <a:xfrm>
            <a:off x="535931" y="4480582"/>
            <a:ext cx="11187953" cy="1015663"/>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Concrete and cement have </a:t>
            </a:r>
            <a:r>
              <a:rPr lang="en-US" sz="2000" b="1" dirty="0">
                <a:latin typeface="Arial" panose="020B0604020202020204" pitchFamily="34" charset="0"/>
                <a:cs typeface="Arial" panose="020B0604020202020204" pitchFamily="34" charset="0"/>
              </a:rPr>
              <a:t>been used </a:t>
            </a:r>
            <a:r>
              <a:rPr lang="en-US" sz="2000" b="1" dirty="0" smtClean="0">
                <a:latin typeface="Arial" panose="020B0604020202020204" pitchFamily="34" charset="0"/>
                <a:cs typeface="Arial" panose="020B0604020202020204" pitchFamily="34" charset="0"/>
              </a:rPr>
              <a:t>in building for thousands </a:t>
            </a:r>
            <a:r>
              <a:rPr lang="en-US" sz="2000" b="1" dirty="0">
                <a:latin typeface="Arial" panose="020B0604020202020204" pitchFamily="34" charset="0"/>
                <a:cs typeface="Arial" panose="020B0604020202020204" pitchFamily="34" charset="0"/>
              </a:rPr>
              <a:t>of years to present </a:t>
            </a:r>
            <a:r>
              <a:rPr lang="en-US" sz="2000" b="1" dirty="0" smtClean="0">
                <a:latin typeface="Arial" panose="020B0604020202020204" pitchFamily="34" charset="0"/>
                <a:cs typeface="Arial" panose="020B0604020202020204" pitchFamily="34" charset="0"/>
              </a:rPr>
              <a:t>day.</a:t>
            </a:r>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Major </a:t>
            </a:r>
            <a:r>
              <a:rPr lang="en-US" sz="2000" b="1" dirty="0">
                <a:latin typeface="Arial" panose="020B0604020202020204" pitchFamily="34" charset="0"/>
                <a:cs typeface="Arial" panose="020B0604020202020204" pitchFamily="34" charset="0"/>
              </a:rPr>
              <a:t>soil </a:t>
            </a:r>
            <a:r>
              <a:rPr lang="en-US" sz="2000" b="1" dirty="0" smtClean="0">
                <a:latin typeface="Arial" panose="020B0604020202020204" pitchFamily="34" charset="0"/>
                <a:cs typeface="Arial" panose="020B0604020202020204" pitchFamily="34" charset="0"/>
              </a:rPr>
              <a:t>ingredients are </a:t>
            </a:r>
            <a:r>
              <a:rPr lang="en-US" sz="2000" b="1" dirty="0">
                <a:latin typeface="Arial" panose="020B0604020202020204" pitchFamily="34" charset="0"/>
                <a:cs typeface="Arial" panose="020B0604020202020204" pitchFamily="34" charset="0"/>
              </a:rPr>
              <a:t>s</a:t>
            </a:r>
            <a:r>
              <a:rPr lang="en-US" sz="2000" b="1" dirty="0" smtClean="0">
                <a:latin typeface="Arial" panose="020B0604020202020204" pitchFamily="34" charset="0"/>
                <a:cs typeface="Arial" panose="020B0604020202020204" pitchFamily="34" charset="0"/>
              </a:rPr>
              <a:t>and, gravel, silicon, and minerals.</a:t>
            </a:r>
          </a:p>
        </p:txBody>
      </p:sp>
      <p:sp>
        <p:nvSpPr>
          <p:cNvPr id="11" name="TextBox 10"/>
          <p:cNvSpPr txBox="1"/>
          <p:nvPr/>
        </p:nvSpPr>
        <p:spPr>
          <a:xfrm>
            <a:off x="942032" y="3800396"/>
            <a:ext cx="1754006" cy="338554"/>
          </a:xfrm>
          <a:prstGeom prst="rect">
            <a:avLst/>
          </a:prstGeom>
          <a:noFill/>
        </p:spPr>
        <p:txBody>
          <a:bodyPr wrap="none" rtlCol="0">
            <a:spAutoFit/>
          </a:bodyPr>
          <a:lstStyle/>
          <a:p>
            <a:r>
              <a:rPr lang="en-US" sz="1600" b="1" dirty="0" smtClean="0"/>
              <a:t>Egyptian pyramids</a:t>
            </a:r>
            <a:endParaRPr lang="en-US" sz="1600" b="1" dirty="0"/>
          </a:p>
        </p:txBody>
      </p:sp>
      <p:sp>
        <p:nvSpPr>
          <p:cNvPr id="12" name="TextBox 11"/>
          <p:cNvSpPr txBox="1"/>
          <p:nvPr/>
        </p:nvSpPr>
        <p:spPr>
          <a:xfrm>
            <a:off x="3861898" y="3800396"/>
            <a:ext cx="2506135" cy="338554"/>
          </a:xfrm>
          <a:prstGeom prst="rect">
            <a:avLst/>
          </a:prstGeom>
          <a:noFill/>
        </p:spPr>
        <p:txBody>
          <a:bodyPr wrap="none" rtlCol="0">
            <a:spAutoFit/>
          </a:bodyPr>
          <a:lstStyle/>
          <a:p>
            <a:r>
              <a:rPr lang="en-US" sz="1600" b="1" dirty="0" smtClean="0"/>
              <a:t>Concrete roads and bridges</a:t>
            </a:r>
            <a:endParaRPr lang="en-US" sz="1600" b="1" dirty="0"/>
          </a:p>
        </p:txBody>
      </p:sp>
      <p:sp>
        <p:nvSpPr>
          <p:cNvPr id="13" name="TextBox 12"/>
          <p:cNvSpPr txBox="1"/>
          <p:nvPr/>
        </p:nvSpPr>
        <p:spPr>
          <a:xfrm>
            <a:off x="7824138" y="3783096"/>
            <a:ext cx="663964" cy="338554"/>
          </a:xfrm>
          <a:prstGeom prst="rect">
            <a:avLst/>
          </a:prstGeom>
          <a:noFill/>
        </p:spPr>
        <p:txBody>
          <a:bodyPr wrap="none" rtlCol="0">
            <a:spAutoFit/>
          </a:bodyPr>
          <a:lstStyle/>
          <a:p>
            <a:r>
              <a:rPr lang="en-US" sz="1600" b="1" dirty="0" smtClean="0"/>
              <a:t>Dams</a:t>
            </a:r>
            <a:endParaRPr lang="en-US" sz="1600" b="1" dirty="0"/>
          </a:p>
        </p:txBody>
      </p:sp>
      <p:sp>
        <p:nvSpPr>
          <p:cNvPr id="14" name="TextBox 13"/>
          <p:cNvSpPr txBox="1"/>
          <p:nvPr/>
        </p:nvSpPr>
        <p:spPr>
          <a:xfrm>
            <a:off x="10052400" y="3789510"/>
            <a:ext cx="1689886" cy="338554"/>
          </a:xfrm>
          <a:prstGeom prst="rect">
            <a:avLst/>
          </a:prstGeom>
          <a:noFill/>
        </p:spPr>
        <p:txBody>
          <a:bodyPr wrap="none" rtlCol="0">
            <a:spAutoFit/>
          </a:bodyPr>
          <a:lstStyle/>
          <a:p>
            <a:r>
              <a:rPr lang="en-US" sz="1600" b="1" dirty="0" smtClean="0"/>
              <a:t>Modern buildings</a:t>
            </a:r>
            <a:endParaRPr lang="en-US" sz="1600" b="1" dirty="0"/>
          </a:p>
        </p:txBody>
      </p:sp>
      <p:sp>
        <p:nvSpPr>
          <p:cNvPr id="15" name="Subtitle 2"/>
          <p:cNvSpPr txBox="1">
            <a:spLocks/>
          </p:cNvSpPr>
          <p:nvPr/>
        </p:nvSpPr>
        <p:spPr>
          <a:xfrm>
            <a:off x="914400" y="411480"/>
            <a:ext cx="10360152" cy="120579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3600" b="1" dirty="0" smtClean="0">
                <a:solidFill>
                  <a:srgbClr val="BD582C"/>
                </a:solidFill>
                <a:latin typeface="Arial" panose="020B0604020202020204" pitchFamily="34" charset="0"/>
                <a:cs typeface="Arial" panose="020B0604020202020204" pitchFamily="34" charset="0"/>
              </a:rPr>
              <a:t>Soil is used to make Cement and Concrete.</a:t>
            </a:r>
          </a:p>
        </p:txBody>
      </p:sp>
    </p:spTree>
    <p:extLst>
      <p:ext uri="{BB962C8B-B14F-4D97-AF65-F5344CB8AC3E}">
        <p14:creationId xmlns:p14="http://schemas.microsoft.com/office/powerpoint/2010/main" val="21528197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728" y="1011671"/>
            <a:ext cx="3624753" cy="31716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3434" y="1033260"/>
            <a:ext cx="1943244" cy="160579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5397" y="1011671"/>
            <a:ext cx="1703843" cy="162738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3434" y="2875700"/>
            <a:ext cx="1943244" cy="1292457"/>
          </a:xfrm>
          <a:prstGeom prst="rect">
            <a:avLst/>
          </a:prstGeom>
        </p:spPr>
      </p:pic>
      <p:pic>
        <p:nvPicPr>
          <p:cNvPr id="8" name="Picture 7"/>
          <p:cNvPicPr>
            <a:picLocks noChangeAspect="1"/>
          </p:cNvPicPr>
          <p:nvPr/>
        </p:nvPicPr>
        <p:blipFill>
          <a:blip r:embed="rId6">
            <a:lum bright="14000" contrast="1000"/>
            <a:extLst>
              <a:ext uri="{28A0092B-C50C-407E-A947-70E740481C1C}">
                <a14:useLocalDpi xmlns:a14="http://schemas.microsoft.com/office/drawing/2010/main" val="0"/>
              </a:ext>
            </a:extLst>
          </a:blip>
          <a:stretch>
            <a:fillRect/>
          </a:stretch>
        </p:blipFill>
        <p:spPr>
          <a:xfrm>
            <a:off x="245793" y="978298"/>
            <a:ext cx="3541216" cy="3210703"/>
          </a:xfrm>
          <a:prstGeom prst="rect">
            <a:avLst/>
          </a:prstGeom>
        </p:spPr>
      </p:pic>
      <p:sp>
        <p:nvSpPr>
          <p:cNvPr id="9" name="Rectangle 8"/>
          <p:cNvSpPr/>
          <p:nvPr/>
        </p:nvSpPr>
        <p:spPr>
          <a:xfrm>
            <a:off x="684688" y="4400572"/>
            <a:ext cx="11274552" cy="1938992"/>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Soil supplies </a:t>
            </a:r>
            <a:r>
              <a:rPr lang="en-US" sz="2000" b="1" dirty="0">
                <a:latin typeface="Arial" panose="020B0604020202020204" pitchFamily="34" charset="0"/>
                <a:cs typeface="Arial" panose="020B0604020202020204" pitchFamily="34" charset="0"/>
              </a:rPr>
              <a:t>the major </a:t>
            </a:r>
            <a:r>
              <a:rPr lang="en-US" sz="2000" b="1" dirty="0" smtClean="0">
                <a:latin typeface="Arial" panose="020B0604020202020204" pitchFamily="34" charset="0"/>
                <a:cs typeface="Arial" panose="020B0604020202020204" pitchFamily="34" charset="0"/>
              </a:rPr>
              <a:t>ingredients to grow wood </a:t>
            </a:r>
            <a:r>
              <a:rPr lang="en-US" sz="2000" b="1" i="1" dirty="0" smtClean="0">
                <a:latin typeface="Arial" panose="020B0604020202020204" pitchFamily="34" charset="0"/>
                <a:cs typeface="Arial" panose="020B0604020202020204" pitchFamily="34" charset="0"/>
              </a:rPr>
              <a:t>(carbon, water, minerals, support, </a:t>
            </a:r>
            <a:r>
              <a:rPr lang="en-US" sz="2000" b="1" i="1" dirty="0" err="1" smtClean="0">
                <a:latin typeface="Arial" panose="020B0604020202020204" pitchFamily="34" charset="0"/>
                <a:cs typeface="Arial" panose="020B0604020202020204" pitchFamily="34" charset="0"/>
              </a:rPr>
              <a:t>etc</a:t>
            </a:r>
            <a:r>
              <a:rPr lang="en-US" sz="2000" b="1" i="1" dirty="0" smtClean="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a:t>
            </a:r>
          </a:p>
          <a:p>
            <a:endParaRPr lang="en-US" sz="2000" b="1" dirty="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 Wood is used for building, and many everyday products like paper, cardboard, pencils,</a:t>
            </a:r>
          </a:p>
          <a:p>
            <a:r>
              <a:rPr lang="en-US" sz="2000" b="1" dirty="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tooth-picks, and furniture.</a:t>
            </a:r>
            <a:endParaRPr lang="en-US" sz="20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5474" y="2860528"/>
            <a:ext cx="1683766" cy="1307629"/>
          </a:xfrm>
          <a:prstGeom prst="rect">
            <a:avLst/>
          </a:prstGeom>
        </p:spPr>
      </p:pic>
      <p:sp>
        <p:nvSpPr>
          <p:cNvPr id="10" name="Subtitle 2"/>
          <p:cNvSpPr txBox="1">
            <a:spLocks/>
          </p:cNvSpPr>
          <p:nvPr/>
        </p:nvSpPr>
        <p:spPr>
          <a:xfrm>
            <a:off x="914400" y="411480"/>
            <a:ext cx="10360152" cy="120579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3600" b="1" dirty="0" smtClean="0">
                <a:solidFill>
                  <a:srgbClr val="BD582C"/>
                </a:solidFill>
                <a:latin typeface="Arial" panose="020B0604020202020204" pitchFamily="34" charset="0"/>
                <a:cs typeface="Arial" panose="020B0604020202020204" pitchFamily="34" charset="0"/>
              </a:rPr>
              <a:t>Soil grows Wood.</a:t>
            </a:r>
          </a:p>
        </p:txBody>
      </p:sp>
    </p:spTree>
    <p:extLst>
      <p:ext uri="{BB962C8B-B14F-4D97-AF65-F5344CB8AC3E}">
        <p14:creationId xmlns:p14="http://schemas.microsoft.com/office/powerpoint/2010/main" val="8996689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976" y="975993"/>
            <a:ext cx="3769000" cy="1792239"/>
          </a:xfrm>
          <a:prstGeom prst="rect">
            <a:avLst/>
          </a:prstGeom>
          <a:ln>
            <a:solidFill>
              <a:schemeClr val="tx1"/>
            </a:solidFill>
          </a:ln>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9480" y="2902663"/>
            <a:ext cx="3050286" cy="2286000"/>
          </a:xfrm>
          <a:prstGeom prst="rect">
            <a:avLst/>
          </a:prstGeom>
          <a:ln>
            <a:solidFill>
              <a:schemeClr val="tx1"/>
            </a:solidFill>
          </a:ln>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7088" y="2902663"/>
            <a:ext cx="3045863" cy="2286000"/>
          </a:xfrm>
          <a:prstGeom prst="rect">
            <a:avLst/>
          </a:prstGeom>
          <a:ln>
            <a:solidFill>
              <a:schemeClr val="tx1"/>
            </a:solidFill>
          </a:ln>
        </p:spPr>
      </p:pic>
      <p:sp>
        <p:nvSpPr>
          <p:cNvPr id="13" name="TextBox 12"/>
          <p:cNvSpPr txBox="1"/>
          <p:nvPr/>
        </p:nvSpPr>
        <p:spPr>
          <a:xfrm>
            <a:off x="1710013" y="5188663"/>
            <a:ext cx="3320011" cy="369332"/>
          </a:xfrm>
          <a:prstGeom prst="rect">
            <a:avLst/>
          </a:prstGeom>
          <a:noFill/>
        </p:spPr>
        <p:txBody>
          <a:bodyPr wrap="none" rtlCol="0">
            <a:spAutoFit/>
          </a:bodyPr>
          <a:lstStyle/>
          <a:p>
            <a:r>
              <a:rPr lang="en-US" b="1" dirty="0" smtClean="0"/>
              <a:t>Fill and Grading for road building</a:t>
            </a:r>
            <a:endParaRPr lang="en-US" b="1" dirty="0"/>
          </a:p>
        </p:txBody>
      </p:sp>
      <p:sp>
        <p:nvSpPr>
          <p:cNvPr id="14" name="Rectangle 13"/>
          <p:cNvSpPr/>
          <p:nvPr/>
        </p:nvSpPr>
        <p:spPr>
          <a:xfrm>
            <a:off x="7079506" y="5188663"/>
            <a:ext cx="3430234" cy="369332"/>
          </a:xfrm>
          <a:prstGeom prst="rect">
            <a:avLst/>
          </a:prstGeom>
        </p:spPr>
        <p:txBody>
          <a:bodyPr wrap="none">
            <a:spAutoFit/>
          </a:bodyPr>
          <a:lstStyle/>
          <a:p>
            <a:r>
              <a:rPr lang="en-US" b="1" dirty="0"/>
              <a:t>Fill and </a:t>
            </a:r>
            <a:r>
              <a:rPr lang="en-US" b="1" dirty="0" smtClean="0"/>
              <a:t>Grading for home </a:t>
            </a:r>
            <a:r>
              <a:rPr lang="en-US" b="1" dirty="0"/>
              <a:t>building</a:t>
            </a:r>
          </a:p>
        </p:txBody>
      </p:sp>
      <p:sp>
        <p:nvSpPr>
          <p:cNvPr id="8" name="Subtitle 2"/>
          <p:cNvSpPr txBox="1">
            <a:spLocks/>
          </p:cNvSpPr>
          <p:nvPr/>
        </p:nvSpPr>
        <p:spPr>
          <a:xfrm>
            <a:off x="914400" y="411480"/>
            <a:ext cx="10360152" cy="120579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3600" b="1" dirty="0" smtClean="0">
                <a:solidFill>
                  <a:srgbClr val="BD582C"/>
                </a:solidFill>
                <a:latin typeface="Arial" panose="020B0604020202020204" pitchFamily="34" charset="0"/>
                <a:cs typeface="Arial" panose="020B0604020202020204" pitchFamily="34" charset="0"/>
              </a:rPr>
              <a:t>Soil is used for Fill in Building.</a:t>
            </a:r>
          </a:p>
        </p:txBody>
      </p:sp>
    </p:spTree>
    <p:extLst>
      <p:ext uri="{BB962C8B-B14F-4D97-AF65-F5344CB8AC3E}">
        <p14:creationId xmlns:p14="http://schemas.microsoft.com/office/powerpoint/2010/main" val="17441126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064957"/>
            <a:ext cx="3345466" cy="18248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1462" y="1064957"/>
            <a:ext cx="2919660" cy="1828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1352" y="3372872"/>
            <a:ext cx="2730614" cy="18288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3372872"/>
            <a:ext cx="2959421" cy="1828800"/>
          </a:xfrm>
          <a:prstGeom prst="rect">
            <a:avLst/>
          </a:prstGeom>
        </p:spPr>
      </p:pic>
      <p:sp>
        <p:nvSpPr>
          <p:cNvPr id="7" name="TextBox 6"/>
          <p:cNvSpPr txBox="1"/>
          <p:nvPr/>
        </p:nvSpPr>
        <p:spPr>
          <a:xfrm>
            <a:off x="2286000" y="2924246"/>
            <a:ext cx="3345466" cy="369332"/>
          </a:xfrm>
          <a:prstGeom prst="rect">
            <a:avLst/>
          </a:prstGeom>
          <a:noFill/>
        </p:spPr>
        <p:txBody>
          <a:bodyPr wrap="square" rtlCol="0">
            <a:spAutoFit/>
          </a:bodyPr>
          <a:lstStyle/>
          <a:p>
            <a:r>
              <a:rPr lang="en-US" b="1" dirty="0"/>
              <a:t>Building problems with soil types</a:t>
            </a:r>
          </a:p>
        </p:txBody>
      </p:sp>
      <p:sp>
        <p:nvSpPr>
          <p:cNvPr id="8" name="Rectangle 7"/>
          <p:cNvSpPr/>
          <p:nvPr/>
        </p:nvSpPr>
        <p:spPr>
          <a:xfrm>
            <a:off x="1199584" y="5212705"/>
            <a:ext cx="2389052" cy="369332"/>
          </a:xfrm>
          <a:prstGeom prst="rect">
            <a:avLst/>
          </a:prstGeom>
        </p:spPr>
        <p:txBody>
          <a:bodyPr wrap="none">
            <a:spAutoFit/>
          </a:bodyPr>
          <a:lstStyle/>
          <a:p>
            <a:r>
              <a:rPr lang="en-US" b="1" dirty="0" smtClean="0"/>
              <a:t>Some soils shrink-swell</a:t>
            </a:r>
            <a:endParaRPr lang="en-US" b="1" dirty="0"/>
          </a:p>
        </p:txBody>
      </p:sp>
      <p:sp>
        <p:nvSpPr>
          <p:cNvPr id="9" name="Rectangle 8"/>
          <p:cNvSpPr/>
          <p:nvPr/>
        </p:nvSpPr>
        <p:spPr>
          <a:xfrm>
            <a:off x="8076182" y="5212705"/>
            <a:ext cx="3921971" cy="369332"/>
          </a:xfrm>
          <a:prstGeom prst="rect">
            <a:avLst/>
          </a:prstGeom>
        </p:spPr>
        <p:txBody>
          <a:bodyPr wrap="none">
            <a:spAutoFit/>
          </a:bodyPr>
          <a:lstStyle/>
          <a:p>
            <a:r>
              <a:rPr lang="en-US" b="1" dirty="0"/>
              <a:t>E</a:t>
            </a:r>
            <a:r>
              <a:rPr lang="en-US" b="1" dirty="0" smtClean="0"/>
              <a:t>xample when soil type not considered</a:t>
            </a:r>
            <a:endParaRPr lang="en-US" b="1" dirty="0"/>
          </a:p>
        </p:txBody>
      </p:sp>
      <p:sp>
        <p:nvSpPr>
          <p:cNvPr id="10" name="Rectangle 9"/>
          <p:cNvSpPr/>
          <p:nvPr/>
        </p:nvSpPr>
        <p:spPr>
          <a:xfrm>
            <a:off x="6568438" y="2906688"/>
            <a:ext cx="3285708" cy="369332"/>
          </a:xfrm>
          <a:prstGeom prst="rect">
            <a:avLst/>
          </a:prstGeom>
        </p:spPr>
        <p:txBody>
          <a:bodyPr wrap="none">
            <a:spAutoFit/>
          </a:bodyPr>
          <a:lstStyle/>
          <a:p>
            <a:pPr algn="ctr"/>
            <a:r>
              <a:rPr lang="en-US" b="1" dirty="0"/>
              <a:t>Proper construction to soil </a:t>
            </a:r>
            <a:r>
              <a:rPr lang="en-US" b="1" dirty="0" smtClean="0"/>
              <a:t>type</a:t>
            </a:r>
            <a:endParaRPr lang="en-US" b="1" dirty="0"/>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17" y="3372872"/>
            <a:ext cx="2867140" cy="1828800"/>
          </a:xfrm>
          <a:prstGeom prst="rect">
            <a:avLst/>
          </a:prstGeom>
        </p:spPr>
      </p:pic>
      <p:sp>
        <p:nvSpPr>
          <p:cNvPr id="12" name="Rectangle 11"/>
          <p:cNvSpPr/>
          <p:nvPr/>
        </p:nvSpPr>
        <p:spPr>
          <a:xfrm>
            <a:off x="5178556" y="5190935"/>
            <a:ext cx="2048061" cy="369332"/>
          </a:xfrm>
          <a:prstGeom prst="rect">
            <a:avLst/>
          </a:prstGeom>
        </p:spPr>
        <p:txBody>
          <a:bodyPr wrap="none">
            <a:spAutoFit/>
          </a:bodyPr>
          <a:lstStyle/>
          <a:p>
            <a:r>
              <a:rPr lang="en-US" b="1" dirty="0" smtClean="0"/>
              <a:t>Cracked foundation</a:t>
            </a:r>
            <a:endParaRPr lang="en-US" b="1" dirty="0"/>
          </a:p>
        </p:txBody>
      </p:sp>
      <p:sp>
        <p:nvSpPr>
          <p:cNvPr id="13" name="Subtitle 2"/>
          <p:cNvSpPr txBox="1">
            <a:spLocks/>
          </p:cNvSpPr>
          <p:nvPr/>
        </p:nvSpPr>
        <p:spPr>
          <a:xfrm>
            <a:off x="914400" y="411480"/>
            <a:ext cx="10360152" cy="120579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3600" b="1" dirty="0" smtClean="0">
                <a:solidFill>
                  <a:srgbClr val="BD582C"/>
                </a:solidFill>
                <a:latin typeface="Arial" panose="020B0604020202020204" pitchFamily="34" charset="0"/>
                <a:cs typeface="Arial" panose="020B0604020202020204" pitchFamily="34" charset="0"/>
              </a:rPr>
              <a:t>Soil is the Foundation for Building Structures.</a:t>
            </a:r>
          </a:p>
        </p:txBody>
      </p:sp>
    </p:spTree>
    <p:extLst>
      <p:ext uri="{BB962C8B-B14F-4D97-AF65-F5344CB8AC3E}">
        <p14:creationId xmlns:p14="http://schemas.microsoft.com/office/powerpoint/2010/main" val="330962040"/>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0</TotalTime>
  <Words>450</Words>
  <Application>Microsoft Office PowerPoint</Application>
  <PresentationFormat>Widescreen</PresentationFormat>
  <Paragraphs>66</Paragraphs>
  <Slides>16</Slides>
  <Notes>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16</vt:i4>
      </vt:variant>
    </vt:vector>
  </HeadingPairs>
  <TitlesOfParts>
    <vt:vector size="20" baseType="lpstr">
      <vt:lpstr>Arial</vt:lpstr>
      <vt:lpstr>Calibri</vt:lpstr>
      <vt:lpstr>Retrospect</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listening! For further information, visit: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2014-10-15T15:17:40Z</dcterms:created>
  <dcterms:modified xsi:type="dcterms:W3CDTF">2014-12-04T20:47:06Z</dcterms:modified>
</cp:coreProperties>
</file>