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5"/>
  </p:notesMasterIdLst>
  <p:sldIdLst>
    <p:sldId id="256" r:id="rId3"/>
    <p:sldId id="258" r:id="rId4"/>
    <p:sldId id="257" r:id="rId5"/>
    <p:sldId id="259" r:id="rId6"/>
    <p:sldId id="261" r:id="rId7"/>
    <p:sldId id="262" r:id="rId8"/>
    <p:sldId id="271" r:id="rId9"/>
    <p:sldId id="266" r:id="rId10"/>
    <p:sldId id="267" r:id="rId11"/>
    <p:sldId id="268" r:id="rId12"/>
    <p:sldId id="269" r:id="rId13"/>
    <p:sldId id="270" r:id="rId14"/>
    <p:sldId id="274" r:id="rId15"/>
    <p:sldId id="263" r:id="rId16"/>
    <p:sldId id="260" r:id="rId17"/>
    <p:sldId id="264" r:id="rId18"/>
    <p:sldId id="273" r:id="rId19"/>
    <p:sldId id="272" r:id="rId20"/>
    <p:sldId id="275" r:id="rId21"/>
    <p:sldId id="276" r:id="rId22"/>
    <p:sldId id="277" r:id="rId23"/>
    <p:sldId id="278" r:id="rId24"/>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5E3B"/>
    <a:srgbClr val="726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84" y="-1188"/>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532ACC1-42EF-45AC-951A-67C14368F9D3}" type="datetimeFigureOut">
              <a:rPr lang="en-US" smtClean="0"/>
              <a:t>12/9/2014</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DE2ED6A-F2F4-42E1-B384-BAD3A1D95329}" type="slidenum">
              <a:rPr lang="en-US" smtClean="0"/>
              <a:t>‹#›</a:t>
            </a:fld>
            <a:endParaRPr lang="en-US"/>
          </a:p>
        </p:txBody>
      </p:sp>
    </p:spTree>
    <p:extLst>
      <p:ext uri="{BB962C8B-B14F-4D97-AF65-F5344CB8AC3E}">
        <p14:creationId xmlns:p14="http://schemas.microsoft.com/office/powerpoint/2010/main" val="1325047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E2ED6A-F2F4-42E1-B384-BAD3A1D95329}" type="slidenum">
              <a:rPr lang="en-US" smtClean="0"/>
              <a:t>1</a:t>
            </a:fld>
            <a:endParaRPr lang="en-US"/>
          </a:p>
        </p:txBody>
      </p:sp>
    </p:spTree>
    <p:extLst>
      <p:ext uri="{BB962C8B-B14F-4D97-AF65-F5344CB8AC3E}">
        <p14:creationId xmlns:p14="http://schemas.microsoft.com/office/powerpoint/2010/main" val="3546166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If a single marble is the size of a clay particle,  then the silt</a:t>
            </a:r>
            <a:r>
              <a:rPr lang="en-US" baseline="0" dirty="0" smtClean="0"/>
              <a:t> particle would be the size of a basketball</a:t>
            </a:r>
          </a:p>
          <a:p>
            <a:r>
              <a:rPr lang="en-US" dirty="0" smtClean="0"/>
              <a:t>http://www.courtdimensions.net/baseball-field/index.php</a:t>
            </a:r>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10</a:t>
            </a:fld>
            <a:endParaRPr lang="en-US"/>
          </a:p>
        </p:txBody>
      </p:sp>
    </p:spTree>
    <p:extLst>
      <p:ext uri="{BB962C8B-B14F-4D97-AF65-F5344CB8AC3E}">
        <p14:creationId xmlns:p14="http://schemas.microsoft.com/office/powerpoint/2010/main" val="717948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If a single marble is the size of a clay particle,  then the silt</a:t>
            </a:r>
            <a:r>
              <a:rPr lang="en-US" baseline="0" dirty="0" smtClean="0"/>
              <a:t> particle would be the size of a basketball, and the coarse sand particle would be about half the distance you’d have to run to get to first base in baseball. </a:t>
            </a:r>
          </a:p>
          <a:p>
            <a:r>
              <a:rPr lang="en-US" baseline="0" dirty="0" smtClean="0"/>
              <a:t>These 3 images are from clipart in Office.com</a:t>
            </a:r>
          </a:p>
          <a:p>
            <a:r>
              <a:rPr lang="en-US" dirty="0" smtClean="0"/>
              <a:t>http://www.courtdimensions.net/baseball-field/index.php</a:t>
            </a:r>
          </a:p>
          <a:p>
            <a:r>
              <a:rPr lang="en-US" dirty="0" smtClean="0"/>
              <a:t>Take a break here for a demonstration – either hand around soils of different textures or do something like this jar test. </a:t>
            </a:r>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11</a:t>
            </a:fld>
            <a:endParaRPr lang="en-US"/>
          </a:p>
        </p:txBody>
      </p:sp>
    </p:spTree>
    <p:extLst>
      <p:ext uri="{BB962C8B-B14F-4D97-AF65-F5344CB8AC3E}">
        <p14:creationId xmlns:p14="http://schemas.microsoft.com/office/powerpoint/2010/main" val="717948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So</a:t>
            </a:r>
            <a:r>
              <a:rPr lang="en-US" baseline="0" dirty="0" smtClean="0"/>
              <a:t> soil texture describes the relative composition of sand, silt and clay. By knowing something about the texture of a soil, we know more about its properties  and how to manage it.</a:t>
            </a:r>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12</a:t>
            </a:fld>
            <a:endParaRPr lang="en-US"/>
          </a:p>
        </p:txBody>
      </p:sp>
    </p:spTree>
    <p:extLst>
      <p:ext uri="{BB962C8B-B14F-4D97-AF65-F5344CB8AC3E}">
        <p14:creationId xmlns:p14="http://schemas.microsoft.com/office/powerpoint/2010/main" val="10409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There are many reasons why the soil texture of your sports field matters.  An athlete needs to be able to run quickly (think of horse racing, or football) and maneuver (field hockey, soccer) – to be able to participate</a:t>
            </a:r>
            <a:r>
              <a:rPr lang="en-US" baseline="0" dirty="0" smtClean="0"/>
              <a:t> at his/her best.  So the running surface matters.  Its also important for maximize the safety of the athlete.  </a:t>
            </a:r>
          </a:p>
          <a:p>
            <a:r>
              <a:rPr lang="en-US" baseline="0" dirty="0" smtClean="0"/>
              <a:t>Durability of the sports field matters – what if the texture was wrong for this sand trap, and all the sand blew away? Or what if the sand trap was full of clay and the  ball got stuck in mud?  </a:t>
            </a:r>
          </a:p>
          <a:p>
            <a:r>
              <a:rPr lang="en-US" baseline="0" dirty="0" smtClean="0"/>
              <a:t>Finally, using the right soil as base for your sports field can save in maintenance costs.  </a:t>
            </a:r>
          </a:p>
        </p:txBody>
      </p:sp>
      <p:sp>
        <p:nvSpPr>
          <p:cNvPr id="4" name="Slide Number Placeholder 3"/>
          <p:cNvSpPr>
            <a:spLocks noGrp="1"/>
          </p:cNvSpPr>
          <p:nvPr>
            <p:ph type="sldNum" sz="quarter" idx="10"/>
          </p:nvPr>
        </p:nvSpPr>
        <p:spPr/>
        <p:txBody>
          <a:bodyPr/>
          <a:lstStyle/>
          <a:p>
            <a:fld id="{1DE2ED6A-F2F4-42E1-B384-BAD3A1D95329}" type="slidenum">
              <a:rPr lang="en-US" smtClean="0"/>
              <a:t>13</a:t>
            </a:fld>
            <a:endParaRPr lang="en-US"/>
          </a:p>
        </p:txBody>
      </p:sp>
    </p:spTree>
    <p:extLst>
      <p:ext uri="{BB962C8B-B14F-4D97-AF65-F5344CB8AC3E}">
        <p14:creationId xmlns:p14="http://schemas.microsoft.com/office/powerpoint/2010/main" val="104092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What happens to a million dollar race horse if the track</a:t>
            </a:r>
            <a:r>
              <a:rPr lang="en-US" baseline="0" dirty="0" smtClean="0"/>
              <a:t> surface is not right? </a:t>
            </a:r>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14</a:t>
            </a:fld>
            <a:endParaRPr lang="en-US"/>
          </a:p>
        </p:txBody>
      </p:sp>
    </p:spTree>
    <p:extLst>
      <p:ext uri="{BB962C8B-B14F-4D97-AF65-F5344CB8AC3E}">
        <p14:creationId xmlns:p14="http://schemas.microsoft.com/office/powerpoint/2010/main" val="1541008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This is the texture and profile of the Main Track at Churchill</a:t>
            </a:r>
            <a:r>
              <a:rPr lang="en-US" baseline="0" dirty="0" smtClean="0"/>
              <a:t> Downs --  this is believed to be ideal for horses to race on – it maximizes speed and minimizes injury to the horses. </a:t>
            </a:r>
          </a:p>
          <a:p>
            <a:r>
              <a:rPr lang="en-US" baseline="0" dirty="0" smtClean="0"/>
              <a:t> photo:  http://www.city-data.com/picfilesc/picc30621.php</a:t>
            </a:r>
          </a:p>
          <a:p>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15</a:t>
            </a:fld>
            <a:endParaRPr lang="en-US"/>
          </a:p>
        </p:txBody>
      </p:sp>
    </p:spTree>
    <p:extLst>
      <p:ext uri="{BB962C8B-B14F-4D97-AF65-F5344CB8AC3E}">
        <p14:creationId xmlns:p14="http://schemas.microsoft.com/office/powerpoint/2010/main" val="3147969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And baseball uses bare soil and natural turf</a:t>
            </a:r>
            <a:r>
              <a:rPr lang="en-US" baseline="0" dirty="0" smtClean="0"/>
              <a:t> in a baseball diamond.  And e</a:t>
            </a:r>
            <a:r>
              <a:rPr lang="en-US" dirty="0" smtClean="0"/>
              <a:t>ach of these is a different type of soil compound.  </a:t>
            </a:r>
          </a:p>
          <a:p>
            <a:r>
              <a:rPr lang="en-US" dirty="0" smtClean="0"/>
              <a:t>Photo is from http://joelofreso.com/2010/06/new-york-yankee-stadium-old-and-new/</a:t>
            </a:r>
          </a:p>
          <a:p>
            <a:r>
              <a:rPr lang="en-US" dirty="0" smtClean="0"/>
              <a:t>http://www.ultimate-baseball-field-renovation-guide.com/baseball-dirt-maintenance.html</a:t>
            </a:r>
          </a:p>
          <a:p>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16</a:t>
            </a:fld>
            <a:endParaRPr lang="en-US"/>
          </a:p>
        </p:txBody>
      </p:sp>
    </p:spTree>
    <p:extLst>
      <p:ext uri="{BB962C8B-B14F-4D97-AF65-F5344CB8AC3E}">
        <p14:creationId xmlns:p14="http://schemas.microsoft.com/office/powerpoint/2010/main" val="3030701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Dirt track racing is the single most common form of auto racing in the United States. </a:t>
            </a:r>
          </a:p>
          <a:p>
            <a:r>
              <a:rPr lang="en-US" dirty="0" smtClean="0"/>
              <a:t>As many as 1500 dirt tracks in the US.</a:t>
            </a:r>
          </a:p>
          <a:p>
            <a:r>
              <a:rPr lang="en-US" dirty="0" smtClean="0"/>
              <a:t>  photo credit:  "</a:t>
            </a:r>
            <a:r>
              <a:rPr lang="en-US" dirty="0" err="1" smtClean="0"/>
              <a:t>DirtTrackRacingLateModels</a:t>
            </a:r>
            <a:r>
              <a:rPr lang="en-US" dirty="0" smtClean="0"/>
              <a:t>" by Original uploader was </a:t>
            </a:r>
            <a:r>
              <a:rPr lang="en-US" dirty="0" err="1" smtClean="0"/>
              <a:t>Royalbroil</a:t>
            </a:r>
            <a:r>
              <a:rPr lang="en-US" dirty="0" smtClean="0"/>
              <a:t> at </a:t>
            </a:r>
            <a:r>
              <a:rPr lang="en-US" dirty="0" err="1" smtClean="0"/>
              <a:t>en.wikipedia</a:t>
            </a:r>
            <a:r>
              <a:rPr lang="en-US" dirty="0" smtClean="0"/>
              <a:t> - Originally from </a:t>
            </a:r>
            <a:r>
              <a:rPr lang="en-US" dirty="0" err="1" smtClean="0"/>
              <a:t>en.wikipedia</a:t>
            </a:r>
            <a:r>
              <a:rPr lang="en-US" dirty="0" smtClean="0"/>
              <a:t>; description page is/was here.. Licensed under Creative Commons Attribution-Share Alike 2.5 via Wikimedia Commons - http://commons.wikimedia.org/wiki/File:DirtTrackRacingLateModels.jpg#mediaviewer/File:DirtTrackRacingLateModels.jpg</a:t>
            </a:r>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17</a:t>
            </a:fld>
            <a:endParaRPr lang="en-US"/>
          </a:p>
        </p:txBody>
      </p:sp>
    </p:spTree>
    <p:extLst>
      <p:ext uri="{BB962C8B-B14F-4D97-AF65-F5344CB8AC3E}">
        <p14:creationId xmlns:p14="http://schemas.microsoft.com/office/powerpoint/2010/main" val="312940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The USGA Specifications for constructing a putting green consist of a topsoil mixture with a minimum thickness of 12 inches, above an optional 1 1/2 to 2 inch coarse sand layer that is sometimes referred to as the "choker layer", which is above a 4 inch layer of washed pea gravel that has a particle size diameter of ¼  to 3/8 inches, which covers the 4 inch tile drain imbedded in the subgrade of native soil or fill material. This discussion will deal only with the 12 inch topsoil mixture.</a:t>
            </a:r>
          </a:p>
          <a:p>
            <a:endParaRPr lang="en-US" dirty="0" smtClean="0"/>
          </a:p>
          <a:p>
            <a:r>
              <a:rPr lang="en-US" dirty="0" smtClean="0"/>
              <a:t>Photo credits: Frank Mams, Davis Morris </a:t>
            </a:r>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18</a:t>
            </a:fld>
            <a:endParaRPr lang="en-US"/>
          </a:p>
        </p:txBody>
      </p:sp>
    </p:spTree>
    <p:extLst>
      <p:ext uri="{BB962C8B-B14F-4D97-AF65-F5344CB8AC3E}">
        <p14:creationId xmlns:p14="http://schemas.microsoft.com/office/powerpoint/2010/main" val="963946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The USGA recommends that sand for topdressing should range from 1.0 to 0.15 mm, which would be sand ranging from coarse to fine. For trap sand, the range is from 1.0 to 0.25 mm, which is sand ranging from coarse to medium. Trap sand should be slightly coarser than topdressing sand as the fine fraction is recommended to be omitted in trap sand.</a:t>
            </a:r>
          </a:p>
          <a:p>
            <a:endParaRPr lang="en-US" dirty="0" smtClean="0"/>
          </a:p>
          <a:p>
            <a:endParaRPr lang="en-US" dirty="0" smtClean="0"/>
          </a:p>
          <a:p>
            <a:r>
              <a:rPr lang="en-US" dirty="0" smtClean="0"/>
              <a:t>Source:  http://www.tiftonsoillab.com/html/1.html</a:t>
            </a:r>
          </a:p>
          <a:p>
            <a:r>
              <a:rPr lang="en-US" dirty="0" smtClean="0"/>
              <a:t>Sports Fields: A Manual for Design, Construction and Maintenance by Jim </a:t>
            </a:r>
            <a:r>
              <a:rPr lang="en-US" dirty="0" err="1" smtClean="0"/>
              <a:t>Pulhalla</a:t>
            </a:r>
            <a:r>
              <a:rPr lang="en-US" dirty="0" smtClean="0"/>
              <a:t>, Jeff </a:t>
            </a:r>
            <a:r>
              <a:rPr lang="en-US" dirty="0" err="1" smtClean="0"/>
              <a:t>Krans</a:t>
            </a:r>
            <a:r>
              <a:rPr lang="en-US" dirty="0" smtClean="0"/>
              <a:t>, and Mike </a:t>
            </a:r>
            <a:r>
              <a:rPr lang="en-US" dirty="0" err="1" smtClean="0"/>
              <a:t>Goatley</a:t>
            </a:r>
            <a:r>
              <a:rPr lang="en-US" dirty="0" smtClean="0"/>
              <a:t>. </a:t>
            </a:r>
          </a:p>
          <a:p>
            <a:r>
              <a:rPr lang="en-US" dirty="0" smtClean="0"/>
              <a:t>Photo:  http://www.visitscotland.com/cms-images/5x3-large/golf/old-course-st-andrews</a:t>
            </a:r>
          </a:p>
          <a:p>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19</a:t>
            </a:fld>
            <a:endParaRPr lang="en-US"/>
          </a:p>
        </p:txBody>
      </p:sp>
    </p:spTree>
    <p:extLst>
      <p:ext uri="{BB962C8B-B14F-4D97-AF65-F5344CB8AC3E}">
        <p14:creationId xmlns:p14="http://schemas.microsoft.com/office/powerpoint/2010/main" val="119070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Most of us don’t think much</a:t>
            </a:r>
            <a:r>
              <a:rPr lang="en-US" baseline="0" dirty="0" smtClean="0"/>
              <a:t> more about soil in connection to sports, other than that we need to wash “dirt” from our clothes. </a:t>
            </a:r>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2</a:t>
            </a:fld>
            <a:endParaRPr lang="en-US"/>
          </a:p>
        </p:txBody>
      </p:sp>
    </p:spTree>
    <p:extLst>
      <p:ext uri="{BB962C8B-B14F-4D97-AF65-F5344CB8AC3E}">
        <p14:creationId xmlns:p14="http://schemas.microsoft.com/office/powerpoint/2010/main" val="234217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In conclusion, getting the soil right adds value to your favorite sport, and even has value as a collectible!</a:t>
            </a:r>
            <a:r>
              <a:rPr lang="en-US" baseline="0" dirty="0" smtClean="0"/>
              <a:t>   This is official Yankee stadium dirt in a collectible display case, with Yogi Berra’s photo and name plate. </a:t>
            </a:r>
          </a:p>
          <a:p>
            <a:r>
              <a:rPr lang="en-US" baseline="0" dirty="0" smtClean="0"/>
              <a:t>For sale on-line.  </a:t>
            </a:r>
          </a:p>
          <a:p>
            <a:r>
              <a:rPr lang="en-US" dirty="0" smtClean="0"/>
              <a:t> Available at http://www.skymall.com/yogi-berra-swinging-background-glass-single-baseball-with-yankee-stadium-authentic-dirt-nameplate/SSM1159.html?utm_content=24R&amp;gclid=CKiopO6fhMICFZSPfgodZ7IAsQ&amp;utm_medium=cse&amp;utm_campaign=comparison&amp;utm_source=googlebase&amp;pnr=24R</a:t>
            </a:r>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20</a:t>
            </a:fld>
            <a:endParaRPr lang="en-US"/>
          </a:p>
        </p:txBody>
      </p:sp>
    </p:spTree>
    <p:extLst>
      <p:ext uri="{BB962C8B-B14F-4D97-AF65-F5344CB8AC3E}">
        <p14:creationId xmlns:p14="http://schemas.microsoft.com/office/powerpoint/2010/main" val="181184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But soil is critically</a:t>
            </a:r>
            <a:r>
              <a:rPr lang="en-US" baseline="0" dirty="0" smtClean="0"/>
              <a:t> important to a variety of sports – it provides for safe, exciting fun!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3</a:t>
            </a:fld>
            <a:endParaRPr lang="en-US"/>
          </a:p>
        </p:txBody>
      </p:sp>
    </p:spTree>
    <p:extLst>
      <p:ext uri="{BB962C8B-B14F-4D97-AF65-F5344CB8AC3E}">
        <p14:creationId xmlns:p14="http://schemas.microsoft.com/office/powerpoint/2010/main" val="114632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And not just individual sports but thousands of folks enjoy sports more because someone took the time to get the soil right!</a:t>
            </a:r>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4</a:t>
            </a:fld>
            <a:endParaRPr lang="en-US"/>
          </a:p>
        </p:txBody>
      </p:sp>
    </p:spTree>
    <p:extLst>
      <p:ext uri="{BB962C8B-B14F-4D97-AF65-F5344CB8AC3E}">
        <p14:creationId xmlns:p14="http://schemas.microsoft.com/office/powerpoint/2010/main" val="283565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Let’s explore this link a bit more.  How</a:t>
            </a:r>
            <a:r>
              <a:rPr lang="en-US" baseline="0" dirty="0" smtClean="0"/>
              <a:t> is soil used in sports? </a:t>
            </a:r>
          </a:p>
          <a:p>
            <a:endParaRPr lang="en-US" baseline="0" dirty="0" smtClean="0"/>
          </a:p>
        </p:txBody>
      </p:sp>
      <p:sp>
        <p:nvSpPr>
          <p:cNvPr id="4" name="Slide Number Placeholder 3"/>
          <p:cNvSpPr>
            <a:spLocks noGrp="1"/>
          </p:cNvSpPr>
          <p:nvPr>
            <p:ph type="sldNum" sz="quarter" idx="10"/>
          </p:nvPr>
        </p:nvSpPr>
        <p:spPr/>
        <p:txBody>
          <a:bodyPr/>
          <a:lstStyle/>
          <a:p>
            <a:fld id="{1DE2ED6A-F2F4-42E1-B384-BAD3A1D95329}" type="slidenum">
              <a:rPr lang="en-US" smtClean="0"/>
              <a:t>5</a:t>
            </a:fld>
            <a:endParaRPr lang="en-US"/>
          </a:p>
        </p:txBody>
      </p:sp>
    </p:spTree>
    <p:extLst>
      <p:ext uri="{BB962C8B-B14F-4D97-AF65-F5344CB8AC3E}">
        <p14:creationId xmlns:p14="http://schemas.microsoft.com/office/powerpoint/2010/main" val="2831782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Here are some examples of sports where the playing surface is bare soil.</a:t>
            </a:r>
          </a:p>
          <a:p>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6</a:t>
            </a:fld>
            <a:endParaRPr lang="en-US"/>
          </a:p>
        </p:txBody>
      </p:sp>
    </p:spTree>
    <p:extLst>
      <p:ext uri="{BB962C8B-B14F-4D97-AF65-F5344CB8AC3E}">
        <p14:creationId xmlns:p14="http://schemas.microsoft.com/office/powerpoint/2010/main" val="34403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And soil is also important for so</a:t>
            </a:r>
            <a:r>
              <a:rPr lang="en-US" baseline="0" dirty="0" smtClean="0"/>
              <a:t> many sports where the quality of the turf matters.  To grow good grass turf, which is safer for players, and to maximize its durability, its important to get the soil in which it grows right!  Can you think of other sports not pictured here which rely on good turf?  Even artificial turf requires the right medium to anchor and provide support.  </a:t>
            </a:r>
          </a:p>
          <a:p>
            <a:r>
              <a:rPr lang="en-US" dirty="0" smtClean="0"/>
              <a:t>Images from </a:t>
            </a:r>
            <a:r>
              <a:rPr lang="en-US" dirty="0" err="1" smtClean="0"/>
              <a:t>wikipedia</a:t>
            </a:r>
            <a:r>
              <a:rPr lang="en-US" dirty="0" smtClean="0"/>
              <a:t> or clip art, except for NZ </a:t>
            </a:r>
            <a:r>
              <a:rPr lang="en-US" dirty="0" err="1" smtClean="0"/>
              <a:t>AllBlacks</a:t>
            </a:r>
            <a:r>
              <a:rPr lang="en-US" dirty="0" smtClean="0"/>
              <a:t> – from their web page.</a:t>
            </a:r>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7</a:t>
            </a:fld>
            <a:endParaRPr lang="en-US"/>
          </a:p>
        </p:txBody>
      </p:sp>
    </p:spTree>
    <p:extLst>
      <p:ext uri="{BB962C8B-B14F-4D97-AF65-F5344CB8AC3E}">
        <p14:creationId xmlns:p14="http://schemas.microsoft.com/office/powerpoint/2010/main" val="2873363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The texture of the soil is important to</a:t>
            </a:r>
            <a:r>
              <a:rPr lang="en-US" baseline="0" dirty="0" smtClean="0"/>
              <a:t> consider for sports.  So we’ll spend a bit of time talking about soil texture and why it matters.  </a:t>
            </a:r>
          </a:p>
          <a:p>
            <a:r>
              <a:rPr lang="en-US" baseline="0" dirty="0" smtClean="0"/>
              <a:t>What is soil texture?  The particles of the soil have different sizes from very small to relatively large.  The smallest particles are clay particles, while sand particles are the largest.  The little dot next to the word clay represents the size of a clay particle, in proportion to the other size classes.  Note that the clay is a dot on this graph and the largest sand grain is about 1000 times larger than the  clay particle.  </a:t>
            </a:r>
            <a:endParaRPr lang="en-US" dirty="0" smtClean="0"/>
          </a:p>
          <a:p>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8</a:t>
            </a:fld>
            <a:endParaRPr lang="en-US"/>
          </a:p>
        </p:txBody>
      </p:sp>
    </p:spTree>
    <p:extLst>
      <p:ext uri="{BB962C8B-B14F-4D97-AF65-F5344CB8AC3E}">
        <p14:creationId xmlns:p14="http://schemas.microsoft.com/office/powerpoint/2010/main" val="170564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If a clay particle is the size of a single marble , </a:t>
            </a:r>
          </a:p>
          <a:p>
            <a:r>
              <a:rPr lang="en-US" dirty="0" smtClean="0"/>
              <a:t>http://www.courtdimensions.net/baseball-field/index.php</a:t>
            </a:r>
            <a:endParaRPr lang="en-US" dirty="0"/>
          </a:p>
        </p:txBody>
      </p:sp>
      <p:sp>
        <p:nvSpPr>
          <p:cNvPr id="4" name="Slide Number Placeholder 3"/>
          <p:cNvSpPr>
            <a:spLocks noGrp="1"/>
          </p:cNvSpPr>
          <p:nvPr>
            <p:ph type="sldNum" sz="quarter" idx="10"/>
          </p:nvPr>
        </p:nvSpPr>
        <p:spPr/>
        <p:txBody>
          <a:bodyPr/>
          <a:lstStyle/>
          <a:p>
            <a:fld id="{1DE2ED6A-F2F4-42E1-B384-BAD3A1D95329}" type="slidenum">
              <a:rPr lang="en-US" smtClean="0"/>
              <a:t>9</a:t>
            </a:fld>
            <a:endParaRPr lang="en-US"/>
          </a:p>
        </p:txBody>
      </p:sp>
    </p:spTree>
    <p:extLst>
      <p:ext uri="{BB962C8B-B14F-4D97-AF65-F5344CB8AC3E}">
        <p14:creationId xmlns:p14="http://schemas.microsoft.com/office/powerpoint/2010/main" val="717948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Rectangle 12"/>
          <p:cNvSpPr/>
          <p:nvPr userDrawn="1"/>
        </p:nvSpPr>
        <p:spPr>
          <a:xfrm>
            <a:off x="1" y="5486400"/>
            <a:ext cx="12188825" cy="13716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5555" y="4408974"/>
            <a:ext cx="2742486" cy="1475232"/>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80" y="4628566"/>
            <a:ext cx="1828324" cy="1330036"/>
          </a:xfrm>
          <a:prstGeom prst="rect">
            <a:avLst/>
          </a:prstGeom>
        </p:spPr>
      </p:pic>
      <p:sp>
        <p:nvSpPr>
          <p:cNvPr id="16" name="Date Placeholder 3"/>
          <p:cNvSpPr>
            <a:spLocks noGrp="1"/>
          </p:cNvSpPr>
          <p:nvPr>
            <p:ph type="dt" sz="half" idx="2"/>
          </p:nvPr>
        </p:nvSpPr>
        <p:spPr>
          <a:xfrm>
            <a:off x="837982" y="6172203"/>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E756A-7992-49A9-A550-BD7343BE9C5F}" type="datetimeFigureOut">
              <a:rPr lang="en-US" smtClean="0"/>
              <a:t>12/9/2014</a:t>
            </a:fld>
            <a:endParaRPr lang="en-US"/>
          </a:p>
        </p:txBody>
      </p:sp>
      <p:sp>
        <p:nvSpPr>
          <p:cNvPr id="17" name="Footer Placeholder 4"/>
          <p:cNvSpPr>
            <a:spLocks noGrp="1"/>
          </p:cNvSpPr>
          <p:nvPr>
            <p:ph type="ftr" sz="quarter" idx="3"/>
          </p:nvPr>
        </p:nvSpPr>
        <p:spPr>
          <a:xfrm>
            <a:off x="4037549" y="6172203"/>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8" name="Slide Number Placeholder 5"/>
          <p:cNvSpPr>
            <a:spLocks noGrp="1"/>
          </p:cNvSpPr>
          <p:nvPr>
            <p:ph type="sldNum" sz="quarter" idx="4"/>
          </p:nvPr>
        </p:nvSpPr>
        <p:spPr>
          <a:xfrm>
            <a:off x="8608357" y="6172203"/>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7711B-366A-45A3-9943-7E547E5AC8AD}" type="slidenum">
              <a:rPr lang="en-US" smtClean="0"/>
              <a:t>‹#›</a:t>
            </a:fld>
            <a:endParaRPr lang="en-US" dirty="0"/>
          </a:p>
        </p:txBody>
      </p:sp>
    </p:spTree>
    <p:extLst>
      <p:ext uri="{BB962C8B-B14F-4D97-AF65-F5344CB8AC3E}">
        <p14:creationId xmlns:p14="http://schemas.microsoft.com/office/powerpoint/2010/main" val="221100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441" y="6356355"/>
            <a:ext cx="2844059" cy="365125"/>
          </a:xfrm>
          <a:prstGeom prst="rect">
            <a:avLst/>
          </a:prstGeom>
        </p:spPr>
        <p:txBody>
          <a:bodyPr/>
          <a:lstStyle/>
          <a:p>
            <a:fld id="{2B03DD8B-05DF-4DE3-80DB-A998A55F4228}" type="datetimeFigureOut">
              <a:rPr lang="en-US" smtClean="0"/>
              <a:t>12/9/2014</a:t>
            </a:fld>
            <a:endParaRPr lang="en-US"/>
          </a:p>
        </p:txBody>
      </p:sp>
      <p:sp>
        <p:nvSpPr>
          <p:cNvPr id="5" name="Footer Placeholder 4"/>
          <p:cNvSpPr>
            <a:spLocks noGrp="1"/>
          </p:cNvSpPr>
          <p:nvPr>
            <p:ph type="ftr" sz="quarter" idx="11"/>
          </p:nvPr>
        </p:nvSpPr>
        <p:spPr>
          <a:xfrm>
            <a:off x="4164517" y="6356355"/>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5327" y="6356355"/>
            <a:ext cx="2844059" cy="365125"/>
          </a:xfrm>
          <a:prstGeom prst="rect">
            <a:avLst/>
          </a:prstGeom>
        </p:spPr>
        <p:txBody>
          <a:bodyPr/>
          <a:lstStyle/>
          <a:p>
            <a:fld id="{9B62B4DC-8A93-4D42-A983-9901645C80D3}" type="slidenum">
              <a:rPr lang="en-US" smtClean="0"/>
              <a:t>‹#›</a:t>
            </a:fld>
            <a:endParaRPr lang="en-US"/>
          </a:p>
        </p:txBody>
      </p:sp>
    </p:spTree>
    <p:extLst>
      <p:ext uri="{BB962C8B-B14F-4D97-AF65-F5344CB8AC3E}">
        <p14:creationId xmlns:p14="http://schemas.microsoft.com/office/powerpoint/2010/main" val="121647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9A8DF2-E3A7-4C5D-93EB-D31D902A1CB2}" type="datetimeFigureOut">
              <a:rPr lang="en-US" smtClean="0"/>
              <a:t>12/9/2014</a:t>
            </a:fld>
            <a:endParaRPr lang="en-US"/>
          </a:p>
        </p:txBody>
      </p:sp>
      <p:sp>
        <p:nvSpPr>
          <p:cNvPr id="5" name="Footer Placeholder 4"/>
          <p:cNvSpPr>
            <a:spLocks noGrp="1"/>
          </p:cNvSpPr>
          <p:nvPr>
            <p:ph type="ftr" sz="quarter" idx="11"/>
          </p:nvPr>
        </p:nvSpPr>
        <p:spPr>
          <a:xfrm>
            <a:off x="4164518" y="6356358"/>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3FDE0CF-737B-4D60-A831-34B00AF21DB5}" type="slidenum">
              <a:rPr lang="en-US" smtClean="0"/>
              <a:t>‹#›</a:t>
            </a:fld>
            <a:endParaRPr lang="en-US"/>
          </a:p>
        </p:txBody>
      </p:sp>
      <p:sp>
        <p:nvSpPr>
          <p:cNvPr id="7" name="Content Placeholder 2"/>
          <p:cNvSpPr txBox="1">
            <a:spLocks/>
          </p:cNvSpPr>
          <p:nvPr userDrawn="1"/>
        </p:nvSpPr>
        <p:spPr>
          <a:xfrm>
            <a:off x="1526650" y="698174"/>
            <a:ext cx="9141619" cy="43928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Thank you for listening!</a:t>
            </a:r>
            <a:br>
              <a:rPr lang="en-US" sz="2800" b="1" dirty="0"/>
            </a:br>
            <a:r>
              <a:rPr lang="en-US" sz="2800" b="1" dirty="0"/>
              <a:t>For further information, visit</a:t>
            </a:r>
            <a:r>
              <a:rPr lang="en-US" sz="2800" b="1" dirty="0" smtClean="0"/>
              <a:t>:</a:t>
            </a:r>
          </a:p>
          <a:p>
            <a:pPr marL="0" indent="0" algn="ctr">
              <a:buNone/>
            </a:pPr>
            <a:r>
              <a:rPr lang="en-US" sz="2400" b="1" dirty="0"/>
              <a:t>Soils.org/discover-soils</a:t>
            </a:r>
            <a:r>
              <a:rPr lang="en-US" sz="2400" dirty="0"/>
              <a:t> – information about all things soil!</a:t>
            </a:r>
          </a:p>
          <a:p>
            <a:pPr marL="0" indent="0" algn="ctr">
              <a:buNone/>
            </a:pPr>
            <a:r>
              <a:rPr lang="en-US" sz="2400" b="1" dirty="0"/>
              <a:t>Soils4teachers.org</a:t>
            </a:r>
            <a:r>
              <a:rPr lang="en-US" sz="2400" dirty="0"/>
              <a:t> – Lesson plans, activities, etc. for teachers</a:t>
            </a:r>
          </a:p>
          <a:p>
            <a:pPr marL="0" indent="0" algn="ctr">
              <a:buNone/>
            </a:pPr>
            <a:r>
              <a:rPr lang="en-US" sz="2400" b="1" dirty="0"/>
              <a:t>Soils4kids.org</a:t>
            </a:r>
            <a:r>
              <a:rPr lang="en-US" sz="2400" dirty="0"/>
              <a:t> – activities for the K-12 audience</a:t>
            </a:r>
          </a:p>
          <a:p>
            <a:pPr marL="0" indent="0" algn="ctr">
              <a:buNone/>
            </a:pPr>
            <a:r>
              <a:rPr lang="en-US" sz="2400" dirty="0"/>
              <a:t>Follow us on facebook.com/</a:t>
            </a:r>
            <a:r>
              <a:rPr lang="en-US" sz="2400" dirty="0" err="1"/>
              <a:t>iheartsoil</a:t>
            </a:r>
            <a:endParaRPr lang="en-US" sz="2400" dirty="0"/>
          </a:p>
          <a:p>
            <a:pPr marL="0" indent="0" algn="ctr">
              <a:buNone/>
            </a:pPr>
            <a:endParaRPr lang="en-US" sz="2800" dirty="0"/>
          </a:p>
          <a:p>
            <a:pPr marL="0" indent="0" algn="ctr">
              <a:buNone/>
            </a:pPr>
            <a:r>
              <a:rPr lang="en-US" sz="2800" dirty="0" smtClean="0"/>
              <a:t>Brought </a:t>
            </a:r>
            <a:r>
              <a:rPr lang="en-US" sz="2800" dirty="0"/>
              <a:t>to you by the Soil Science Society of America</a:t>
            </a:r>
          </a:p>
          <a:p>
            <a:pPr marL="0" indent="0" algn="ctr">
              <a:buNone/>
            </a:pPr>
            <a:r>
              <a:rPr lang="en-US" sz="2800" b="1" dirty="0">
                <a:solidFill>
                  <a:schemeClr val="accent2">
                    <a:lumMod val="75000"/>
                  </a:schemeClr>
                </a:solidFill>
              </a:rPr>
              <a:t>Soils sustain life!</a:t>
            </a:r>
          </a:p>
          <a:p>
            <a:pPr marL="0" indent="0" algn="ctr">
              <a:buNone/>
            </a:pPr>
            <a:endParaRPr lang="en-US" sz="280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524" y="2888646"/>
            <a:ext cx="442096" cy="44221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57326" y="2894579"/>
            <a:ext cx="803013" cy="808578"/>
          </a:xfrm>
          <a:prstGeom prst="rect">
            <a:avLst/>
          </a:prstGeom>
        </p:spPr>
      </p:pic>
    </p:spTree>
    <p:extLst>
      <p:ext uri="{BB962C8B-B14F-4D97-AF65-F5344CB8AC3E}">
        <p14:creationId xmlns:p14="http://schemas.microsoft.com/office/powerpoint/2010/main" val="4564986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10512862"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7982" y="1825625"/>
            <a:ext cx="10512862"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E756A-7992-49A9-A550-BD7343BE9C5F}"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D7711B-366A-45A3-9943-7E547E5AC8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93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2E756A-7992-49A9-A550-BD7343BE9C5F}"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D7711B-366A-45A3-9943-7E547E5AC8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658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tif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0" y="5486400"/>
            <a:ext cx="12188825" cy="13716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5555" y="4408974"/>
            <a:ext cx="2742486" cy="1475232"/>
          </a:xfrm>
          <a:prstGeom prst="rect">
            <a:avLst/>
          </a:prstGeom>
        </p:spPr>
      </p:pic>
      <p:pic>
        <p:nvPicPr>
          <p:cNvPr id="25" name="Picture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5180" y="4628566"/>
            <a:ext cx="1828324" cy="1330036"/>
          </a:xfrm>
          <a:prstGeom prst="rect">
            <a:avLst/>
          </a:prstGeom>
        </p:spPr>
      </p:pic>
      <p:sp>
        <p:nvSpPr>
          <p:cNvPr id="26" name="Date Placeholder 3"/>
          <p:cNvSpPr>
            <a:spLocks noGrp="1"/>
          </p:cNvSpPr>
          <p:nvPr>
            <p:ph type="dt" sz="half" idx="2"/>
          </p:nvPr>
        </p:nvSpPr>
        <p:spPr>
          <a:xfrm>
            <a:off x="837982" y="617220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E756A-7992-49A9-A550-BD7343BE9C5F}" type="datetimeFigureOut">
              <a:rPr lang="en-US" smtClean="0"/>
              <a:t>12/9/2014</a:t>
            </a:fld>
            <a:endParaRPr lang="en-US"/>
          </a:p>
        </p:txBody>
      </p:sp>
      <p:sp>
        <p:nvSpPr>
          <p:cNvPr id="27" name="Footer Placeholder 4"/>
          <p:cNvSpPr>
            <a:spLocks noGrp="1"/>
          </p:cNvSpPr>
          <p:nvPr>
            <p:ph type="ftr" sz="quarter" idx="3"/>
          </p:nvPr>
        </p:nvSpPr>
        <p:spPr>
          <a:xfrm>
            <a:off x="4037549" y="617220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8" name="Slide Number Placeholder 5"/>
          <p:cNvSpPr>
            <a:spLocks noGrp="1"/>
          </p:cNvSpPr>
          <p:nvPr>
            <p:ph type="sldNum" sz="quarter" idx="4"/>
          </p:nvPr>
        </p:nvSpPr>
        <p:spPr>
          <a:xfrm>
            <a:off x="8608357" y="617220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7711B-366A-45A3-9943-7E547E5AC8AD}" type="slidenum">
              <a:rPr lang="en-US" smtClean="0"/>
              <a:t>‹#›</a:t>
            </a:fld>
            <a:endParaRPr lang="en-US" dirty="0"/>
          </a:p>
        </p:txBody>
      </p:sp>
    </p:spTree>
    <p:extLst>
      <p:ext uri="{BB962C8B-B14F-4D97-AF65-F5344CB8AC3E}">
        <p14:creationId xmlns:p14="http://schemas.microsoft.com/office/powerpoint/2010/main" val="2796973122"/>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Date Placeholder 3"/>
          <p:cNvSpPr>
            <a:spLocks noGrp="1"/>
          </p:cNvSpPr>
          <p:nvPr>
            <p:ph type="dt" sz="half" idx="2"/>
          </p:nvPr>
        </p:nvSpPr>
        <p:spPr>
          <a:xfrm>
            <a:off x="837982" y="6356353"/>
            <a:ext cx="2742486" cy="365125"/>
          </a:xfrm>
          <a:prstGeom prst="rect">
            <a:avLst/>
          </a:prstGeom>
        </p:spPr>
        <p:txBody>
          <a:bodyPr/>
          <a:lstStyle/>
          <a:p>
            <a:fld id="{6120986E-2FA9-4D10-847A-0595F97ABA01}" type="datetimeFigureOut">
              <a:rPr lang="en-US" smtClean="0"/>
              <a:t>12/9/2014</a:t>
            </a:fld>
            <a:endParaRPr lang="en-US"/>
          </a:p>
        </p:txBody>
      </p:sp>
      <p:sp>
        <p:nvSpPr>
          <p:cNvPr id="22" name="Slide Number Placeholder 5"/>
          <p:cNvSpPr>
            <a:spLocks noGrp="1"/>
          </p:cNvSpPr>
          <p:nvPr>
            <p:ph type="sldNum" sz="quarter" idx="4"/>
          </p:nvPr>
        </p:nvSpPr>
        <p:spPr>
          <a:xfrm>
            <a:off x="8608357" y="6356353"/>
            <a:ext cx="2742486" cy="365125"/>
          </a:xfrm>
          <a:prstGeom prst="rect">
            <a:avLst/>
          </a:prstGeom>
        </p:spPr>
        <p:txBody>
          <a:bodyPr/>
          <a:lstStyle/>
          <a:p>
            <a:fld id="{37A2ED93-B1DD-4ECE-8DAD-1578417F5B56}" type="slidenum">
              <a:rPr lang="en-US" smtClean="0"/>
              <a:t>‹#›</a:t>
            </a:fld>
            <a:endParaRPr lang="en-US"/>
          </a:p>
        </p:txBody>
      </p:sp>
      <p:sp>
        <p:nvSpPr>
          <p:cNvPr id="23" name="Rectangle 22"/>
          <p:cNvSpPr/>
          <p:nvPr userDrawn="1"/>
        </p:nvSpPr>
        <p:spPr>
          <a:xfrm>
            <a:off x="1" y="6172200"/>
            <a:ext cx="12188825" cy="6858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22261" y="5754596"/>
            <a:ext cx="914162" cy="665018"/>
          </a:xfrm>
          <a:prstGeom prst="rect">
            <a:avLst/>
          </a:prstGeom>
        </p:spPr>
      </p:pic>
      <p:pic>
        <p:nvPicPr>
          <p:cNvPr id="25" name="Picture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221178" y="5631905"/>
            <a:ext cx="1371243" cy="737755"/>
          </a:xfrm>
          <a:prstGeom prst="rect">
            <a:avLst/>
          </a:prstGeom>
        </p:spPr>
      </p:pic>
    </p:spTree>
    <p:extLst>
      <p:ext uri="{BB962C8B-B14F-4D97-AF65-F5344CB8AC3E}">
        <p14:creationId xmlns:p14="http://schemas.microsoft.com/office/powerpoint/2010/main" val="4863289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411480"/>
            <a:ext cx="10360025" cy="1470025"/>
          </a:xfrm>
          <a:prstGeom prst="rect">
            <a:avLst/>
          </a:prstGeom>
        </p:spPr>
        <p:txBody>
          <a:bodyPr/>
          <a:lstStyle/>
          <a:p>
            <a:pPr algn="ctr"/>
            <a:r>
              <a:rPr lang="en-US" sz="5400" b="1" dirty="0" smtClean="0">
                <a:solidFill>
                  <a:srgbClr val="8B5E3B"/>
                </a:solidFill>
                <a:latin typeface="+mn-lt"/>
              </a:rPr>
              <a:t>Good sports need good soil – </a:t>
            </a:r>
            <a:br>
              <a:rPr lang="en-US" sz="5400" b="1" dirty="0" smtClean="0">
                <a:solidFill>
                  <a:srgbClr val="8B5E3B"/>
                </a:solidFill>
                <a:latin typeface="+mn-lt"/>
              </a:rPr>
            </a:br>
            <a:r>
              <a:rPr lang="en-US" sz="5400" b="1" dirty="0" smtClean="0">
                <a:solidFill>
                  <a:srgbClr val="8B5E3B"/>
                </a:solidFill>
                <a:latin typeface="+mn-lt"/>
              </a:rPr>
              <a:t>Texture matters</a:t>
            </a:r>
            <a:endParaRPr lang="en-US" sz="5400" b="1" dirty="0">
              <a:solidFill>
                <a:srgbClr val="8B5E3B"/>
              </a:solidFill>
              <a:latin typeface="+mn-lt"/>
            </a:endParaRPr>
          </a:p>
        </p:txBody>
      </p:sp>
    </p:spTree>
    <p:extLst>
      <p:ext uri="{BB962C8B-B14F-4D97-AF65-F5344CB8AC3E}">
        <p14:creationId xmlns:p14="http://schemas.microsoft.com/office/powerpoint/2010/main" val="3841718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badams\AppData\Local\Microsoft\Windows\Temporary Internet Files\Content.IE5\7KQUDBZA\MP90044855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315" y="152400"/>
            <a:ext cx="6107297" cy="6019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badams\AppData\Local\Microsoft\Windows\Temporary Internet Files\Content.IE5\OKT98QZG\MP90043880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1412" y="1"/>
            <a:ext cx="2227811" cy="167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666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badams\AppData\Local\Microsoft\Windows\Temporary Internet Files\Content.IE5\EWJE5D16\MP9004307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328" y="0"/>
            <a:ext cx="8128000" cy="5334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flipV="1">
            <a:off x="7542212" y="2438400"/>
            <a:ext cx="609284" cy="914400"/>
          </a:xfrm>
          <a:prstGeom prst="line">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025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351212" y="1190625"/>
            <a:ext cx="5238750" cy="4981575"/>
          </a:xfrm>
          <a:prstGeom prst="rect">
            <a:avLst/>
          </a:prstGeom>
        </p:spPr>
      </p:pic>
      <p:sp>
        <p:nvSpPr>
          <p:cNvPr id="2" name="Title 1"/>
          <p:cNvSpPr>
            <a:spLocks noGrp="1"/>
          </p:cNvSpPr>
          <p:nvPr>
            <p:ph type="title" idx="4294967295"/>
          </p:nvPr>
        </p:nvSpPr>
        <p:spPr>
          <a:xfrm>
            <a:off x="914400" y="411480"/>
            <a:ext cx="10360152" cy="1143000"/>
          </a:xfrm>
          <a:prstGeom prst="rect">
            <a:avLst/>
          </a:prstGeom>
        </p:spPr>
        <p:txBody>
          <a:bodyPr/>
          <a:lstStyle/>
          <a:p>
            <a:r>
              <a:rPr lang="en-US" sz="4000" b="1" dirty="0" smtClean="0">
                <a:solidFill>
                  <a:srgbClr val="8B5E3B"/>
                </a:solidFill>
                <a:latin typeface="+mn-lt"/>
              </a:rPr>
              <a:t>Why does soil texture matter?</a:t>
            </a:r>
            <a:endParaRPr lang="en-US" sz="4000" b="1" dirty="0">
              <a:solidFill>
                <a:srgbClr val="8B5E3B"/>
              </a:solidFill>
              <a:latin typeface="+mn-lt"/>
            </a:endParaRPr>
          </a:p>
        </p:txBody>
      </p:sp>
    </p:spTree>
    <p:extLst>
      <p:ext uri="{BB962C8B-B14F-4D97-AF65-F5344CB8AC3E}">
        <p14:creationId xmlns:p14="http://schemas.microsoft.com/office/powerpoint/2010/main" val="2848691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360152" cy="1143000"/>
          </a:xfrm>
          <a:prstGeom prst="rect">
            <a:avLst/>
          </a:prstGeom>
        </p:spPr>
        <p:txBody>
          <a:bodyPr/>
          <a:lstStyle/>
          <a:p>
            <a:r>
              <a:rPr lang="en-US" sz="4000" b="1" dirty="0" smtClean="0">
                <a:solidFill>
                  <a:srgbClr val="8B5E3B"/>
                </a:solidFill>
              </a:rPr>
              <a:t>Why does soil texture matter?</a:t>
            </a:r>
            <a:endParaRPr lang="en-US" sz="4000" b="1" dirty="0">
              <a:solidFill>
                <a:srgbClr val="8B5E3B"/>
              </a:solidFill>
            </a:endParaRPr>
          </a:p>
        </p:txBody>
      </p:sp>
      <p:sp>
        <p:nvSpPr>
          <p:cNvPr id="3" name="Content Placeholder 2"/>
          <p:cNvSpPr>
            <a:spLocks noGrp="1"/>
          </p:cNvSpPr>
          <p:nvPr>
            <p:ph sz="half" idx="4294967295"/>
          </p:nvPr>
        </p:nvSpPr>
        <p:spPr>
          <a:xfrm>
            <a:off x="914399" y="1371600"/>
            <a:ext cx="7315200" cy="4525963"/>
          </a:xfrm>
          <a:prstGeom prst="rect">
            <a:avLst/>
          </a:prstGeom>
        </p:spPr>
        <p:txBody>
          <a:bodyPr>
            <a:noAutofit/>
          </a:bodyPr>
          <a:lstStyle/>
          <a:p>
            <a:r>
              <a:rPr lang="en-US" sz="2800" dirty="0" smtClean="0"/>
              <a:t>Athlete’s Performance</a:t>
            </a:r>
          </a:p>
          <a:p>
            <a:pPr lvl="1"/>
            <a:r>
              <a:rPr lang="en-US" sz="2400" dirty="0" smtClean="0"/>
              <a:t>Speed</a:t>
            </a:r>
          </a:p>
          <a:p>
            <a:pPr lvl="1"/>
            <a:r>
              <a:rPr lang="en-US" sz="2400" dirty="0" smtClean="0"/>
              <a:t>Maneuverability</a:t>
            </a:r>
          </a:p>
          <a:p>
            <a:r>
              <a:rPr lang="en-US" sz="2800" dirty="0" smtClean="0"/>
              <a:t>Safety of the athlete</a:t>
            </a:r>
          </a:p>
          <a:p>
            <a:r>
              <a:rPr lang="en-US" sz="2800" dirty="0" smtClean="0"/>
              <a:t>Durability of the sports field/track</a:t>
            </a:r>
          </a:p>
          <a:p>
            <a:r>
              <a:rPr lang="en-US" sz="2800" dirty="0" smtClean="0"/>
              <a:t>Management and maintenance costs</a:t>
            </a:r>
          </a:p>
          <a:p>
            <a:pPr lvl="1"/>
            <a:r>
              <a:rPr lang="en-US" sz="2400" dirty="0" smtClean="0"/>
              <a:t>Water holding capacity</a:t>
            </a:r>
          </a:p>
          <a:p>
            <a:pPr lvl="1"/>
            <a:r>
              <a:rPr lang="en-US" sz="2400" dirty="0" smtClean="0"/>
              <a:t>Resiliency of turf</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3200400"/>
            <a:ext cx="2857500" cy="2143125"/>
          </a:xfrm>
          <a:prstGeom prst="rect">
            <a:avLst/>
          </a:prstGeom>
        </p:spPr>
      </p:pic>
      <p:pic>
        <p:nvPicPr>
          <p:cNvPr id="7" name="Content Placeholder 6"/>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6858000" y="1371600"/>
            <a:ext cx="1790700" cy="2062886"/>
          </a:xfrm>
          <a:prstGeom prst="rect">
            <a:avLst/>
          </a:prstGeom>
        </p:spPr>
      </p:pic>
    </p:spTree>
    <p:extLst>
      <p:ext uri="{BB962C8B-B14F-4D97-AF65-F5344CB8AC3E}">
        <p14:creationId xmlns:p14="http://schemas.microsoft.com/office/powerpoint/2010/main" val="2957188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914400" y="411480"/>
            <a:ext cx="10360152" cy="1143000"/>
          </a:xfrm>
          <a:prstGeom prst="rect">
            <a:avLst/>
          </a:prstGeom>
        </p:spPr>
        <p:txBody>
          <a:bodyPr/>
          <a:lstStyle/>
          <a:p>
            <a:r>
              <a:rPr lang="en-US" sz="4000" b="1" dirty="0" smtClean="0">
                <a:solidFill>
                  <a:srgbClr val="8B5E3B"/>
                </a:solidFill>
              </a:rPr>
              <a:t>What happens to a race horse if …</a:t>
            </a:r>
            <a:endParaRPr lang="en-US" sz="4000" b="1" dirty="0">
              <a:solidFill>
                <a:srgbClr val="8B5E3B"/>
              </a:solidFill>
            </a:endParaRPr>
          </a:p>
        </p:txBody>
      </p:sp>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674812" y="1371600"/>
            <a:ext cx="3548380" cy="2467737"/>
          </a:xfrm>
          <a:prstGeom prst="rect">
            <a:avLst/>
          </a:prstGeom>
        </p:spPr>
      </p:pic>
      <p:sp>
        <p:nvSpPr>
          <p:cNvPr id="6" name="Content Placeholder 5"/>
          <p:cNvSpPr>
            <a:spLocks noGrp="1"/>
          </p:cNvSpPr>
          <p:nvPr>
            <p:ph sz="half" idx="4294967295"/>
          </p:nvPr>
        </p:nvSpPr>
        <p:spPr>
          <a:xfrm>
            <a:off x="5486400" y="1371600"/>
            <a:ext cx="5383212" cy="4525963"/>
          </a:xfrm>
          <a:prstGeom prst="rect">
            <a:avLst/>
          </a:prstGeom>
        </p:spPr>
        <p:txBody>
          <a:bodyPr/>
          <a:lstStyle/>
          <a:p>
            <a:r>
              <a:rPr lang="en-US" sz="2800" dirty="0" smtClean="0"/>
              <a:t>Surface is too soft, or too sticky ?</a:t>
            </a:r>
          </a:p>
          <a:p>
            <a:r>
              <a:rPr lang="en-US" sz="2800" dirty="0" smtClean="0"/>
              <a:t>Too hard?</a:t>
            </a:r>
          </a:p>
          <a:p>
            <a:r>
              <a:rPr lang="en-US" sz="2800" dirty="0" smtClean="0"/>
              <a:t>Too dry and dusty?</a:t>
            </a:r>
          </a:p>
          <a:p>
            <a:endParaRPr lang="en-US" sz="2800" dirty="0"/>
          </a:p>
        </p:txBody>
      </p:sp>
    </p:spTree>
    <p:extLst>
      <p:ext uri="{BB962C8B-B14F-4D97-AF65-F5344CB8AC3E}">
        <p14:creationId xmlns:p14="http://schemas.microsoft.com/office/powerpoint/2010/main" val="2973774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4041998" cy="302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914400" y="411480"/>
            <a:ext cx="10360152" cy="1143000"/>
          </a:xfrm>
          <a:prstGeom prst="rect">
            <a:avLst/>
          </a:prstGeom>
        </p:spPr>
        <p:txBody>
          <a:bodyPr/>
          <a:lstStyle/>
          <a:p>
            <a:r>
              <a:rPr lang="en-US" sz="4000" b="1" dirty="0" smtClean="0">
                <a:solidFill>
                  <a:srgbClr val="8B5E3B"/>
                </a:solidFill>
                <a:latin typeface="+mn-lt"/>
              </a:rPr>
              <a:t>Churchill Downs Main Track</a:t>
            </a:r>
            <a:endParaRPr lang="en-US" sz="4000" b="1" dirty="0">
              <a:solidFill>
                <a:srgbClr val="8B5E3B"/>
              </a:solidFill>
              <a:latin typeface="+mn-lt"/>
            </a:endParaRPr>
          </a:p>
        </p:txBody>
      </p:sp>
      <p:sp>
        <p:nvSpPr>
          <p:cNvPr id="4" name="Content Placeholder 3"/>
          <p:cNvSpPr>
            <a:spLocks noGrp="1"/>
          </p:cNvSpPr>
          <p:nvPr>
            <p:ph sz="half" idx="4294967295"/>
          </p:nvPr>
        </p:nvSpPr>
        <p:spPr>
          <a:xfrm>
            <a:off x="5486400" y="1371600"/>
            <a:ext cx="6246813" cy="4525963"/>
          </a:xfrm>
          <a:prstGeom prst="rect">
            <a:avLst/>
          </a:prstGeom>
        </p:spPr>
        <p:txBody>
          <a:bodyPr/>
          <a:lstStyle/>
          <a:p>
            <a:pPr marL="0" indent="0">
              <a:buNone/>
            </a:pPr>
            <a:r>
              <a:rPr lang="en-US" sz="2800" dirty="0" smtClean="0"/>
              <a:t>The Run for the Roses takes place on: </a:t>
            </a:r>
          </a:p>
          <a:p>
            <a:r>
              <a:rPr lang="en-US" sz="2800" dirty="0" smtClean="0"/>
              <a:t>3 inches sandy loam cushion</a:t>
            </a:r>
          </a:p>
          <a:p>
            <a:r>
              <a:rPr lang="en-US" sz="2800" dirty="0" smtClean="0"/>
              <a:t>5 inches sandy loam compacted</a:t>
            </a:r>
          </a:p>
          <a:p>
            <a:r>
              <a:rPr lang="en-US" sz="2800" dirty="0" smtClean="0"/>
              <a:t>12 inches clay base</a:t>
            </a:r>
          </a:p>
          <a:p>
            <a:r>
              <a:rPr lang="en-US" sz="2800" dirty="0" smtClean="0"/>
              <a:t>24.5 inches sandy loam/natural soil </a:t>
            </a:r>
            <a:endParaRPr lang="en-US" sz="2800" dirty="0"/>
          </a:p>
        </p:txBody>
      </p:sp>
    </p:spTree>
    <p:extLst>
      <p:ext uri="{BB962C8B-B14F-4D97-AF65-F5344CB8AC3E}">
        <p14:creationId xmlns:p14="http://schemas.microsoft.com/office/powerpoint/2010/main" val="2855322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969625" cy="1143000"/>
          </a:xfrm>
          <a:prstGeom prst="rect">
            <a:avLst/>
          </a:prstGeom>
        </p:spPr>
        <p:txBody>
          <a:bodyPr>
            <a:normAutofit/>
          </a:bodyPr>
          <a:lstStyle/>
          <a:p>
            <a:r>
              <a:rPr lang="en-US" sz="4000" b="1" dirty="0" smtClean="0">
                <a:solidFill>
                  <a:srgbClr val="8B5E3B"/>
                </a:solidFill>
                <a:latin typeface="+mn-lt"/>
              </a:rPr>
              <a:t>Baseball diamonds</a:t>
            </a:r>
            <a:endParaRPr lang="en-US" sz="4000" b="1" dirty="0">
              <a:solidFill>
                <a:srgbClr val="8B5E3B"/>
              </a:solidFill>
              <a:latin typeface="+mn-lt"/>
            </a:endParaRPr>
          </a:p>
        </p:txBody>
      </p:sp>
      <p:sp>
        <p:nvSpPr>
          <p:cNvPr id="3" name="Content Placeholder 2"/>
          <p:cNvSpPr>
            <a:spLocks noGrp="1"/>
          </p:cNvSpPr>
          <p:nvPr>
            <p:ph sz="half" idx="4294967295"/>
          </p:nvPr>
        </p:nvSpPr>
        <p:spPr>
          <a:xfrm>
            <a:off x="1371600" y="1371600"/>
            <a:ext cx="5383213" cy="4525963"/>
          </a:xfrm>
          <a:prstGeom prst="rect">
            <a:avLst/>
          </a:prstGeom>
        </p:spPr>
        <p:txBody>
          <a:bodyPr/>
          <a:lstStyle/>
          <a:p>
            <a:pPr marL="0" indent="0">
              <a:buNone/>
            </a:pPr>
            <a:r>
              <a:rPr lang="en-US" sz="2800" dirty="0" smtClean="0"/>
              <a:t>Soil is found :</a:t>
            </a:r>
          </a:p>
          <a:p>
            <a:r>
              <a:rPr lang="en-US" sz="2800" dirty="0" smtClean="0"/>
              <a:t>Warning track</a:t>
            </a:r>
          </a:p>
          <a:p>
            <a:r>
              <a:rPr lang="en-US" sz="2800" dirty="0" smtClean="0"/>
              <a:t>Pitcher’s Mound</a:t>
            </a:r>
          </a:p>
          <a:p>
            <a:r>
              <a:rPr lang="en-US" sz="2800" dirty="0" smtClean="0"/>
              <a:t>Baseline</a:t>
            </a:r>
          </a:p>
          <a:p>
            <a:r>
              <a:rPr lang="en-US" sz="2800" dirty="0" smtClean="0"/>
              <a:t>Infield turf</a:t>
            </a:r>
          </a:p>
          <a:p>
            <a:r>
              <a:rPr lang="en-US" sz="2800" dirty="0" smtClean="0"/>
              <a:t>Outfield</a:t>
            </a:r>
            <a:endParaRPr lang="en-US" sz="2800" dirty="0"/>
          </a:p>
        </p:txBody>
      </p:sp>
      <p:pic>
        <p:nvPicPr>
          <p:cNvPr id="7" name="Content Placeholder 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572000" y="1371600"/>
            <a:ext cx="6096000" cy="4057650"/>
          </a:xfrm>
          <a:prstGeom prst="rect">
            <a:avLst/>
          </a:prstGeom>
        </p:spPr>
      </p:pic>
    </p:spTree>
    <p:extLst>
      <p:ext uri="{BB962C8B-B14F-4D97-AF65-F5344CB8AC3E}">
        <p14:creationId xmlns:p14="http://schemas.microsoft.com/office/powerpoint/2010/main" val="1436546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360152" cy="1143000"/>
          </a:xfrm>
          <a:prstGeom prst="rect">
            <a:avLst/>
          </a:prstGeom>
        </p:spPr>
        <p:txBody>
          <a:bodyPr/>
          <a:lstStyle/>
          <a:p>
            <a:r>
              <a:rPr lang="en-US" sz="4000" b="1" dirty="0" smtClean="0">
                <a:solidFill>
                  <a:srgbClr val="8B5E3B"/>
                </a:solidFill>
              </a:rPr>
              <a:t>“Dirt” track auto racing</a:t>
            </a:r>
            <a:endParaRPr lang="en-US" sz="4000" b="1" dirty="0">
              <a:solidFill>
                <a:srgbClr val="8B5E3B"/>
              </a:solidFill>
            </a:endParaRPr>
          </a:p>
        </p:txBody>
      </p:sp>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143000" y="1371600"/>
            <a:ext cx="4035829" cy="3025833"/>
          </a:xfrm>
          <a:prstGeom prst="rect">
            <a:avLst/>
          </a:prstGeom>
          <a:ln w="25400">
            <a:solidFill>
              <a:schemeClr val="accent6">
                <a:lumMod val="50000"/>
              </a:schemeClr>
            </a:solidFill>
          </a:ln>
        </p:spPr>
      </p:pic>
      <p:sp>
        <p:nvSpPr>
          <p:cNvPr id="4" name="Content Placeholder 3"/>
          <p:cNvSpPr>
            <a:spLocks noGrp="1"/>
          </p:cNvSpPr>
          <p:nvPr>
            <p:ph sz="half" idx="4294967295"/>
          </p:nvPr>
        </p:nvSpPr>
        <p:spPr>
          <a:xfrm>
            <a:off x="5715000" y="1371600"/>
            <a:ext cx="5383212" cy="4525963"/>
          </a:xfrm>
          <a:prstGeom prst="rect">
            <a:avLst/>
          </a:prstGeom>
        </p:spPr>
        <p:txBody>
          <a:bodyPr>
            <a:normAutofit/>
          </a:bodyPr>
          <a:lstStyle/>
          <a:p>
            <a:r>
              <a:rPr lang="en-US" sz="2800" dirty="0" smtClean="0"/>
              <a:t>Clay base</a:t>
            </a:r>
          </a:p>
          <a:p>
            <a:r>
              <a:rPr lang="en-US" sz="2800" dirty="0" smtClean="0"/>
              <a:t>Around 30% clay is preferred , to keep surface tacky.</a:t>
            </a:r>
          </a:p>
          <a:p>
            <a:r>
              <a:rPr lang="en-US" sz="2800" dirty="0" smtClean="0"/>
              <a:t>Organic materials (wood chips, decomposed hay,) can be added to help soil retain moisture.</a:t>
            </a:r>
            <a:endParaRPr lang="en-US" sz="2800" dirty="0"/>
          </a:p>
        </p:txBody>
      </p:sp>
    </p:spTree>
    <p:extLst>
      <p:ext uri="{BB962C8B-B14F-4D97-AF65-F5344CB8AC3E}">
        <p14:creationId xmlns:p14="http://schemas.microsoft.com/office/powerpoint/2010/main" val="1674105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4751" y="4267200"/>
            <a:ext cx="3919451" cy="152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914400" y="411480"/>
            <a:ext cx="10360152" cy="1143000"/>
          </a:xfrm>
          <a:prstGeom prst="rect">
            <a:avLst/>
          </a:prstGeom>
        </p:spPr>
        <p:txBody>
          <a:bodyPr>
            <a:noAutofit/>
          </a:bodyPr>
          <a:lstStyle/>
          <a:p>
            <a:r>
              <a:rPr lang="en-US" sz="4000" b="1" dirty="0" smtClean="0">
                <a:solidFill>
                  <a:srgbClr val="8B5E3B"/>
                </a:solidFill>
              </a:rPr>
              <a:t>Golf courses need good </a:t>
            </a:r>
            <a:r>
              <a:rPr lang="en-US" sz="4000" b="1" dirty="0" smtClean="0">
                <a:solidFill>
                  <a:srgbClr val="8B5E3B"/>
                </a:solidFill>
              </a:rPr>
              <a:t>soil</a:t>
            </a:r>
            <a:endParaRPr lang="en-US" sz="4000" b="1" dirty="0">
              <a:solidFill>
                <a:srgbClr val="8B5E3B"/>
              </a:solidFill>
            </a:endParaRPr>
          </a:p>
        </p:txBody>
      </p:sp>
      <p:sp>
        <p:nvSpPr>
          <p:cNvPr id="4" name="Content Placeholder 3"/>
          <p:cNvSpPr>
            <a:spLocks noGrp="1"/>
          </p:cNvSpPr>
          <p:nvPr>
            <p:ph sz="half" idx="4294967295"/>
          </p:nvPr>
        </p:nvSpPr>
        <p:spPr>
          <a:xfrm>
            <a:off x="914400" y="1371600"/>
            <a:ext cx="11580812" cy="5410200"/>
          </a:xfrm>
          <a:prstGeom prst="rect">
            <a:avLst/>
          </a:prstGeom>
        </p:spPr>
        <p:txBody>
          <a:bodyPr>
            <a:noAutofit/>
          </a:bodyPr>
          <a:lstStyle/>
          <a:p>
            <a:pPr marL="0" indent="0">
              <a:buNone/>
            </a:pPr>
            <a:r>
              <a:rPr lang="en-US" sz="2800" dirty="0"/>
              <a:t>USGA Specifications for a putting green</a:t>
            </a:r>
            <a:r>
              <a:rPr lang="en-US" sz="2800" dirty="0" smtClean="0"/>
              <a:t>:</a:t>
            </a:r>
          </a:p>
          <a:p>
            <a:r>
              <a:rPr lang="en-US" sz="2800" dirty="0" smtClean="0"/>
              <a:t>topsoil </a:t>
            </a:r>
            <a:r>
              <a:rPr lang="en-US" sz="2800" dirty="0"/>
              <a:t>mixture </a:t>
            </a:r>
            <a:r>
              <a:rPr lang="en-US" sz="2800" dirty="0" smtClean="0"/>
              <a:t> (minimum </a:t>
            </a:r>
            <a:r>
              <a:rPr lang="en-US" sz="2800" dirty="0"/>
              <a:t>thickness of 12 </a:t>
            </a:r>
            <a:r>
              <a:rPr lang="en-US" sz="2800" dirty="0" smtClean="0"/>
              <a:t>inches )</a:t>
            </a:r>
          </a:p>
          <a:p>
            <a:r>
              <a:rPr lang="en-US" sz="2800" dirty="0" smtClean="0"/>
              <a:t>above </a:t>
            </a:r>
            <a:r>
              <a:rPr lang="en-US" sz="2800" dirty="0"/>
              <a:t>an optional </a:t>
            </a:r>
            <a:r>
              <a:rPr lang="en-US" sz="2800" dirty="0" smtClean="0"/>
              <a:t>1.5-2 </a:t>
            </a:r>
            <a:r>
              <a:rPr lang="en-US" sz="2800" dirty="0"/>
              <a:t>inch coarse sand layer </a:t>
            </a:r>
            <a:endParaRPr lang="en-US" sz="2800" dirty="0" smtClean="0"/>
          </a:p>
          <a:p>
            <a:r>
              <a:rPr lang="en-US" sz="2800" dirty="0" smtClean="0"/>
              <a:t>above </a:t>
            </a:r>
            <a:r>
              <a:rPr lang="en-US" sz="2800" dirty="0"/>
              <a:t>a 4 inch layer of washed pea gravel </a:t>
            </a:r>
            <a:r>
              <a:rPr lang="en-US" sz="2800" dirty="0" smtClean="0"/>
              <a:t>(¼  </a:t>
            </a:r>
            <a:r>
              <a:rPr lang="en-US" sz="2800" dirty="0"/>
              <a:t>to 3/8 </a:t>
            </a:r>
            <a:r>
              <a:rPr lang="en-US" sz="2800" dirty="0" smtClean="0"/>
              <a:t>inches diameter) </a:t>
            </a:r>
          </a:p>
          <a:p>
            <a:r>
              <a:rPr lang="en-US" sz="2800" dirty="0" smtClean="0"/>
              <a:t>Over the </a:t>
            </a:r>
            <a:r>
              <a:rPr lang="en-US" sz="2800" dirty="0"/>
              <a:t>4 inch tile drain </a:t>
            </a:r>
            <a:r>
              <a:rPr lang="en-US" sz="2800" dirty="0" smtClean="0"/>
              <a:t>imbedded </a:t>
            </a:r>
            <a:r>
              <a:rPr lang="en-US" sz="2800" dirty="0"/>
              <a:t>in </a:t>
            </a:r>
            <a:r>
              <a:rPr lang="en-US" sz="2800" dirty="0" smtClean="0"/>
              <a:t>native </a:t>
            </a:r>
            <a:r>
              <a:rPr lang="en-US" sz="2800" dirty="0"/>
              <a:t>soil or fill material. </a:t>
            </a:r>
          </a:p>
        </p:txBody>
      </p:sp>
      <p:pic>
        <p:nvPicPr>
          <p:cNvPr id="5" name="Content Placeholder 4"/>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9326880" y="1114425"/>
            <a:ext cx="1714500" cy="1628775"/>
          </a:xfrm>
          <a:prstGeom prst="rect">
            <a:avLst/>
          </a:prstGeom>
        </p:spPr>
      </p:pic>
    </p:spTree>
    <p:extLst>
      <p:ext uri="{BB962C8B-B14F-4D97-AF65-F5344CB8AC3E}">
        <p14:creationId xmlns:p14="http://schemas.microsoft.com/office/powerpoint/2010/main" val="820511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360152" cy="1143000"/>
          </a:xfrm>
          <a:prstGeom prst="rect">
            <a:avLst/>
          </a:prstGeom>
        </p:spPr>
        <p:txBody>
          <a:bodyPr/>
          <a:lstStyle/>
          <a:p>
            <a:r>
              <a:rPr lang="en-US" sz="4000" b="1" dirty="0" smtClean="0">
                <a:solidFill>
                  <a:srgbClr val="8B5E3B"/>
                </a:solidFill>
              </a:rPr>
              <a:t>Golf courses need good soil </a:t>
            </a:r>
            <a:endParaRPr lang="en-US" sz="4000" b="1" dirty="0">
              <a:solidFill>
                <a:srgbClr val="8B5E3B"/>
              </a:solidFill>
            </a:endParaRPr>
          </a:p>
        </p:txBody>
      </p:sp>
      <p:sp>
        <p:nvSpPr>
          <p:cNvPr id="3" name="Content Placeholder 2"/>
          <p:cNvSpPr>
            <a:spLocks noGrp="1"/>
          </p:cNvSpPr>
          <p:nvPr>
            <p:ph sz="half" idx="4294967295"/>
          </p:nvPr>
        </p:nvSpPr>
        <p:spPr>
          <a:xfrm>
            <a:off x="914400" y="1371600"/>
            <a:ext cx="5789612" cy="4525963"/>
          </a:xfrm>
          <a:prstGeom prst="rect">
            <a:avLst/>
          </a:prstGeom>
        </p:spPr>
        <p:txBody>
          <a:bodyPr>
            <a:normAutofit/>
          </a:bodyPr>
          <a:lstStyle/>
          <a:p>
            <a:r>
              <a:rPr lang="en-US" sz="2800" dirty="0"/>
              <a:t>For trap sand, the range is from 1.0 to 0.25 mm, which is sand ranging from coarse to medium. </a:t>
            </a:r>
            <a:endParaRPr lang="en-US" sz="2800" dirty="0" smtClean="0"/>
          </a:p>
          <a:p>
            <a:r>
              <a:rPr lang="en-US" sz="2800" dirty="0" smtClean="0"/>
              <a:t>Maintenance includes topdressing with sand, (including fine sands), and aerating the soil and turf.</a:t>
            </a:r>
          </a:p>
          <a:p>
            <a:endParaRPr lang="en-US" dirty="0" smtClean="0"/>
          </a:p>
          <a:p>
            <a:endParaRPr lang="en-US" dirty="0"/>
          </a:p>
        </p:txBody>
      </p:sp>
      <p:pic>
        <p:nvPicPr>
          <p:cNvPr id="6"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029767" y="1371600"/>
            <a:ext cx="4017645" cy="2410587"/>
          </a:xfrm>
          <a:prstGeom prst="rect">
            <a:avLst/>
          </a:prstGeom>
        </p:spPr>
      </p:pic>
    </p:spTree>
    <p:extLst>
      <p:ext uri="{BB962C8B-B14F-4D97-AF65-F5344CB8AC3E}">
        <p14:creationId xmlns:p14="http://schemas.microsoft.com/office/powerpoint/2010/main" val="2126725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badams\AppData\Local\Microsoft\Windows\Temporary Internet Files\Content.IE5\O75V031P\MC900279706[1].wmf"/>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371600"/>
            <a:ext cx="2431847" cy="27212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371600"/>
            <a:ext cx="2295525" cy="2552700"/>
          </a:xfrm>
          <a:prstGeom prst="rect">
            <a:avLst/>
          </a:prstGeom>
        </p:spPr>
      </p:pic>
    </p:spTree>
    <p:extLst>
      <p:ext uri="{BB962C8B-B14F-4D97-AF65-F5344CB8AC3E}">
        <p14:creationId xmlns:p14="http://schemas.microsoft.com/office/powerpoint/2010/main" val="2895635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360152" cy="1143000"/>
          </a:xfrm>
          <a:prstGeom prst="rect">
            <a:avLst/>
          </a:prstGeom>
        </p:spPr>
        <p:txBody>
          <a:bodyPr>
            <a:normAutofit/>
          </a:bodyPr>
          <a:lstStyle/>
          <a:p>
            <a:r>
              <a:rPr lang="en-US" sz="4000" b="1" dirty="0" smtClean="0">
                <a:solidFill>
                  <a:srgbClr val="8B5E3B"/>
                </a:solidFill>
              </a:rPr>
              <a:t>Conclusions</a:t>
            </a:r>
            <a:endParaRPr lang="en-US" sz="4000" b="1" dirty="0">
              <a:solidFill>
                <a:srgbClr val="8B5E3B"/>
              </a:solidFill>
            </a:endParaRPr>
          </a:p>
        </p:txBody>
      </p:sp>
      <p:sp>
        <p:nvSpPr>
          <p:cNvPr id="3" name="Content Placeholder 2"/>
          <p:cNvSpPr>
            <a:spLocks noGrp="1"/>
          </p:cNvSpPr>
          <p:nvPr>
            <p:ph sz="half" idx="4294967295"/>
          </p:nvPr>
        </p:nvSpPr>
        <p:spPr>
          <a:xfrm>
            <a:off x="914400" y="1371600"/>
            <a:ext cx="6856412" cy="4525963"/>
          </a:xfrm>
          <a:prstGeom prst="rect">
            <a:avLst/>
          </a:prstGeom>
        </p:spPr>
        <p:txBody>
          <a:bodyPr/>
          <a:lstStyle/>
          <a:p>
            <a:r>
              <a:rPr lang="en-US" sz="2800" dirty="0"/>
              <a:t>Soil is Important for </a:t>
            </a:r>
            <a:r>
              <a:rPr lang="en-US" sz="2800" dirty="0" smtClean="0"/>
              <a:t>sports.</a:t>
            </a:r>
          </a:p>
          <a:p>
            <a:r>
              <a:rPr lang="en-US" sz="2800" dirty="0" smtClean="0"/>
              <a:t>Getting </a:t>
            </a:r>
            <a:r>
              <a:rPr lang="en-US" sz="2800" dirty="0"/>
              <a:t>the soil right adds </a:t>
            </a:r>
            <a:r>
              <a:rPr lang="en-US" sz="2800" dirty="0" smtClean="0"/>
              <a:t>value to your favorite game. </a:t>
            </a:r>
            <a:endParaRPr lang="en-US" sz="2800" dirty="0"/>
          </a:p>
          <a:p>
            <a:r>
              <a:rPr lang="en-US" sz="2800" dirty="0" smtClean="0"/>
              <a:t>And even has value as a collectible!  </a:t>
            </a:r>
            <a:endParaRPr lang="en-US" sz="2800" dirty="0"/>
          </a:p>
        </p:txBody>
      </p:sp>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7315200" y="1371600"/>
            <a:ext cx="4064000" cy="4064000"/>
          </a:xfrm>
          <a:prstGeom prst="rect">
            <a:avLst/>
          </a:prstGeom>
        </p:spPr>
      </p:pic>
      <p:sp>
        <p:nvSpPr>
          <p:cNvPr id="6" name="TextBox 5"/>
          <p:cNvSpPr txBox="1"/>
          <p:nvPr/>
        </p:nvSpPr>
        <p:spPr>
          <a:xfrm>
            <a:off x="4875212" y="5562600"/>
            <a:ext cx="3353034" cy="954107"/>
          </a:xfrm>
          <a:prstGeom prst="rect">
            <a:avLst/>
          </a:prstGeom>
          <a:noFill/>
        </p:spPr>
        <p:txBody>
          <a:bodyPr wrap="none" rtlCol="0">
            <a:spAutoFit/>
          </a:bodyPr>
          <a:lstStyle/>
          <a:p>
            <a:r>
              <a:rPr lang="en-US" sz="2800" dirty="0" smtClean="0"/>
              <a:t>Yankee stadium “dirt”</a:t>
            </a:r>
          </a:p>
          <a:p>
            <a:endParaRPr lang="en-US" sz="2800" dirty="0"/>
          </a:p>
        </p:txBody>
      </p:sp>
      <p:sp>
        <p:nvSpPr>
          <p:cNvPr id="7" name="Bent Arrow 6"/>
          <p:cNvSpPr/>
          <p:nvPr/>
        </p:nvSpPr>
        <p:spPr>
          <a:xfrm>
            <a:off x="6400800" y="3657600"/>
            <a:ext cx="2336191" cy="1905000"/>
          </a:xfrm>
          <a:prstGeom prst="bentArrow">
            <a:avLst>
              <a:gd name="adj1" fmla="val 13219"/>
              <a:gd name="adj2" fmla="val 25000"/>
              <a:gd name="adj3" fmla="val 25000"/>
              <a:gd name="adj4" fmla="val 4375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6475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982" y="647702"/>
            <a:ext cx="10512862" cy="4013199"/>
          </a:xfrm>
        </p:spPr>
        <p:txBody>
          <a:bodyPr>
            <a:normAutofit lnSpcReduction="10000"/>
          </a:bodyPr>
          <a:lstStyle/>
          <a:p>
            <a:pPr marL="0" indent="0">
              <a:buNone/>
            </a:pPr>
            <a:r>
              <a:rPr lang="en-US" dirty="0" smtClean="0"/>
              <a:t>The UN Declared 2015 as the International Year of Soils (IYS) to bring more attention to this important natural resource. The Soil Science Society of America celebrates IYS and is happy to bring you this presentation. We hope you take the time to learn more about soils at the many resources listed at the end of this presentation, as you learn more about how…</a:t>
            </a:r>
            <a:endParaRPr lang="en-US" dirty="0"/>
          </a:p>
          <a:p>
            <a:pPr marL="0" indent="0" algn="ctr">
              <a:buNone/>
            </a:pPr>
            <a:r>
              <a:rPr lang="en-US" sz="6600" i="1" dirty="0" smtClean="0">
                <a:solidFill>
                  <a:schemeClr val="accent2">
                    <a:lumMod val="75000"/>
                  </a:schemeClr>
                </a:solidFill>
              </a:rPr>
              <a:t>Soils Sustain Life</a:t>
            </a:r>
            <a:endParaRPr lang="en-US" sz="6600" i="1" dirty="0">
              <a:solidFill>
                <a:schemeClr val="accent2">
                  <a:lumMod val="75000"/>
                </a:schemeClr>
              </a:solidFill>
            </a:endParaRPr>
          </a:p>
        </p:txBody>
      </p:sp>
    </p:spTree>
    <p:extLst>
      <p:ext uri="{BB962C8B-B14F-4D97-AF65-F5344CB8AC3E}">
        <p14:creationId xmlns:p14="http://schemas.microsoft.com/office/powerpoint/2010/main" val="2845705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4"/>
            <a:ext cx="9141619" cy="779589"/>
          </a:xfrm>
        </p:spPr>
        <p:txBody>
          <a:bodyPr>
            <a:normAutofit fontScale="90000"/>
          </a:bodyPr>
          <a:lstStyle/>
          <a:p>
            <a:r>
              <a:rPr lang="en-US" sz="2400" b="1" dirty="0" smtClean="0"/>
              <a:t>Thank you for listening!</a:t>
            </a:r>
            <a:br>
              <a:rPr lang="en-US" sz="2400" b="1" dirty="0" smtClean="0"/>
            </a:br>
            <a:r>
              <a:rPr lang="en-US" sz="2400" b="1" dirty="0" smtClean="0"/>
              <a:t>For further </a:t>
            </a:r>
            <a:r>
              <a:rPr lang="en-US" sz="2400" b="1" dirty="0"/>
              <a:t>i</a:t>
            </a:r>
            <a:r>
              <a:rPr lang="en-US" sz="2400" b="1" dirty="0" smtClean="0"/>
              <a:t>nformation, visit:</a:t>
            </a:r>
            <a:endParaRPr lang="en-US" sz="2400" b="1" dirty="0"/>
          </a:p>
        </p:txBody>
      </p:sp>
      <p:sp>
        <p:nvSpPr>
          <p:cNvPr id="3" name="Subtitle 2"/>
          <p:cNvSpPr>
            <a:spLocks noGrp="1"/>
          </p:cNvSpPr>
          <p:nvPr>
            <p:ph type="subTitle" idx="1"/>
          </p:nvPr>
        </p:nvSpPr>
        <p:spPr>
          <a:xfrm>
            <a:off x="1523603" y="2103120"/>
            <a:ext cx="9141619" cy="4078224"/>
          </a:xfrm>
        </p:spPr>
        <p:txBody>
          <a:bodyPr>
            <a:normAutofit/>
          </a:bodyPr>
          <a:lstStyle/>
          <a:p>
            <a:r>
              <a:rPr lang="en-US" b="1" dirty="0" smtClean="0"/>
              <a:t>Soils.org/discover-soils</a:t>
            </a:r>
            <a:r>
              <a:rPr lang="en-US" dirty="0" smtClean="0"/>
              <a:t> – information about all things soil!</a:t>
            </a:r>
          </a:p>
          <a:p>
            <a:r>
              <a:rPr lang="en-US" b="1" dirty="0" smtClean="0"/>
              <a:t>Soils4teachers.org</a:t>
            </a:r>
            <a:r>
              <a:rPr lang="en-US" dirty="0" smtClean="0"/>
              <a:t> – Lesson plans, activities, etc. for teachers</a:t>
            </a:r>
          </a:p>
          <a:p>
            <a:r>
              <a:rPr lang="en-US" b="1" dirty="0" smtClean="0"/>
              <a:t>Soils4kids.org</a:t>
            </a:r>
            <a:r>
              <a:rPr lang="en-US" dirty="0" smtClean="0"/>
              <a:t> – activities for the K-12 audience</a:t>
            </a:r>
          </a:p>
          <a:p>
            <a:r>
              <a:rPr lang="en-US" dirty="0" smtClean="0"/>
              <a:t>Follow us on facebook.com/</a:t>
            </a:r>
            <a:r>
              <a:rPr lang="en-US" dirty="0" err="1" smtClean="0"/>
              <a:t>iheartsoil</a:t>
            </a:r>
            <a:endParaRPr lang="en-US" dirty="0" smtClean="0"/>
          </a:p>
          <a:p>
            <a:endParaRPr lang="en-US" dirty="0" smtClean="0"/>
          </a:p>
          <a:p>
            <a:endParaRPr lang="en-US" dirty="0"/>
          </a:p>
          <a:p>
            <a:r>
              <a:rPr lang="en-US" b="1" dirty="0" smtClean="0">
                <a:solidFill>
                  <a:schemeClr val="accent2">
                    <a:lumMod val="75000"/>
                  </a:schemeClr>
                </a:solidFill>
              </a:rPr>
              <a:t>Soils sustain life!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4524" y="3395274"/>
            <a:ext cx="442096" cy="4422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6006" y="3903797"/>
            <a:ext cx="803014" cy="808578"/>
          </a:xfrm>
          <a:prstGeom prst="rect">
            <a:avLst/>
          </a:prstGeom>
        </p:spPr>
      </p:pic>
    </p:spTree>
    <p:extLst>
      <p:ext uri="{BB962C8B-B14F-4D97-AF65-F5344CB8AC3E}">
        <p14:creationId xmlns:p14="http://schemas.microsoft.com/office/powerpoint/2010/main" val="399316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8980" y="3017520"/>
            <a:ext cx="4954385" cy="3611880"/>
          </a:xfrm>
          <a:prstGeom prst="rect">
            <a:avLst/>
          </a:prstGeom>
        </p:spPr>
      </p:pic>
      <p:pic>
        <p:nvPicPr>
          <p:cNvPr id="10" name="Content Placeholder 9"/>
          <p:cNvPicPr>
            <a:picLocks noGrp="1" noChangeAspect="1"/>
          </p:cNvPicPr>
          <p:nvPr>
            <p:ph sz="half" idx="4294967295"/>
          </p:nvPr>
        </p:nvPicPr>
        <p:blipFill rotWithShape="1">
          <a:blip r:embed="rId4" cstate="print">
            <a:extLst>
              <a:ext uri="{28A0092B-C50C-407E-A947-70E740481C1C}">
                <a14:useLocalDpi xmlns:a14="http://schemas.microsoft.com/office/drawing/2010/main" val="0"/>
              </a:ext>
            </a:extLst>
          </a:blip>
          <a:srcRect t="20125" b="125"/>
          <a:stretch/>
        </p:blipFill>
        <p:spPr>
          <a:xfrm>
            <a:off x="1211272" y="914400"/>
            <a:ext cx="4875415" cy="2916936"/>
          </a:xfrm>
          <a:prstGeom prst="rect">
            <a:avLst/>
          </a:prstGeom>
        </p:spPr>
      </p:pic>
      <p:pic>
        <p:nvPicPr>
          <p:cNvPr id="13" name="Content Placeholder 12"/>
          <p:cNvPicPr>
            <a:picLocks noGrp="1" noChangeAspect="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5332412" y="924468"/>
            <a:ext cx="5588000" cy="2912745"/>
          </a:xfrm>
          <a:prstGeom prst="rect">
            <a:avLst/>
          </a:prstGeom>
        </p:spPr>
      </p:pic>
    </p:spTree>
    <p:extLst>
      <p:ext uri="{BB962C8B-B14F-4D97-AF65-F5344CB8AC3E}">
        <p14:creationId xmlns:p14="http://schemas.microsoft.com/office/powerpoint/2010/main" val="840556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326"/>
          <a:stretch/>
        </p:blipFill>
        <p:spPr bwMode="auto">
          <a:xfrm>
            <a:off x="3884612" y="3613943"/>
            <a:ext cx="443522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1522412" y="411480"/>
            <a:ext cx="5009517" cy="334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6495" b="1451"/>
          <a:stretch/>
        </p:blipFill>
        <p:spPr>
          <a:xfrm>
            <a:off x="6475412" y="411480"/>
            <a:ext cx="4834286" cy="3337560"/>
          </a:xfrm>
          <a:prstGeom prst="rect">
            <a:avLst/>
          </a:prstGeom>
        </p:spPr>
      </p:pic>
    </p:spTree>
    <p:extLst>
      <p:ext uri="{BB962C8B-B14F-4D97-AF65-F5344CB8AC3E}">
        <p14:creationId xmlns:p14="http://schemas.microsoft.com/office/powerpoint/2010/main" val="4164614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10969625" cy="1143000"/>
          </a:xfrm>
          <a:prstGeom prst="rect">
            <a:avLst/>
          </a:prstGeom>
        </p:spPr>
        <p:txBody>
          <a:bodyPr/>
          <a:lstStyle/>
          <a:p>
            <a:r>
              <a:rPr lang="en-US" sz="4000" b="1" dirty="0" smtClean="0">
                <a:solidFill>
                  <a:srgbClr val="8B5E3B"/>
                </a:solidFill>
                <a:latin typeface="+mn-lt"/>
              </a:rPr>
              <a:t>How is soil important for sports?</a:t>
            </a:r>
            <a:endParaRPr lang="en-US" sz="4000" b="1" dirty="0">
              <a:solidFill>
                <a:srgbClr val="8B5E3B"/>
              </a:solidFill>
              <a:latin typeface="+mn-lt"/>
            </a:endParaRPr>
          </a:p>
        </p:txBody>
      </p:sp>
      <p:sp>
        <p:nvSpPr>
          <p:cNvPr id="4" name="Text Placeholder 3"/>
          <p:cNvSpPr>
            <a:spLocks noGrp="1"/>
          </p:cNvSpPr>
          <p:nvPr>
            <p:ph type="body" idx="4294967295"/>
          </p:nvPr>
        </p:nvSpPr>
        <p:spPr>
          <a:xfrm>
            <a:off x="914400" y="1371600"/>
            <a:ext cx="5486400" cy="731520"/>
          </a:xfrm>
          <a:prstGeom prst="rect">
            <a:avLst/>
          </a:prstGeom>
        </p:spPr>
        <p:txBody>
          <a:bodyPr/>
          <a:lstStyle/>
          <a:p>
            <a:r>
              <a:rPr lang="en-US" sz="2800" dirty="0" smtClean="0"/>
              <a:t>As a running/playing surface</a:t>
            </a:r>
            <a:endParaRPr lang="en-US" sz="2800" dirty="0"/>
          </a:p>
        </p:txBody>
      </p:sp>
      <p:pic>
        <p:nvPicPr>
          <p:cNvPr id="8" name="Content Placeholder 7"/>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446212" y="2514600"/>
            <a:ext cx="4039985" cy="2693324"/>
          </a:xfrm>
          <a:prstGeom prst="rect">
            <a:avLst/>
          </a:prstGeom>
        </p:spPr>
      </p:pic>
      <p:sp>
        <p:nvSpPr>
          <p:cNvPr id="6" name="Text Placeholder 5"/>
          <p:cNvSpPr>
            <a:spLocks noGrp="1"/>
          </p:cNvSpPr>
          <p:nvPr>
            <p:ph type="body" sz="quarter" idx="4294967295"/>
          </p:nvPr>
        </p:nvSpPr>
        <p:spPr>
          <a:xfrm>
            <a:off x="6400800" y="1371600"/>
            <a:ext cx="5387975" cy="639762"/>
          </a:xfrm>
          <a:prstGeom prst="rect">
            <a:avLst/>
          </a:prstGeom>
        </p:spPr>
        <p:txBody>
          <a:bodyPr>
            <a:noAutofit/>
          </a:bodyPr>
          <a:lstStyle/>
          <a:p>
            <a:r>
              <a:rPr lang="en-US" sz="2800" dirty="0" smtClean="0"/>
              <a:t>For growing  a playing surface</a:t>
            </a:r>
          </a:p>
          <a:p>
            <a:r>
              <a:rPr lang="en-US" sz="2800" dirty="0" smtClean="0"/>
              <a:t>natural </a:t>
            </a:r>
            <a:r>
              <a:rPr lang="en-US" sz="2800" dirty="0" smtClean="0"/>
              <a:t>turf</a:t>
            </a:r>
            <a:endParaRPr lang="en-US" sz="2800" dirty="0"/>
          </a:p>
        </p:txBody>
      </p:sp>
      <p:pic>
        <p:nvPicPr>
          <p:cNvPr id="9" name="Content Placeholder 8"/>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7085012" y="2514600"/>
            <a:ext cx="3314700" cy="2486025"/>
          </a:xfrm>
          <a:prstGeom prst="rect">
            <a:avLst/>
          </a:prstGeom>
        </p:spPr>
      </p:pic>
    </p:spTree>
    <p:extLst>
      <p:ext uri="{BB962C8B-B14F-4D97-AF65-F5344CB8AC3E}">
        <p14:creationId xmlns:p14="http://schemas.microsoft.com/office/powerpoint/2010/main" val="2125189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914400" y="411480"/>
            <a:ext cx="10969625" cy="1143000"/>
          </a:xfrm>
          <a:prstGeom prst="rect">
            <a:avLst/>
          </a:prstGeom>
        </p:spPr>
        <p:txBody>
          <a:bodyPr/>
          <a:lstStyle/>
          <a:p>
            <a:r>
              <a:rPr lang="en-US" sz="4000" b="1" dirty="0" smtClean="0">
                <a:solidFill>
                  <a:srgbClr val="8B5E3B"/>
                </a:solidFill>
              </a:rPr>
              <a:t>As a running/playing surface</a:t>
            </a:r>
            <a:endParaRPr lang="en-US" sz="4000" b="1" dirty="0">
              <a:solidFill>
                <a:srgbClr val="8B5E3B"/>
              </a:solidFill>
            </a:endParaRPr>
          </a:p>
        </p:txBody>
      </p:sp>
      <p:sp>
        <p:nvSpPr>
          <p:cNvPr id="8" name="Content Placeholder 7"/>
          <p:cNvSpPr>
            <a:spLocks noGrp="1"/>
          </p:cNvSpPr>
          <p:nvPr>
            <p:ph idx="4294967295"/>
          </p:nvPr>
        </p:nvSpPr>
        <p:spPr>
          <a:xfrm>
            <a:off x="914400" y="1371600"/>
            <a:ext cx="10969625" cy="4525963"/>
          </a:xfrm>
          <a:prstGeom prst="rect">
            <a:avLst/>
          </a:prstGeom>
        </p:spPr>
        <p:txBody>
          <a:bodyPr/>
          <a:lstStyle/>
          <a:p>
            <a:r>
              <a:rPr lang="en-US" sz="2800" dirty="0" smtClean="0"/>
              <a:t>Horse racing</a:t>
            </a:r>
          </a:p>
          <a:p>
            <a:r>
              <a:rPr lang="en-US" sz="2800" dirty="0" smtClean="0"/>
              <a:t>Dirt bike racing/BMX</a:t>
            </a:r>
          </a:p>
          <a:p>
            <a:r>
              <a:rPr lang="en-US" sz="2800" dirty="0" smtClean="0"/>
              <a:t>Dirt Track/stock car racing</a:t>
            </a:r>
          </a:p>
          <a:p>
            <a:r>
              <a:rPr lang="en-US" sz="2800" dirty="0" smtClean="0"/>
              <a:t>Cross-country running</a:t>
            </a:r>
          </a:p>
          <a:p>
            <a:r>
              <a:rPr lang="en-US" sz="2800" dirty="0" smtClean="0"/>
              <a:t>Tennis (clay courts)</a:t>
            </a:r>
          </a:p>
          <a:p>
            <a:endParaRPr lang="en-US" dirty="0"/>
          </a:p>
        </p:txBody>
      </p:sp>
    </p:spTree>
    <p:extLst>
      <p:ext uri="{BB962C8B-B14F-4D97-AF65-F5344CB8AC3E}">
        <p14:creationId xmlns:p14="http://schemas.microsoft.com/office/powerpoint/2010/main" val="417292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C:\Users\mbadams\AppData\Local\Microsoft\Windows\Temporary Internet Files\Content.IE5\7KQUDBZA\MP90043126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4753" y="1371601"/>
            <a:ext cx="3495502" cy="34955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badams\AppData\Local\Microsoft\Windows\Temporary Internet Files\Content.IE5\EWJE5D16\MP90043072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8880" y="2667000"/>
            <a:ext cx="3345873" cy="33458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914400" y="411480"/>
            <a:ext cx="10969625" cy="1143000"/>
          </a:xfrm>
          <a:prstGeom prst="rect">
            <a:avLst/>
          </a:prstGeom>
          <a:noFill/>
        </p:spPr>
        <p:txBody>
          <a:bodyPr/>
          <a:lstStyle/>
          <a:p>
            <a:r>
              <a:rPr lang="en-US" sz="4000" b="1" dirty="0" smtClean="0">
                <a:solidFill>
                  <a:srgbClr val="8B5E3B"/>
                </a:solidFill>
              </a:rPr>
              <a:t>As a growing medium for turf</a:t>
            </a:r>
            <a:endParaRPr lang="en-US" sz="4000" b="1" dirty="0">
              <a:solidFill>
                <a:srgbClr val="8B5E3B"/>
              </a:solidFill>
            </a:endParaRPr>
          </a:p>
        </p:txBody>
      </p:sp>
      <p:pic>
        <p:nvPicPr>
          <p:cNvPr id="6" name="Content Placeholder 5"/>
          <p:cNvPicPr>
            <a:picLocks noGrp="1" noChangeAspect="1"/>
          </p:cNvPicPr>
          <p:nvPr>
            <p:ph sz="half" idx="4294967295"/>
          </p:nvPr>
        </p:nvPicPr>
        <p:blipFill>
          <a:blip r:embed="rId5">
            <a:extLst>
              <a:ext uri="{28A0092B-C50C-407E-A947-70E740481C1C}">
                <a14:useLocalDpi xmlns:a14="http://schemas.microsoft.com/office/drawing/2010/main" val="0"/>
              </a:ext>
            </a:extLst>
          </a:blip>
          <a:stretch>
            <a:fillRect/>
          </a:stretch>
        </p:blipFill>
        <p:spPr>
          <a:xfrm>
            <a:off x="5027612" y="3276600"/>
            <a:ext cx="2286000" cy="32004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6392" y="1371600"/>
            <a:ext cx="1836420" cy="2115556"/>
          </a:xfrm>
          <a:prstGeom prst="rect">
            <a:avLst/>
          </a:prstGeom>
        </p:spPr>
      </p:pic>
    </p:spTree>
    <p:extLst>
      <p:ext uri="{BB962C8B-B14F-4D97-AF65-F5344CB8AC3E}">
        <p14:creationId xmlns:p14="http://schemas.microsoft.com/office/powerpoint/2010/main" val="3641109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969625" cy="1143000"/>
          </a:xfrm>
          <a:prstGeom prst="rect">
            <a:avLst/>
          </a:prstGeom>
        </p:spPr>
        <p:txBody>
          <a:bodyPr>
            <a:normAutofit/>
          </a:bodyPr>
          <a:lstStyle/>
          <a:p>
            <a:r>
              <a:rPr lang="en-US" sz="4000" b="1" dirty="0" smtClean="0">
                <a:solidFill>
                  <a:srgbClr val="8B5E3B"/>
                </a:solidFill>
              </a:rPr>
              <a:t>What kind of soil is best for my sport?</a:t>
            </a:r>
            <a:endParaRPr lang="en-US" sz="4000" b="1" dirty="0">
              <a:solidFill>
                <a:srgbClr val="8B5E3B"/>
              </a:solidFill>
            </a:endParaRPr>
          </a:p>
        </p:txBody>
      </p:sp>
      <p:sp>
        <p:nvSpPr>
          <p:cNvPr id="3" name="Content Placeholder 2"/>
          <p:cNvSpPr>
            <a:spLocks noGrp="1"/>
          </p:cNvSpPr>
          <p:nvPr>
            <p:ph sz="half" idx="4294967295"/>
          </p:nvPr>
        </p:nvSpPr>
        <p:spPr>
          <a:xfrm>
            <a:off x="2743200" y="1371600"/>
            <a:ext cx="5383213" cy="4525963"/>
          </a:xfrm>
          <a:prstGeom prst="rect">
            <a:avLst/>
          </a:prstGeom>
        </p:spPr>
        <p:txBody>
          <a:bodyPr/>
          <a:lstStyle/>
          <a:p>
            <a:pPr marL="0" indent="0">
              <a:buNone/>
            </a:pPr>
            <a:r>
              <a:rPr lang="en-US" sz="2800" dirty="0" smtClean="0"/>
              <a:t>Soil texture</a:t>
            </a:r>
          </a:p>
          <a:p>
            <a:r>
              <a:rPr lang="en-US" sz="2800" dirty="0" smtClean="0"/>
              <a:t>Sand</a:t>
            </a:r>
          </a:p>
          <a:p>
            <a:r>
              <a:rPr lang="en-US" sz="2800" dirty="0" smtClean="0"/>
              <a:t>Silt </a:t>
            </a:r>
          </a:p>
          <a:p>
            <a:r>
              <a:rPr lang="en-US" sz="2800" dirty="0" smtClean="0"/>
              <a:t>Clay </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371600"/>
            <a:ext cx="5218599" cy="3836670"/>
          </a:xfrm>
          <a:prstGeom prst="rect">
            <a:avLst/>
          </a:prstGeom>
        </p:spPr>
      </p:pic>
    </p:spTree>
    <p:extLst>
      <p:ext uri="{BB962C8B-B14F-4D97-AF65-F5344CB8AC3E}">
        <p14:creationId xmlns:p14="http://schemas.microsoft.com/office/powerpoint/2010/main" val="2012103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badams\AppData\Local\Microsoft\Windows\Temporary Internet Files\Content.IE5\OKT98QZG\MP90043880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183" y="0"/>
            <a:ext cx="6794437"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408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1478</Words>
  <Application>Microsoft Office PowerPoint</Application>
  <PresentationFormat>Custom</PresentationFormat>
  <Paragraphs>134</Paragraphs>
  <Slides>22</Slides>
  <Notes>20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Retrospect</vt:lpstr>
      <vt:lpstr>Custom Design</vt:lpstr>
      <vt:lpstr>Good sports need good soil –  Texture matters</vt:lpstr>
      <vt:lpstr>PowerPoint Presentation</vt:lpstr>
      <vt:lpstr>PowerPoint Presentation</vt:lpstr>
      <vt:lpstr>PowerPoint Presentation</vt:lpstr>
      <vt:lpstr>How is soil important for sports?</vt:lpstr>
      <vt:lpstr>As a running/playing surface</vt:lpstr>
      <vt:lpstr>As a growing medium for turf</vt:lpstr>
      <vt:lpstr>What kind of soil is best for my sport?</vt:lpstr>
      <vt:lpstr>PowerPoint Presentation</vt:lpstr>
      <vt:lpstr>PowerPoint Presentation</vt:lpstr>
      <vt:lpstr>PowerPoint Presentation</vt:lpstr>
      <vt:lpstr>Why does soil texture matter?</vt:lpstr>
      <vt:lpstr>Why does soil texture matter?</vt:lpstr>
      <vt:lpstr>What happens to a race horse if …</vt:lpstr>
      <vt:lpstr>Churchill Downs Main Track</vt:lpstr>
      <vt:lpstr>Baseball diamonds</vt:lpstr>
      <vt:lpstr>“Dirt” track auto racing</vt:lpstr>
      <vt:lpstr>Golf courses need good soil</vt:lpstr>
      <vt:lpstr>Golf courses need good soil </vt:lpstr>
      <vt:lpstr>Conclusions</vt:lpstr>
      <vt:lpstr>PowerPoint Presentation</vt:lpstr>
      <vt:lpstr>Thank you for listening! For further information, visit:</vt:lpstr>
    </vt:vector>
  </TitlesOfParts>
  <Company>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sports need good soil – what you need to know about soil and sports</dc:title>
  <dc:creator>USDA Forest Service</dc:creator>
  <cp:lastModifiedBy>Karen Brey</cp:lastModifiedBy>
  <cp:revision>66</cp:revision>
  <cp:lastPrinted>2014-10-21T17:56:17Z</cp:lastPrinted>
  <dcterms:created xsi:type="dcterms:W3CDTF">2014-09-23T15:24:45Z</dcterms:created>
  <dcterms:modified xsi:type="dcterms:W3CDTF">2014-12-09T18:52:17Z</dcterms:modified>
</cp:coreProperties>
</file>