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0"/>
  </p:notesMasterIdLst>
  <p:sldIdLst>
    <p:sldId id="256" r:id="rId3"/>
    <p:sldId id="257" r:id="rId4"/>
    <p:sldId id="258" r:id="rId5"/>
    <p:sldId id="260" r:id="rId6"/>
    <p:sldId id="265" r:id="rId7"/>
    <p:sldId id="266" r:id="rId8"/>
    <p:sldId id="267" r:id="rId9"/>
    <p:sldId id="268" r:id="rId10"/>
    <p:sldId id="269" r:id="rId11"/>
    <p:sldId id="270" r:id="rId12"/>
    <p:sldId id="273" r:id="rId13"/>
    <p:sldId id="271" r:id="rId14"/>
    <p:sldId id="264" r:id="rId15"/>
    <p:sldId id="274" r:id="rId16"/>
    <p:sldId id="272"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5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1" autoAdjust="0"/>
    <p:restoredTop sz="76052" autoAdjust="0"/>
  </p:normalViewPr>
  <p:slideViewPr>
    <p:cSldViewPr snapToGrid="0" showGuides="1">
      <p:cViewPr varScale="1">
        <p:scale>
          <a:sx n="50" d="100"/>
          <a:sy n="50" d="100"/>
        </p:scale>
        <p:origin x="592" y="2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7A990-5017-4767-9985-81BD75FC72F5}" type="datetimeFigureOut">
              <a:rPr lang="en-US" smtClean="0"/>
              <a:t>12/4/2014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2C2A9-C954-424A-9DDB-D46CD7EE8B07}" type="slidenum">
              <a:rPr lang="en-US" smtClean="0"/>
              <a:t>‹#›</a:t>
            </a:fld>
            <a:endParaRPr lang="en-US"/>
          </a:p>
        </p:txBody>
      </p:sp>
    </p:spTree>
    <p:extLst>
      <p:ext uri="{BB962C8B-B14F-4D97-AF65-F5344CB8AC3E}">
        <p14:creationId xmlns:p14="http://schemas.microsoft.com/office/powerpoint/2010/main" val="248061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shot of USDA-NRCS State</a:t>
            </a:r>
            <a:r>
              <a:rPr lang="en-US" baseline="0" dirty="0" smtClean="0"/>
              <a:t> Soil page.  Click where arrow points “here” to see list of state soils or scroll down on the page.</a:t>
            </a:r>
            <a:endParaRPr lang="en-US" dirty="0"/>
          </a:p>
        </p:txBody>
      </p:sp>
      <p:sp>
        <p:nvSpPr>
          <p:cNvPr id="4" name="Slide Number Placeholder 3"/>
          <p:cNvSpPr>
            <a:spLocks noGrp="1"/>
          </p:cNvSpPr>
          <p:nvPr>
            <p:ph type="sldNum" sz="quarter" idx="10"/>
          </p:nvPr>
        </p:nvSpPr>
        <p:spPr/>
        <p:txBody>
          <a:bodyPr/>
          <a:lstStyle/>
          <a:p>
            <a:fld id="{17E2C2A9-C954-424A-9DDB-D46CD7EE8B07}" type="slidenum">
              <a:rPr lang="en-US" smtClean="0"/>
              <a:t>3</a:t>
            </a:fld>
            <a:endParaRPr lang="en-US"/>
          </a:p>
        </p:txBody>
      </p:sp>
    </p:spTree>
    <p:extLst>
      <p:ext uri="{BB962C8B-B14F-4D97-AF65-F5344CB8AC3E}">
        <p14:creationId xmlns:p14="http://schemas.microsoft.com/office/powerpoint/2010/main" val="2192814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2C2A9-C954-424A-9DDB-D46CD7EE8B07}" type="slidenum">
              <a:rPr lang="en-US" smtClean="0"/>
              <a:t>13</a:t>
            </a:fld>
            <a:endParaRPr lang="en-US"/>
          </a:p>
        </p:txBody>
      </p:sp>
    </p:spTree>
    <p:extLst>
      <p:ext uri="{BB962C8B-B14F-4D97-AF65-F5344CB8AC3E}">
        <p14:creationId xmlns:p14="http://schemas.microsoft.com/office/powerpoint/2010/main" val="22411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2C2A9-C954-424A-9DDB-D46CD7EE8B07}" type="slidenum">
              <a:rPr lang="en-US" smtClean="0"/>
              <a:t>15</a:t>
            </a:fld>
            <a:endParaRPr lang="en-US"/>
          </a:p>
        </p:txBody>
      </p:sp>
    </p:spTree>
    <p:extLst>
      <p:ext uri="{BB962C8B-B14F-4D97-AF65-F5344CB8AC3E}">
        <p14:creationId xmlns:p14="http://schemas.microsoft.com/office/powerpoint/2010/main" val="75430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State</a:t>
            </a:r>
            <a:r>
              <a:rPr lang="en-US" baseline="0" dirty="0" smtClean="0"/>
              <a:t> name to download the USDA-NRCS State Soil as a PDF file.</a:t>
            </a:r>
            <a:endParaRPr lang="en-US" dirty="0"/>
          </a:p>
        </p:txBody>
      </p:sp>
      <p:sp>
        <p:nvSpPr>
          <p:cNvPr id="4" name="Slide Number Placeholder 3"/>
          <p:cNvSpPr>
            <a:spLocks noGrp="1"/>
          </p:cNvSpPr>
          <p:nvPr>
            <p:ph type="sldNum" sz="quarter" idx="10"/>
          </p:nvPr>
        </p:nvSpPr>
        <p:spPr/>
        <p:txBody>
          <a:bodyPr/>
          <a:lstStyle/>
          <a:p>
            <a:fld id="{17E2C2A9-C954-424A-9DDB-D46CD7EE8B07}" type="slidenum">
              <a:rPr lang="en-US" smtClean="0"/>
              <a:t>4</a:t>
            </a:fld>
            <a:endParaRPr lang="en-US"/>
          </a:p>
        </p:txBody>
      </p:sp>
    </p:spTree>
    <p:extLst>
      <p:ext uri="{BB962C8B-B14F-4D97-AF65-F5344CB8AC3E}">
        <p14:creationId xmlns:p14="http://schemas.microsoft.com/office/powerpoint/2010/main" val="106726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downloaded</a:t>
            </a:r>
            <a:r>
              <a:rPr lang="en-US" baseline="0" dirty="0" smtClean="0"/>
              <a:t> file with Adobe Reader.  All state soil fact sheets follow the same basic format.  Landscape photo at top; soil profile photo with general color of layers at left; facts in paragraphs at right with distribution map at bottom right.</a:t>
            </a:r>
            <a:endParaRPr lang="en-US" dirty="0"/>
          </a:p>
        </p:txBody>
      </p:sp>
      <p:sp>
        <p:nvSpPr>
          <p:cNvPr id="4" name="Slide Number Placeholder 3"/>
          <p:cNvSpPr>
            <a:spLocks noGrp="1"/>
          </p:cNvSpPr>
          <p:nvPr>
            <p:ph type="sldNum" sz="quarter" idx="10"/>
          </p:nvPr>
        </p:nvSpPr>
        <p:spPr/>
        <p:txBody>
          <a:bodyPr/>
          <a:lstStyle/>
          <a:p>
            <a:fld id="{17E2C2A9-C954-424A-9DDB-D46CD7EE8B07}" type="slidenum">
              <a:rPr lang="en-US" smtClean="0"/>
              <a:t>5</a:t>
            </a:fld>
            <a:endParaRPr lang="en-US"/>
          </a:p>
        </p:txBody>
      </p:sp>
    </p:spTree>
    <p:extLst>
      <p:ext uri="{BB962C8B-B14F-4D97-AF65-F5344CB8AC3E}">
        <p14:creationId xmlns:p14="http://schemas.microsoft.com/office/powerpoint/2010/main" val="205618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information is given in these</a:t>
            </a:r>
            <a:r>
              <a:rPr lang="en-US" baseline="0" dirty="0" smtClean="0"/>
              <a:t> short paragraphs.  The answers to the questions asked in the lesson plan can for the most part be found here.  Additional slides demonstrate how to use the Official Soil Description (OSD) search tool to find more information about the sate soil or any of the 17000+ soil series mapped in the USA.</a:t>
            </a:r>
            <a:endParaRPr lang="en-US" dirty="0"/>
          </a:p>
        </p:txBody>
      </p:sp>
      <p:sp>
        <p:nvSpPr>
          <p:cNvPr id="4" name="Slide Number Placeholder 3"/>
          <p:cNvSpPr>
            <a:spLocks noGrp="1"/>
          </p:cNvSpPr>
          <p:nvPr>
            <p:ph type="sldNum" sz="quarter" idx="10"/>
          </p:nvPr>
        </p:nvSpPr>
        <p:spPr/>
        <p:txBody>
          <a:bodyPr/>
          <a:lstStyle/>
          <a:p>
            <a:fld id="{17E2C2A9-C954-424A-9DDB-D46CD7EE8B07}" type="slidenum">
              <a:rPr lang="en-US" smtClean="0"/>
              <a:t>6</a:t>
            </a:fld>
            <a:endParaRPr lang="en-US"/>
          </a:p>
        </p:txBody>
      </p:sp>
    </p:spTree>
    <p:extLst>
      <p:ext uri="{BB962C8B-B14F-4D97-AF65-F5344CB8AC3E}">
        <p14:creationId xmlns:p14="http://schemas.microsoft.com/office/powerpoint/2010/main" val="280745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you can put in any name in the box and the search engine will look for best match.  Multiple matches may come up.  To investigate further click on the one that you want to view the Official</a:t>
            </a:r>
            <a:r>
              <a:rPr lang="en-US" baseline="0" dirty="0" smtClean="0"/>
              <a:t> Soil Description for.</a:t>
            </a:r>
            <a:endParaRPr lang="en-US" dirty="0" smtClean="0"/>
          </a:p>
          <a:p>
            <a:endParaRPr lang="en-US" dirty="0"/>
          </a:p>
        </p:txBody>
      </p:sp>
      <p:sp>
        <p:nvSpPr>
          <p:cNvPr id="4" name="Slide Number Placeholder 3"/>
          <p:cNvSpPr>
            <a:spLocks noGrp="1"/>
          </p:cNvSpPr>
          <p:nvPr>
            <p:ph type="sldNum" sz="quarter" idx="10"/>
          </p:nvPr>
        </p:nvSpPr>
        <p:spPr/>
        <p:txBody>
          <a:bodyPr/>
          <a:lstStyle/>
          <a:p>
            <a:fld id="{17E2C2A9-C954-424A-9DDB-D46CD7EE8B07}" type="slidenum">
              <a:rPr lang="en-US" smtClean="0"/>
              <a:t>7</a:t>
            </a:fld>
            <a:endParaRPr lang="en-US"/>
          </a:p>
        </p:txBody>
      </p:sp>
    </p:spTree>
    <p:extLst>
      <p:ext uri="{BB962C8B-B14F-4D97-AF65-F5344CB8AC3E}">
        <p14:creationId xmlns:p14="http://schemas.microsoft.com/office/powerpoint/2010/main" val="3424433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in the series name here.  The</a:t>
            </a:r>
            <a:r>
              <a:rPr lang="en-US" baseline="0" dirty="0" smtClean="0"/>
              <a:t> format is not case sensitive.</a:t>
            </a:r>
            <a:endParaRPr lang="en-US" dirty="0"/>
          </a:p>
        </p:txBody>
      </p:sp>
      <p:sp>
        <p:nvSpPr>
          <p:cNvPr id="4" name="Slide Number Placeholder 3"/>
          <p:cNvSpPr>
            <a:spLocks noGrp="1"/>
          </p:cNvSpPr>
          <p:nvPr>
            <p:ph type="sldNum" sz="quarter" idx="10"/>
          </p:nvPr>
        </p:nvSpPr>
        <p:spPr/>
        <p:txBody>
          <a:bodyPr/>
          <a:lstStyle/>
          <a:p>
            <a:fld id="{17E2C2A9-C954-424A-9DDB-D46CD7EE8B07}" type="slidenum">
              <a:rPr lang="en-US" smtClean="0"/>
              <a:t>8</a:t>
            </a:fld>
            <a:endParaRPr lang="en-US"/>
          </a:p>
        </p:txBody>
      </p:sp>
    </p:spTree>
    <p:extLst>
      <p:ext uri="{BB962C8B-B14F-4D97-AF65-F5344CB8AC3E}">
        <p14:creationId xmlns:p14="http://schemas.microsoft.com/office/powerpoint/2010/main" val="276616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lot of information listed here most of which is more than</a:t>
            </a:r>
            <a:r>
              <a:rPr lang="en-US" baseline="0" dirty="0" smtClean="0"/>
              <a:t> any K12 student or even the general public needs.  The information is there to help soil scientists and other professionals identify the specific soil series and to make interpretation about its potential land use.  In the remaining slide we will point out a few specific things that may be of general interest.</a:t>
            </a:r>
            <a:endParaRPr lang="en-US" dirty="0"/>
          </a:p>
        </p:txBody>
      </p:sp>
      <p:sp>
        <p:nvSpPr>
          <p:cNvPr id="4" name="Slide Number Placeholder 3"/>
          <p:cNvSpPr>
            <a:spLocks noGrp="1"/>
          </p:cNvSpPr>
          <p:nvPr>
            <p:ph type="sldNum" sz="quarter" idx="10"/>
          </p:nvPr>
        </p:nvSpPr>
        <p:spPr/>
        <p:txBody>
          <a:bodyPr/>
          <a:lstStyle/>
          <a:p>
            <a:fld id="{17E2C2A9-C954-424A-9DDB-D46CD7EE8B07}" type="slidenum">
              <a:rPr lang="en-US" smtClean="0"/>
              <a:t>10</a:t>
            </a:fld>
            <a:endParaRPr lang="en-US"/>
          </a:p>
        </p:txBody>
      </p:sp>
    </p:spTree>
    <p:extLst>
      <p:ext uri="{BB962C8B-B14F-4D97-AF65-F5344CB8AC3E}">
        <p14:creationId xmlns:p14="http://schemas.microsoft.com/office/powerpoint/2010/main" val="151113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2C2A9-C954-424A-9DDB-D46CD7EE8B07}" type="slidenum">
              <a:rPr lang="en-US" smtClean="0"/>
              <a:t>11</a:t>
            </a:fld>
            <a:endParaRPr lang="en-US"/>
          </a:p>
        </p:txBody>
      </p:sp>
    </p:spTree>
    <p:extLst>
      <p:ext uri="{BB962C8B-B14F-4D97-AF65-F5344CB8AC3E}">
        <p14:creationId xmlns:p14="http://schemas.microsoft.com/office/powerpoint/2010/main" val="428722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a series a</a:t>
            </a:r>
            <a:r>
              <a:rPr lang="en-US" baseline="0" dirty="0" smtClean="0"/>
              <a:t> certain amount of variability is accepted. The “Range” paragraphs specifies the acceptable ranges for key properties.</a:t>
            </a:r>
          </a:p>
          <a:p>
            <a:endParaRPr lang="en-US" baseline="0" dirty="0" smtClean="0"/>
          </a:p>
          <a:p>
            <a:r>
              <a:rPr lang="en-US" baseline="0" dirty="0" smtClean="0"/>
              <a:t>A series is a member of a similar family or group of soils.  The “Competing” paragraph lists several of these and highlights the general differences.  Note that there is a hyperlink to each of the competing series mentioned.</a:t>
            </a:r>
            <a:endParaRPr lang="en-US" dirty="0"/>
          </a:p>
        </p:txBody>
      </p:sp>
      <p:sp>
        <p:nvSpPr>
          <p:cNvPr id="4" name="Slide Number Placeholder 3"/>
          <p:cNvSpPr>
            <a:spLocks noGrp="1"/>
          </p:cNvSpPr>
          <p:nvPr>
            <p:ph type="sldNum" sz="quarter" idx="10"/>
          </p:nvPr>
        </p:nvSpPr>
        <p:spPr/>
        <p:txBody>
          <a:bodyPr/>
          <a:lstStyle/>
          <a:p>
            <a:fld id="{17E2C2A9-C954-424A-9DDB-D46CD7EE8B07}" type="slidenum">
              <a:rPr lang="en-US" smtClean="0"/>
              <a:t>12</a:t>
            </a:fld>
            <a:endParaRPr lang="en-US"/>
          </a:p>
        </p:txBody>
      </p:sp>
    </p:spTree>
    <p:extLst>
      <p:ext uri="{BB962C8B-B14F-4D97-AF65-F5344CB8AC3E}">
        <p14:creationId xmlns:p14="http://schemas.microsoft.com/office/powerpoint/2010/main" val="59121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172200"/>
            <a:ext cx="2743200" cy="365125"/>
          </a:xfrm>
          <a:prstGeom prst="rect">
            <a:avLst/>
          </a:prstGeom>
        </p:spPr>
        <p:txBody>
          <a:bodyPr/>
          <a:lstStyle/>
          <a:p>
            <a:fld id="{19D7711B-366A-45A3-9943-7E547E5AC8AD}" type="slidenum">
              <a:rPr lang="en-US" smtClean="0"/>
              <a:t>‹#›</a:t>
            </a:fld>
            <a:endParaRPr lang="en-US"/>
          </a:p>
        </p:txBody>
      </p:sp>
    </p:spTree>
    <p:extLst>
      <p:ext uri="{BB962C8B-B14F-4D97-AF65-F5344CB8AC3E}">
        <p14:creationId xmlns:p14="http://schemas.microsoft.com/office/powerpoint/2010/main" val="382849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E0CF-737B-4D60-A831-34B00AF21DB5}" type="slidenum">
              <a:rPr lang="en-US" smtClean="0"/>
              <a:t>‹#›</a:t>
            </a:fld>
            <a:endParaRPr lang="en-US"/>
          </a:p>
        </p:txBody>
      </p:sp>
      <p:sp>
        <p:nvSpPr>
          <p:cNvPr id="7" name="Content Placeholder 2"/>
          <p:cNvSpPr txBox="1">
            <a:spLocks/>
          </p:cNvSpPr>
          <p:nvPr userDrawn="1"/>
        </p:nvSpPr>
        <p:spPr>
          <a:xfrm>
            <a:off x="1527048" y="698174"/>
            <a:ext cx="9144000" cy="2415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t>The UN Declared 2015 as the International Year of Soils (IYS) to bring more attention to this important natural resource. The Soil Science Society of America celebrates IYS and is happy to bring you this presentation. We hope you take the time to learn more about soils at the many resources listed at the end of this presentation, as you learn more about how…</a:t>
            </a:r>
          </a:p>
          <a:p>
            <a:pPr marL="0" indent="0" algn="ctr">
              <a:spcBef>
                <a:spcPts val="600"/>
              </a:spcBef>
              <a:buNone/>
            </a:pPr>
            <a:r>
              <a:rPr lang="en-US" sz="7200" i="1" dirty="0" smtClean="0">
                <a:solidFill>
                  <a:schemeClr val="accent2">
                    <a:lumMod val="75000"/>
                  </a:schemeClr>
                </a:solidFill>
              </a:rPr>
              <a:t>Soils Sustain Life</a:t>
            </a:r>
            <a:endParaRPr lang="en-US" sz="7200" i="1" dirty="0">
              <a:solidFill>
                <a:schemeClr val="accent2">
                  <a:lumMod val="75000"/>
                </a:schemeClr>
              </a:solidFill>
            </a:endParaRPr>
          </a:p>
        </p:txBody>
      </p:sp>
    </p:spTree>
    <p:extLst>
      <p:ext uri="{BB962C8B-B14F-4D97-AF65-F5344CB8AC3E}">
        <p14:creationId xmlns:p14="http://schemas.microsoft.com/office/powerpoint/2010/main" val="218468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E0CF-737B-4D60-A831-34B00AF21DB5}" type="slidenum">
              <a:rPr lang="en-US" smtClean="0"/>
              <a:t>‹#›</a:t>
            </a:fld>
            <a:endParaRPr lang="en-US"/>
          </a:p>
        </p:txBody>
      </p:sp>
      <p:sp>
        <p:nvSpPr>
          <p:cNvPr id="7" name="Content Placeholder 2"/>
          <p:cNvSpPr txBox="1">
            <a:spLocks/>
          </p:cNvSpPr>
          <p:nvPr userDrawn="1"/>
        </p:nvSpPr>
        <p:spPr>
          <a:xfrm>
            <a:off x="1527048" y="698174"/>
            <a:ext cx="9144000" cy="43928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Thank you for listening!</a:t>
            </a:r>
            <a:br>
              <a:rPr lang="en-US" sz="2800" b="1" dirty="0"/>
            </a:br>
            <a:r>
              <a:rPr lang="en-US" sz="2800" b="1" dirty="0"/>
              <a:t>For further information, visit</a:t>
            </a:r>
            <a:r>
              <a:rPr lang="en-US" sz="2800" b="1" dirty="0" smtClean="0"/>
              <a:t>:</a:t>
            </a:r>
          </a:p>
          <a:p>
            <a:pPr marL="0" indent="0" algn="ctr">
              <a:buNone/>
            </a:pPr>
            <a:r>
              <a:rPr lang="en-US" sz="2400" b="1" dirty="0"/>
              <a:t>Soils.org/discover-soils</a:t>
            </a:r>
            <a:r>
              <a:rPr lang="en-US" sz="2400" dirty="0"/>
              <a:t> – information about all things soil!</a:t>
            </a:r>
          </a:p>
          <a:p>
            <a:pPr marL="0" indent="0" algn="ctr">
              <a:buNone/>
            </a:pPr>
            <a:r>
              <a:rPr lang="en-US" sz="2400" b="1" dirty="0"/>
              <a:t>Soils4teachers.org</a:t>
            </a:r>
            <a:r>
              <a:rPr lang="en-US" sz="2400" dirty="0"/>
              <a:t> – Lesson plans, activities, etc. for teachers</a:t>
            </a:r>
          </a:p>
          <a:p>
            <a:pPr marL="0" indent="0" algn="ctr">
              <a:buNone/>
            </a:pPr>
            <a:r>
              <a:rPr lang="en-US" sz="2400" b="1" dirty="0"/>
              <a:t>Soils4kids.org</a:t>
            </a:r>
            <a:r>
              <a:rPr lang="en-US" sz="2400" dirty="0"/>
              <a:t> – activities for the K-12 audience</a:t>
            </a:r>
          </a:p>
          <a:p>
            <a:pPr marL="0" indent="0" algn="ctr">
              <a:buNone/>
            </a:pPr>
            <a:r>
              <a:rPr lang="en-US" sz="2400" dirty="0"/>
              <a:t>Follow us on facebook.com/</a:t>
            </a:r>
            <a:r>
              <a:rPr lang="en-US" sz="2400" dirty="0" err="1"/>
              <a:t>iheartsoil</a:t>
            </a:r>
            <a:endParaRPr lang="en-US" sz="2400" dirty="0"/>
          </a:p>
          <a:p>
            <a:pPr marL="0" indent="0" algn="ctr">
              <a:buNone/>
            </a:pPr>
            <a:endParaRPr lang="en-US" sz="2800" dirty="0"/>
          </a:p>
          <a:p>
            <a:pPr marL="0" indent="0" algn="ctr">
              <a:buNone/>
            </a:pPr>
            <a:r>
              <a:rPr lang="en-US" sz="2800" dirty="0" smtClean="0"/>
              <a:t>Brought </a:t>
            </a:r>
            <a:r>
              <a:rPr lang="en-US" sz="2800" dirty="0"/>
              <a:t>to you by the Soil Science Society of America</a:t>
            </a:r>
          </a:p>
          <a:p>
            <a:pPr marL="0" indent="0" algn="ctr">
              <a:buNone/>
            </a:pPr>
            <a:r>
              <a:rPr lang="en-US" sz="2800" b="1" dirty="0">
                <a:solidFill>
                  <a:schemeClr val="accent2">
                    <a:lumMod val="75000"/>
                  </a:schemeClr>
                </a:solidFill>
              </a:rPr>
              <a:t>Soils sustain life!</a:t>
            </a:r>
          </a:p>
          <a:p>
            <a:pPr marL="0" indent="0" algn="ctr">
              <a:buNone/>
            </a:pPr>
            <a:endParaRPr lang="en-US" sz="2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5369" y="2888636"/>
            <a:ext cx="442211" cy="44221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9549" y="2894579"/>
            <a:ext cx="803223" cy="808578"/>
          </a:xfrm>
          <a:prstGeom prst="rect">
            <a:avLst/>
          </a:prstGeom>
        </p:spPr>
      </p:pic>
    </p:spTree>
    <p:extLst>
      <p:ext uri="{BB962C8B-B14F-4D97-AF65-F5344CB8AC3E}">
        <p14:creationId xmlns:p14="http://schemas.microsoft.com/office/powerpoint/2010/main" val="15202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480"/>
            <a:ext cx="10360152" cy="1143000"/>
          </a:xfrm>
          <a:prstGeom prst="rect">
            <a:avLst/>
          </a:prstGeom>
        </p:spPr>
        <p:txBody>
          <a:bodyPr/>
          <a:lstStyle>
            <a:lvl1pPr>
              <a:defRPr>
                <a:latin typeface="+mj-lt"/>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DE0CF-737B-4D60-A831-34B00AF21DB5}" type="slidenum">
              <a:rPr lang="en-US" smtClean="0"/>
              <a:t>‹#›</a:t>
            </a:fld>
            <a:endParaRPr lang="en-US"/>
          </a:p>
        </p:txBody>
      </p:sp>
    </p:spTree>
    <p:extLst>
      <p:ext uri="{BB962C8B-B14F-4D97-AF65-F5344CB8AC3E}">
        <p14:creationId xmlns:p14="http://schemas.microsoft.com/office/powerpoint/2010/main" val="392936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E756A-7992-49A9-A550-BD7343BE9C5F}"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7711B-366A-45A3-9943-7E547E5AC8AD}" type="slidenum">
              <a:rPr lang="en-US" smtClean="0"/>
              <a:t>‹#›</a:t>
            </a:fld>
            <a:endParaRPr lang="en-US"/>
          </a:p>
        </p:txBody>
      </p:sp>
    </p:spTree>
    <p:extLst>
      <p:ext uri="{BB962C8B-B14F-4D97-AF65-F5344CB8AC3E}">
        <p14:creationId xmlns:p14="http://schemas.microsoft.com/office/powerpoint/2010/main" val="4262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2E756A-7992-49A9-A550-BD7343BE9C5F}"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7711B-366A-45A3-9943-7E547E5AC8AD}" type="slidenum">
              <a:rPr lang="en-US" smtClean="0"/>
              <a:t>‹#›</a:t>
            </a:fld>
            <a:endParaRPr lang="en-US"/>
          </a:p>
        </p:txBody>
      </p:sp>
    </p:spTree>
    <p:extLst>
      <p:ext uri="{BB962C8B-B14F-4D97-AF65-F5344CB8AC3E}">
        <p14:creationId xmlns:p14="http://schemas.microsoft.com/office/powerpoint/2010/main" val="935755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slideLayout" Target="../slideLayouts/slideLayout4.xml"/><Relationship Id="rId7" Type="http://schemas.openxmlformats.org/officeDocument/2006/relationships/image" Target="../media/image1.tif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5486400"/>
            <a:ext cx="12192000"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7779" y="4408974"/>
            <a:ext cx="2743200" cy="1475232"/>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5379" y="4628566"/>
            <a:ext cx="1828800" cy="1330036"/>
          </a:xfrm>
          <a:prstGeom prst="rect">
            <a:avLst/>
          </a:prstGeom>
        </p:spPr>
      </p:pic>
      <p:sp>
        <p:nvSpPr>
          <p:cNvPr id="18" name="Slide Number Placeholder 5"/>
          <p:cNvSpPr>
            <a:spLocks noGrp="1"/>
          </p:cNvSpPr>
          <p:nvPr>
            <p:ph type="sldNum" sz="quarter" idx="4"/>
          </p:nvPr>
        </p:nvSpPr>
        <p:spPr>
          <a:xfrm>
            <a:off x="8610600" y="61722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7711B-366A-45A3-9943-7E547E5AC8AD}" type="slidenum">
              <a:rPr lang="en-US" smtClean="0"/>
              <a:t>‹#›</a:t>
            </a:fld>
            <a:endParaRPr lang="en-US" dirty="0"/>
          </a:p>
        </p:txBody>
      </p:sp>
    </p:spTree>
    <p:extLst>
      <p:ext uri="{BB962C8B-B14F-4D97-AF65-F5344CB8AC3E}">
        <p14:creationId xmlns:p14="http://schemas.microsoft.com/office/powerpoint/2010/main" val="101330204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A8DF2-E3A7-4C5D-93EB-D31D902A1CB2}" type="datetimeFigureOut">
              <a:rPr lang="en-US" smtClean="0"/>
              <a:t>12/4/2014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DE0CF-737B-4D60-A831-34B00AF21DB5}" type="slidenum">
              <a:rPr lang="en-US" smtClean="0"/>
              <a:t>‹#›</a:t>
            </a:fld>
            <a:endParaRPr lang="en-US"/>
          </a:p>
        </p:txBody>
      </p:sp>
      <p:sp>
        <p:nvSpPr>
          <p:cNvPr id="10" name="Rectangle 9"/>
          <p:cNvSpPr/>
          <p:nvPr userDrawn="1"/>
        </p:nvSpPr>
        <p:spPr>
          <a:xfrm>
            <a:off x="0" y="5486400"/>
            <a:ext cx="12192000"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37779" y="4408974"/>
            <a:ext cx="2743200" cy="1475232"/>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5379" y="4628566"/>
            <a:ext cx="1828800" cy="1330036"/>
          </a:xfrm>
          <a:prstGeom prst="rect">
            <a:avLst/>
          </a:prstGeom>
        </p:spPr>
      </p:pic>
      <p:sp>
        <p:nvSpPr>
          <p:cNvPr id="14" name="Slide Number Placeholder 5"/>
          <p:cNvSpPr txBox="1">
            <a:spLocks/>
          </p:cNvSpPr>
          <p:nvPr userDrawn="1"/>
        </p:nvSpPr>
        <p:spPr>
          <a:xfrm>
            <a:off x="8610600" y="61722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D7711B-366A-45A3-9943-7E547E5AC8AD}" type="slidenum">
              <a:rPr lang="en-US" smtClean="0"/>
              <a:pPr/>
              <a:t>‹#›</a:t>
            </a:fld>
            <a:endParaRPr lang="en-US" dirty="0"/>
          </a:p>
        </p:txBody>
      </p:sp>
    </p:spTree>
    <p:extLst>
      <p:ext uri="{BB962C8B-B14F-4D97-AF65-F5344CB8AC3E}">
        <p14:creationId xmlns:p14="http://schemas.microsoft.com/office/powerpoint/2010/main" val="16697411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oilseries.sc.egov.usda.gov/osdname.asp"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5379" y="575469"/>
            <a:ext cx="10515600" cy="796131"/>
          </a:xfrm>
          <a:prstGeom prst="rect">
            <a:avLst/>
          </a:prstGeom>
        </p:spPr>
        <p:txBody>
          <a:bodyPr anchor="t" anchorCtr="0">
            <a:normAutofit/>
          </a:bodyPr>
          <a:lstStyle>
            <a:lvl1pPr algn="ctr" defTabSz="914400" rtl="0" eaLnBrk="1" latinLnBrk="0" hangingPunct="1">
              <a:lnSpc>
                <a:spcPct val="90000"/>
              </a:lnSpc>
              <a:spcBef>
                <a:spcPct val="0"/>
              </a:spcBef>
              <a:buNone/>
              <a:defRPr sz="4000" b="1" kern="1200" baseline="0">
                <a:solidFill>
                  <a:srgbClr val="8B5E3B"/>
                </a:solidFill>
                <a:latin typeface="+mn-lt"/>
                <a:ea typeface="+mj-ea"/>
                <a:cs typeface="+mj-cs"/>
              </a:defRPr>
            </a:lvl1pPr>
          </a:lstStyle>
          <a:p>
            <a:r>
              <a:rPr lang="en-US" dirty="0" smtClean="0"/>
              <a:t>Getting the Dirt on</a:t>
            </a:r>
            <a:endParaRPr lang="en-US" dirty="0"/>
          </a:p>
        </p:txBody>
      </p:sp>
      <p:sp>
        <p:nvSpPr>
          <p:cNvPr id="5" name="Title 1"/>
          <p:cNvSpPr txBox="1">
            <a:spLocks/>
          </p:cNvSpPr>
          <p:nvPr/>
        </p:nvSpPr>
        <p:spPr>
          <a:xfrm>
            <a:off x="765379" y="2964442"/>
            <a:ext cx="10515600" cy="1143070"/>
          </a:xfrm>
          <a:prstGeom prst="rect">
            <a:avLst/>
          </a:prstGeom>
        </p:spPr>
        <p:txBody>
          <a:bodyPr vert="horz" lIns="91440" tIns="45720" rIns="91440" bIns="45720" rtlCol="0" anchor="t" anchorCtr="0">
            <a:spAutoFit/>
          </a:bodyPr>
          <a:lstStyle>
            <a:lvl1pPr algn="ctr" defTabSz="914400" rtl="0" eaLnBrk="1" latinLnBrk="0" hangingPunct="1">
              <a:lnSpc>
                <a:spcPct val="90000"/>
              </a:lnSpc>
              <a:spcBef>
                <a:spcPct val="0"/>
              </a:spcBef>
              <a:buNone/>
              <a:defRPr sz="4400" b="1" kern="1200" baseline="0">
                <a:solidFill>
                  <a:srgbClr val="8B5E3B"/>
                </a:solidFill>
                <a:latin typeface="+mn-lt"/>
                <a:ea typeface="+mj-ea"/>
                <a:cs typeface="+mj-cs"/>
              </a:defRPr>
            </a:lvl1pPr>
          </a:lstStyle>
          <a:p>
            <a:pPr>
              <a:lnSpc>
                <a:spcPct val="150000"/>
              </a:lnSpc>
            </a:pPr>
            <a:r>
              <a:rPr lang="en-US" sz="2400" b="0" dirty="0" smtClean="0">
                <a:solidFill>
                  <a:schemeClr val="tx1"/>
                </a:solidFill>
              </a:rPr>
              <a:t>Presented by Name, Position</a:t>
            </a:r>
          </a:p>
          <a:p>
            <a:pPr>
              <a:lnSpc>
                <a:spcPct val="150000"/>
              </a:lnSpc>
            </a:pPr>
            <a:r>
              <a:rPr lang="en-US" sz="2400" b="0" dirty="0" smtClean="0">
                <a:solidFill>
                  <a:schemeClr val="tx1"/>
                </a:solidFill>
              </a:rPr>
              <a:t>Member/Fellow of the Soil Science Society of America</a:t>
            </a:r>
            <a:endParaRPr lang="en-US" sz="2400" b="0" dirty="0">
              <a:solidFill>
                <a:schemeClr val="tx1"/>
              </a:solidFill>
            </a:endParaRPr>
          </a:p>
        </p:txBody>
      </p:sp>
      <p:sp>
        <p:nvSpPr>
          <p:cNvPr id="6" name="Title 1"/>
          <p:cNvSpPr txBox="1">
            <a:spLocks/>
          </p:cNvSpPr>
          <p:nvPr/>
        </p:nvSpPr>
        <p:spPr>
          <a:xfrm>
            <a:off x="765379" y="1185066"/>
            <a:ext cx="10515600" cy="910870"/>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5400" b="1" kern="1200" baseline="0">
                <a:solidFill>
                  <a:srgbClr val="8B5E3B"/>
                </a:solidFill>
                <a:latin typeface="+mn-lt"/>
                <a:ea typeface="+mj-ea"/>
                <a:cs typeface="+mj-cs"/>
              </a:defRPr>
            </a:lvl1pPr>
          </a:lstStyle>
          <a:p>
            <a:r>
              <a:rPr lang="en-US" dirty="0" smtClean="0"/>
              <a:t>Your State Soil</a:t>
            </a:r>
            <a:endParaRPr lang="en-US" dirty="0"/>
          </a:p>
        </p:txBody>
      </p:sp>
    </p:spTree>
    <p:extLst>
      <p:ext uri="{BB962C8B-B14F-4D97-AF65-F5344CB8AC3E}">
        <p14:creationId xmlns:p14="http://schemas.microsoft.com/office/powerpoint/2010/main" val="2161797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8B5E3B"/>
                </a:solidFill>
                <a:latin typeface="+mn-lt"/>
              </a:rPr>
              <a:t>BAMA Soil Series Description</a:t>
            </a:r>
            <a:endParaRPr lang="en-US" sz="4000" b="1" dirty="0">
              <a:solidFill>
                <a:srgbClr val="8B5E3B"/>
              </a:solidFill>
              <a:latin typeface="+mn-lt"/>
            </a:endParaRPr>
          </a:p>
        </p:txBody>
      </p:sp>
      <p:pic>
        <p:nvPicPr>
          <p:cNvPr id="3" name="Picture 2"/>
          <p:cNvPicPr>
            <a:picLocks noChangeAspect="1"/>
          </p:cNvPicPr>
          <p:nvPr/>
        </p:nvPicPr>
        <p:blipFill rotWithShape="1">
          <a:blip r:embed="rId3"/>
          <a:srcRect t="4082" b="58709"/>
          <a:stretch/>
        </p:blipFill>
        <p:spPr>
          <a:xfrm>
            <a:off x="914400" y="1371600"/>
            <a:ext cx="10287000" cy="2286000"/>
          </a:xfrm>
          <a:prstGeom prst="rect">
            <a:avLst/>
          </a:prstGeom>
        </p:spPr>
      </p:pic>
      <p:sp>
        <p:nvSpPr>
          <p:cNvPr id="4" name="TextBox 3"/>
          <p:cNvSpPr txBox="1"/>
          <p:nvPr/>
        </p:nvSpPr>
        <p:spPr>
          <a:xfrm>
            <a:off x="3786414" y="2052935"/>
            <a:ext cx="4542972" cy="461665"/>
          </a:xfrm>
          <a:prstGeom prst="rect">
            <a:avLst/>
          </a:prstGeom>
          <a:noFill/>
          <a:ln>
            <a:noFill/>
          </a:ln>
        </p:spPr>
        <p:txBody>
          <a:bodyPr wrap="square" rtlCol="0">
            <a:spAutoFit/>
          </a:bodyPr>
          <a:lstStyle/>
          <a:p>
            <a:r>
              <a:rPr lang="en-US" sz="2400" dirty="0" smtClean="0">
                <a:solidFill>
                  <a:srgbClr val="FF0000"/>
                </a:solidFill>
              </a:rPr>
              <a:t>States where the series is mapped</a:t>
            </a:r>
            <a:endParaRPr lang="en-US" sz="2400" dirty="0">
              <a:solidFill>
                <a:srgbClr val="FF0000"/>
              </a:solidFill>
            </a:endParaRPr>
          </a:p>
        </p:txBody>
      </p:sp>
      <p:sp>
        <p:nvSpPr>
          <p:cNvPr id="9" name="TextBox 8"/>
          <p:cNvSpPr txBox="1"/>
          <p:nvPr/>
        </p:nvSpPr>
        <p:spPr>
          <a:xfrm>
            <a:off x="1828800" y="3657600"/>
            <a:ext cx="8217725" cy="830997"/>
          </a:xfrm>
          <a:prstGeom prst="rect">
            <a:avLst/>
          </a:prstGeom>
          <a:noFill/>
          <a:ln>
            <a:noFill/>
          </a:ln>
        </p:spPr>
        <p:txBody>
          <a:bodyPr wrap="square" rtlCol="0">
            <a:spAutoFit/>
          </a:bodyPr>
          <a:lstStyle/>
          <a:p>
            <a:r>
              <a:rPr lang="en-US" sz="2400" dirty="0" smtClean="0">
                <a:solidFill>
                  <a:srgbClr val="FF0000"/>
                </a:solidFill>
              </a:rPr>
              <a:t>General information about the series – drainage, climate, parent materials slopes, landscapes</a:t>
            </a:r>
            <a:endParaRPr lang="en-US" sz="2400" dirty="0">
              <a:solidFill>
                <a:srgbClr val="FF0000"/>
              </a:solidFill>
            </a:endParaRPr>
          </a:p>
        </p:txBody>
      </p:sp>
      <p:cxnSp>
        <p:nvCxnSpPr>
          <p:cNvPr id="14" name="Straight Arrow Connector 13"/>
          <p:cNvCxnSpPr>
            <a:stCxn id="4" idx="1"/>
          </p:cNvCxnSpPr>
          <p:nvPr/>
        </p:nvCxnSpPr>
        <p:spPr>
          <a:xfrm flipH="1" flipV="1">
            <a:off x="2719449" y="1888177"/>
            <a:ext cx="1066965" cy="3955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056904" y="3443844"/>
            <a:ext cx="771896" cy="4156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49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t="34374" b="248"/>
          <a:stretch/>
        </p:blipFill>
        <p:spPr>
          <a:xfrm>
            <a:off x="914400" y="1371601"/>
            <a:ext cx="7908966" cy="3088071"/>
          </a:xfrm>
          <a:prstGeom prst="rect">
            <a:avLst/>
          </a:prstGeom>
        </p:spPr>
      </p:pic>
      <p:sp>
        <p:nvSpPr>
          <p:cNvPr id="3" name="TextBox 2"/>
          <p:cNvSpPr txBox="1"/>
          <p:nvPr/>
        </p:nvSpPr>
        <p:spPr>
          <a:xfrm>
            <a:off x="9171499" y="1978083"/>
            <a:ext cx="2271486" cy="1200329"/>
          </a:xfrm>
          <a:prstGeom prst="rect">
            <a:avLst/>
          </a:prstGeom>
          <a:noFill/>
          <a:ln>
            <a:noFill/>
          </a:ln>
        </p:spPr>
        <p:txBody>
          <a:bodyPr wrap="square" rtlCol="0">
            <a:spAutoFit/>
          </a:bodyPr>
          <a:lstStyle/>
          <a:p>
            <a:r>
              <a:rPr lang="en-US" sz="2400" dirty="0" smtClean="0">
                <a:solidFill>
                  <a:srgbClr val="FF0000"/>
                </a:solidFill>
              </a:rPr>
              <a:t>Typical soil profile description</a:t>
            </a:r>
            <a:endParaRPr lang="en-US" sz="2400" dirty="0">
              <a:solidFill>
                <a:srgbClr val="FF0000"/>
              </a:solidFill>
            </a:endParaRPr>
          </a:p>
        </p:txBody>
      </p:sp>
      <p:sp>
        <p:nvSpPr>
          <p:cNvPr id="4" name="TextBox 3"/>
          <p:cNvSpPr txBox="1"/>
          <p:nvPr/>
        </p:nvSpPr>
        <p:spPr>
          <a:xfrm>
            <a:off x="2952451" y="4568522"/>
            <a:ext cx="6026606" cy="461665"/>
          </a:xfrm>
          <a:prstGeom prst="rect">
            <a:avLst/>
          </a:prstGeom>
          <a:noFill/>
          <a:ln>
            <a:noFill/>
          </a:ln>
        </p:spPr>
        <p:txBody>
          <a:bodyPr wrap="square" rtlCol="0">
            <a:spAutoFit/>
          </a:bodyPr>
          <a:lstStyle/>
          <a:p>
            <a:r>
              <a:rPr lang="en-US" sz="2400" dirty="0" smtClean="0">
                <a:solidFill>
                  <a:srgbClr val="FF0000"/>
                </a:solidFill>
              </a:rPr>
              <a:t>Location where this description was made</a:t>
            </a:r>
            <a:endParaRPr lang="en-US" sz="2400" dirty="0">
              <a:solidFill>
                <a:srgbClr val="FF0000"/>
              </a:solidFill>
            </a:endParaRPr>
          </a:p>
        </p:txBody>
      </p:sp>
      <p:cxnSp>
        <p:nvCxnSpPr>
          <p:cNvPr id="5" name="Straight Arrow Connector 4"/>
          <p:cNvCxnSpPr/>
          <p:nvPr/>
        </p:nvCxnSpPr>
        <p:spPr>
          <a:xfrm flipH="1">
            <a:off x="8682183" y="3178412"/>
            <a:ext cx="1221838" cy="5957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1"/>
          </p:cNvCxnSpPr>
          <p:nvPr/>
        </p:nvCxnSpPr>
        <p:spPr>
          <a:xfrm flipH="1" flipV="1">
            <a:off x="1211282" y="4156365"/>
            <a:ext cx="1741169" cy="6429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032621" y="2241419"/>
            <a:ext cx="213887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32621" y="1556963"/>
            <a:ext cx="1472749" cy="461665"/>
          </a:xfrm>
          <a:prstGeom prst="rect">
            <a:avLst/>
          </a:prstGeom>
          <a:noFill/>
          <a:ln>
            <a:noFill/>
          </a:ln>
        </p:spPr>
        <p:txBody>
          <a:bodyPr wrap="square" rtlCol="0">
            <a:spAutoFit/>
          </a:bodyPr>
          <a:lstStyle/>
          <a:p>
            <a:r>
              <a:rPr lang="en-US" sz="2400" dirty="0" smtClean="0">
                <a:solidFill>
                  <a:srgbClr val="FF0000"/>
                </a:solidFill>
              </a:rPr>
              <a:t>Taxonomy</a:t>
            </a:r>
            <a:endParaRPr lang="en-US" sz="2400" dirty="0">
              <a:solidFill>
                <a:srgbClr val="FF0000"/>
              </a:solidFill>
            </a:endParaRPr>
          </a:p>
        </p:txBody>
      </p:sp>
      <p:cxnSp>
        <p:nvCxnSpPr>
          <p:cNvPr id="10" name="Straight Arrow Connector 9"/>
          <p:cNvCxnSpPr/>
          <p:nvPr/>
        </p:nvCxnSpPr>
        <p:spPr>
          <a:xfrm flipH="1">
            <a:off x="3976913" y="1787795"/>
            <a:ext cx="305570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914400" y="411480"/>
            <a:ext cx="10360152" cy="1143000"/>
          </a:xfrm>
        </p:spPr>
        <p:txBody>
          <a:bodyPr/>
          <a:lstStyle/>
          <a:p>
            <a:r>
              <a:rPr lang="en-US" sz="4000" b="1" dirty="0" smtClean="0">
                <a:solidFill>
                  <a:srgbClr val="8B5E3B"/>
                </a:solidFill>
                <a:latin typeface="+mn-lt"/>
              </a:rPr>
              <a:t>BAMA Soil Series Description (cont.)</a:t>
            </a:r>
            <a:endParaRPr lang="en-US" sz="4000" b="1" dirty="0">
              <a:solidFill>
                <a:srgbClr val="8B5E3B"/>
              </a:solidFill>
              <a:latin typeface="+mn-lt"/>
            </a:endParaRPr>
          </a:p>
        </p:txBody>
      </p:sp>
    </p:spTree>
    <p:extLst>
      <p:ext uri="{BB962C8B-B14F-4D97-AF65-F5344CB8AC3E}">
        <p14:creationId xmlns:p14="http://schemas.microsoft.com/office/powerpoint/2010/main" val="200802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1480"/>
            <a:ext cx="10360152" cy="1143000"/>
          </a:xfrm>
        </p:spPr>
        <p:txBody>
          <a:bodyPr/>
          <a:lstStyle/>
          <a:p>
            <a:r>
              <a:rPr lang="en-US" sz="4000" b="1" dirty="0" smtClean="0">
                <a:solidFill>
                  <a:srgbClr val="8B5E3B"/>
                </a:solidFill>
                <a:latin typeface="+mn-lt"/>
              </a:rPr>
              <a:t>BAMA Soil Series Description (cont.)</a:t>
            </a:r>
            <a:endParaRPr lang="en-US" sz="4000" b="1" dirty="0">
              <a:solidFill>
                <a:srgbClr val="8B5E3B"/>
              </a:solidFill>
              <a:latin typeface="+mn-lt"/>
            </a:endParaRPr>
          </a:p>
        </p:txBody>
      </p:sp>
      <p:pic>
        <p:nvPicPr>
          <p:cNvPr id="3" name="Picture 2"/>
          <p:cNvPicPr>
            <a:picLocks noChangeAspect="1"/>
          </p:cNvPicPr>
          <p:nvPr/>
        </p:nvPicPr>
        <p:blipFill rotWithShape="1">
          <a:blip r:embed="rId3"/>
          <a:srcRect t="4095" b="27580"/>
          <a:stretch/>
        </p:blipFill>
        <p:spPr>
          <a:xfrm>
            <a:off x="1371600" y="1371600"/>
            <a:ext cx="7543800" cy="3078263"/>
          </a:xfrm>
          <a:prstGeom prst="rect">
            <a:avLst/>
          </a:prstGeom>
        </p:spPr>
      </p:pic>
      <p:sp>
        <p:nvSpPr>
          <p:cNvPr id="4" name="TextBox 3"/>
          <p:cNvSpPr txBox="1"/>
          <p:nvPr/>
        </p:nvSpPr>
        <p:spPr>
          <a:xfrm>
            <a:off x="9851902" y="2116589"/>
            <a:ext cx="1640115" cy="1569660"/>
          </a:xfrm>
          <a:prstGeom prst="rect">
            <a:avLst/>
          </a:prstGeom>
          <a:noFill/>
          <a:ln>
            <a:noFill/>
          </a:ln>
        </p:spPr>
        <p:txBody>
          <a:bodyPr wrap="square" rtlCol="0">
            <a:spAutoFit/>
          </a:bodyPr>
          <a:lstStyle/>
          <a:p>
            <a:r>
              <a:rPr lang="en-US" sz="2400" dirty="0" smtClean="0">
                <a:solidFill>
                  <a:srgbClr val="FF0000"/>
                </a:solidFill>
              </a:rPr>
              <a:t>Allowable difference within the Series</a:t>
            </a:r>
            <a:endParaRPr lang="en-US" sz="2400" dirty="0">
              <a:solidFill>
                <a:srgbClr val="FF0000"/>
              </a:solidFill>
            </a:endParaRPr>
          </a:p>
        </p:txBody>
      </p:sp>
      <p:sp>
        <p:nvSpPr>
          <p:cNvPr id="6" name="TextBox 5"/>
          <p:cNvSpPr txBox="1"/>
          <p:nvPr/>
        </p:nvSpPr>
        <p:spPr>
          <a:xfrm>
            <a:off x="3938815" y="4735444"/>
            <a:ext cx="2409371" cy="461665"/>
          </a:xfrm>
          <a:prstGeom prst="rect">
            <a:avLst/>
          </a:prstGeom>
          <a:noFill/>
          <a:ln>
            <a:noFill/>
          </a:ln>
        </p:spPr>
        <p:txBody>
          <a:bodyPr wrap="square" rtlCol="0">
            <a:spAutoFit/>
          </a:bodyPr>
          <a:lstStyle/>
          <a:p>
            <a:r>
              <a:rPr lang="en-US" sz="2400" dirty="0" smtClean="0">
                <a:solidFill>
                  <a:srgbClr val="FF0000"/>
                </a:solidFill>
              </a:rPr>
              <a:t>Similar soil series</a:t>
            </a:r>
            <a:endParaRPr lang="en-US" sz="2400" dirty="0">
              <a:solidFill>
                <a:srgbClr val="FF0000"/>
              </a:solidFill>
            </a:endParaRPr>
          </a:p>
        </p:txBody>
      </p:sp>
      <p:cxnSp>
        <p:nvCxnSpPr>
          <p:cNvPr id="8" name="Straight Arrow Connector 7"/>
          <p:cNvCxnSpPr/>
          <p:nvPr/>
        </p:nvCxnSpPr>
        <p:spPr>
          <a:xfrm flipH="1" flipV="1">
            <a:off x="8785103" y="1947554"/>
            <a:ext cx="1066800" cy="4156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785102" y="3467595"/>
            <a:ext cx="1066801" cy="3967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234545" y="4449863"/>
            <a:ext cx="2262304" cy="5164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flipV="1">
            <a:off x="1626919" y="4449863"/>
            <a:ext cx="2311896" cy="5164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64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8B5E3B"/>
                </a:solidFill>
                <a:latin typeface="+mn-lt"/>
              </a:rPr>
              <a:t>BAMA Soil Series Description (cont.)</a:t>
            </a:r>
            <a:endParaRPr lang="en-US" sz="4000" b="1" dirty="0">
              <a:solidFill>
                <a:srgbClr val="8B5E3B"/>
              </a:solidFill>
              <a:latin typeface="+mn-lt"/>
            </a:endParaRPr>
          </a:p>
        </p:txBody>
      </p:sp>
      <p:pic>
        <p:nvPicPr>
          <p:cNvPr id="3" name="Picture 2"/>
          <p:cNvPicPr>
            <a:picLocks noChangeAspect="1"/>
          </p:cNvPicPr>
          <p:nvPr/>
        </p:nvPicPr>
        <p:blipFill rotWithShape="1">
          <a:blip r:embed="rId3"/>
          <a:srcRect t="3549" b="48078"/>
          <a:stretch/>
        </p:blipFill>
        <p:spPr>
          <a:xfrm>
            <a:off x="1371600" y="1371600"/>
            <a:ext cx="8229600" cy="2377440"/>
          </a:xfrm>
          <a:prstGeom prst="rect">
            <a:avLst/>
          </a:prstGeom>
        </p:spPr>
      </p:pic>
      <p:sp>
        <p:nvSpPr>
          <p:cNvPr id="5" name="TextBox 4"/>
          <p:cNvSpPr txBox="1"/>
          <p:nvPr/>
        </p:nvSpPr>
        <p:spPr>
          <a:xfrm>
            <a:off x="9945914" y="2532167"/>
            <a:ext cx="1752600" cy="830997"/>
          </a:xfrm>
          <a:prstGeom prst="rect">
            <a:avLst/>
          </a:prstGeom>
          <a:noFill/>
          <a:ln>
            <a:noFill/>
          </a:ln>
        </p:spPr>
        <p:txBody>
          <a:bodyPr wrap="square" rtlCol="0">
            <a:spAutoFit/>
          </a:bodyPr>
          <a:lstStyle/>
          <a:p>
            <a:r>
              <a:rPr lang="en-US" sz="2400" dirty="0" smtClean="0">
                <a:solidFill>
                  <a:srgbClr val="FF0000"/>
                </a:solidFill>
              </a:rPr>
              <a:t>Soils on landscape</a:t>
            </a:r>
            <a:endParaRPr lang="en-US" sz="2400" dirty="0">
              <a:solidFill>
                <a:srgbClr val="FF0000"/>
              </a:solidFill>
            </a:endParaRPr>
          </a:p>
        </p:txBody>
      </p:sp>
      <p:sp>
        <p:nvSpPr>
          <p:cNvPr id="8" name="TextBox 7"/>
          <p:cNvSpPr txBox="1"/>
          <p:nvPr/>
        </p:nvSpPr>
        <p:spPr>
          <a:xfrm>
            <a:off x="9945914" y="1528218"/>
            <a:ext cx="1752600" cy="830997"/>
          </a:xfrm>
          <a:prstGeom prst="rect">
            <a:avLst/>
          </a:prstGeom>
          <a:noFill/>
          <a:ln>
            <a:noFill/>
          </a:ln>
        </p:spPr>
        <p:txBody>
          <a:bodyPr wrap="square" rtlCol="0">
            <a:spAutoFit/>
          </a:bodyPr>
          <a:lstStyle/>
          <a:p>
            <a:r>
              <a:rPr lang="en-US" sz="2400" dirty="0" smtClean="0">
                <a:solidFill>
                  <a:srgbClr val="FF0000"/>
                </a:solidFill>
              </a:rPr>
              <a:t>Landscape and climate</a:t>
            </a:r>
            <a:endParaRPr lang="en-US" sz="2400" dirty="0">
              <a:solidFill>
                <a:srgbClr val="FF0000"/>
              </a:solidFill>
            </a:endParaRPr>
          </a:p>
        </p:txBody>
      </p:sp>
      <p:cxnSp>
        <p:nvCxnSpPr>
          <p:cNvPr id="10" name="Straight Arrow Connector 9"/>
          <p:cNvCxnSpPr/>
          <p:nvPr/>
        </p:nvCxnSpPr>
        <p:spPr>
          <a:xfrm flipH="1" flipV="1">
            <a:off x="9256486" y="2647323"/>
            <a:ext cx="689428" cy="976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256486" y="1805049"/>
            <a:ext cx="689428" cy="5643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07679" y="3535893"/>
            <a:ext cx="1971303" cy="830997"/>
          </a:xfrm>
          <a:prstGeom prst="rect">
            <a:avLst/>
          </a:prstGeom>
          <a:noFill/>
          <a:ln>
            <a:noFill/>
          </a:ln>
        </p:spPr>
        <p:txBody>
          <a:bodyPr wrap="square" rtlCol="0">
            <a:spAutoFit/>
          </a:bodyPr>
          <a:lstStyle/>
          <a:p>
            <a:r>
              <a:rPr lang="en-US" sz="2400" dirty="0" smtClean="0">
                <a:solidFill>
                  <a:srgbClr val="FF0000"/>
                </a:solidFill>
              </a:rPr>
              <a:t>Drainage and permeability</a:t>
            </a:r>
            <a:endParaRPr lang="en-US" sz="2400" dirty="0">
              <a:solidFill>
                <a:srgbClr val="FF0000"/>
              </a:solidFill>
            </a:endParaRPr>
          </a:p>
        </p:txBody>
      </p:sp>
      <p:cxnSp>
        <p:nvCxnSpPr>
          <p:cNvPr id="17" name="Straight Arrow Connector 16"/>
          <p:cNvCxnSpPr/>
          <p:nvPr/>
        </p:nvCxnSpPr>
        <p:spPr>
          <a:xfrm flipH="1" flipV="1">
            <a:off x="5222504" y="3120419"/>
            <a:ext cx="1308925" cy="6286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44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35117" b="-236"/>
          <a:stretch/>
        </p:blipFill>
        <p:spPr>
          <a:xfrm>
            <a:off x="1371600" y="1371600"/>
            <a:ext cx="8229600" cy="3200400"/>
          </a:xfrm>
          <a:prstGeom prst="rect">
            <a:avLst/>
          </a:prstGeom>
        </p:spPr>
      </p:pic>
      <p:sp>
        <p:nvSpPr>
          <p:cNvPr id="2" name="Title 1"/>
          <p:cNvSpPr>
            <a:spLocks noGrp="1"/>
          </p:cNvSpPr>
          <p:nvPr>
            <p:ph type="title"/>
          </p:nvPr>
        </p:nvSpPr>
        <p:spPr/>
        <p:txBody>
          <a:bodyPr/>
          <a:lstStyle/>
          <a:p>
            <a:r>
              <a:rPr lang="en-US" b="1" dirty="0">
                <a:solidFill>
                  <a:srgbClr val="8B5E3B"/>
                </a:solidFill>
              </a:rPr>
              <a:t>BAMA Soil Series Description (cont.)</a:t>
            </a:r>
            <a:endParaRPr lang="en-US" dirty="0">
              <a:solidFill>
                <a:srgbClr val="8B5E3B"/>
              </a:solidFill>
            </a:endParaRPr>
          </a:p>
        </p:txBody>
      </p:sp>
      <p:cxnSp>
        <p:nvCxnSpPr>
          <p:cNvPr id="7" name="Straight Arrow Connector 6"/>
          <p:cNvCxnSpPr/>
          <p:nvPr/>
        </p:nvCxnSpPr>
        <p:spPr>
          <a:xfrm flipH="1" flipV="1">
            <a:off x="6282047" y="1864426"/>
            <a:ext cx="3480624" cy="4987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282048" y="2152416"/>
            <a:ext cx="803728" cy="5907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674754" y="2563824"/>
            <a:ext cx="1565812" cy="5356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762671" y="2118775"/>
            <a:ext cx="1759857" cy="830997"/>
          </a:xfrm>
          <a:prstGeom prst="rect">
            <a:avLst/>
          </a:prstGeom>
          <a:noFill/>
          <a:ln>
            <a:noFill/>
          </a:ln>
        </p:spPr>
        <p:txBody>
          <a:bodyPr wrap="square" rtlCol="0">
            <a:spAutoFit/>
          </a:bodyPr>
          <a:lstStyle/>
          <a:p>
            <a:r>
              <a:rPr lang="en-US" sz="2400" dirty="0" smtClean="0">
                <a:solidFill>
                  <a:srgbClr val="FF0000"/>
                </a:solidFill>
              </a:rPr>
              <a:t>Use and Vegetation</a:t>
            </a:r>
            <a:endParaRPr lang="en-US" sz="2400" dirty="0">
              <a:solidFill>
                <a:srgbClr val="FF0000"/>
              </a:solidFill>
            </a:endParaRPr>
          </a:p>
        </p:txBody>
      </p:sp>
      <p:sp>
        <p:nvSpPr>
          <p:cNvPr id="5" name="TextBox 4"/>
          <p:cNvSpPr txBox="1"/>
          <p:nvPr/>
        </p:nvSpPr>
        <p:spPr>
          <a:xfrm>
            <a:off x="5216816" y="2878522"/>
            <a:ext cx="1431471" cy="830997"/>
          </a:xfrm>
          <a:prstGeom prst="rect">
            <a:avLst/>
          </a:prstGeom>
          <a:noFill/>
          <a:ln>
            <a:noFill/>
          </a:ln>
        </p:spPr>
        <p:txBody>
          <a:bodyPr wrap="square" rtlCol="0">
            <a:spAutoFit/>
          </a:bodyPr>
          <a:lstStyle/>
          <a:p>
            <a:r>
              <a:rPr lang="en-US" sz="2400" dirty="0" smtClean="0">
                <a:solidFill>
                  <a:srgbClr val="FF0000"/>
                </a:solidFill>
              </a:rPr>
              <a:t>First mapped</a:t>
            </a:r>
            <a:endParaRPr lang="en-US" sz="2400" dirty="0">
              <a:solidFill>
                <a:srgbClr val="FF0000"/>
              </a:solidFill>
            </a:endParaRPr>
          </a:p>
        </p:txBody>
      </p:sp>
      <p:sp>
        <p:nvSpPr>
          <p:cNvPr id="6" name="TextBox 5"/>
          <p:cNvSpPr txBox="1"/>
          <p:nvPr/>
        </p:nvSpPr>
        <p:spPr>
          <a:xfrm>
            <a:off x="7085776" y="2491625"/>
            <a:ext cx="2058225" cy="830527"/>
          </a:xfrm>
          <a:prstGeom prst="rect">
            <a:avLst/>
          </a:prstGeom>
          <a:noFill/>
          <a:ln>
            <a:noFill/>
          </a:ln>
        </p:spPr>
        <p:txBody>
          <a:bodyPr wrap="square" rtlCol="0">
            <a:spAutoFit/>
          </a:bodyPr>
          <a:lstStyle/>
          <a:p>
            <a:r>
              <a:rPr lang="en-US" sz="2400" dirty="0" smtClean="0">
                <a:solidFill>
                  <a:srgbClr val="FF0000"/>
                </a:solidFill>
              </a:rPr>
              <a:t>General distribution</a:t>
            </a:r>
            <a:endParaRPr lang="en-US" sz="2400" dirty="0">
              <a:solidFill>
                <a:srgbClr val="FF0000"/>
              </a:solidFill>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779" y="4408974"/>
            <a:ext cx="2743200" cy="1475232"/>
          </a:xfrm>
          <a:prstGeom prst="rect">
            <a:avLst/>
          </a:prstGeom>
        </p:spPr>
      </p:pic>
    </p:spTree>
    <p:extLst>
      <p:ext uri="{BB962C8B-B14F-4D97-AF65-F5344CB8AC3E}">
        <p14:creationId xmlns:p14="http://schemas.microsoft.com/office/powerpoint/2010/main" val="257475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
            <a:ext cx="11274552" cy="1143000"/>
          </a:xfrm>
        </p:spPr>
        <p:txBody>
          <a:bodyPr/>
          <a:lstStyle/>
          <a:p>
            <a:r>
              <a:rPr lang="en-US" sz="4000" b="1" dirty="0" smtClean="0">
                <a:solidFill>
                  <a:srgbClr val="8B5E3B"/>
                </a:solidFill>
                <a:latin typeface="+mn-lt"/>
              </a:rPr>
              <a:t>Step 3: Additional fun with Official Soil Description</a:t>
            </a:r>
            <a:endParaRPr lang="en-US" sz="4000" b="1" dirty="0">
              <a:solidFill>
                <a:srgbClr val="8B5E3B"/>
              </a:solidFill>
              <a:latin typeface="+mn-lt"/>
            </a:endParaRPr>
          </a:p>
        </p:txBody>
      </p:sp>
      <p:sp>
        <p:nvSpPr>
          <p:cNvPr id="3" name="Content Placeholder 2"/>
          <p:cNvSpPr>
            <a:spLocks noGrp="1"/>
          </p:cNvSpPr>
          <p:nvPr>
            <p:ph idx="4294967295"/>
          </p:nvPr>
        </p:nvSpPr>
        <p:spPr>
          <a:xfrm>
            <a:off x="914400" y="1371600"/>
            <a:ext cx="10607040" cy="2428504"/>
          </a:xfrm>
          <a:prstGeom prst="rect">
            <a:avLst/>
          </a:prstGeom>
        </p:spPr>
        <p:txBody>
          <a:bodyPr/>
          <a:lstStyle/>
          <a:p>
            <a:r>
              <a:rPr lang="en-US" sz="2400" dirty="0" smtClean="0"/>
              <a:t>Type in your name (first, last, nickname) and see how many series are similar to it</a:t>
            </a:r>
            <a:endParaRPr lang="en-US" sz="2400" dirty="0"/>
          </a:p>
          <a:p>
            <a:r>
              <a:rPr lang="en-US" sz="2400" dirty="0" smtClean="0"/>
              <a:t>Your school name</a:t>
            </a:r>
          </a:p>
          <a:p>
            <a:r>
              <a:rPr lang="en-US" sz="2400" dirty="0" smtClean="0"/>
              <a:t>Find the soil series your school is built on</a:t>
            </a:r>
          </a:p>
          <a:p>
            <a:r>
              <a:rPr lang="en-US" sz="2400" dirty="0" smtClean="0"/>
              <a:t>Find the soil series your house is built on</a:t>
            </a:r>
            <a:endParaRPr lang="en-US" sz="2400" dirty="0"/>
          </a:p>
        </p:txBody>
      </p:sp>
    </p:spTree>
    <p:extLst>
      <p:ext uri="{BB962C8B-B14F-4D97-AF65-F5344CB8AC3E}">
        <p14:creationId xmlns:p14="http://schemas.microsoft.com/office/powerpoint/2010/main" val="368302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7701"/>
            <a:ext cx="10515600" cy="4013199"/>
          </a:xfrm>
        </p:spPr>
        <p:txBody>
          <a:bodyPr>
            <a:normAutofit lnSpcReduction="10000"/>
          </a:bodyPr>
          <a:lstStyle/>
          <a:p>
            <a:pPr marL="0" indent="0">
              <a:buNone/>
            </a:pPr>
            <a:r>
              <a:rPr lang="en-US" dirty="0" smtClean="0"/>
              <a:t>The UN Declared 2015 as the International Year of Soils (IYS) to bring more attention to this important natural resource. The Soil Science Society of America celebrates IYS and is happy to bring you this presentation. We hope you take the time to learn more about soils at the many resources listed at the end of this presentation, as you learn more about how…</a:t>
            </a:r>
            <a:endParaRPr lang="en-US" dirty="0"/>
          </a:p>
          <a:p>
            <a:pPr marL="0" indent="0" algn="ctr">
              <a:buNone/>
            </a:pPr>
            <a:r>
              <a:rPr lang="en-US" sz="6600" i="1" dirty="0" smtClean="0">
                <a:solidFill>
                  <a:schemeClr val="accent2">
                    <a:lumMod val="75000"/>
                  </a:schemeClr>
                </a:solidFill>
              </a:rPr>
              <a:t>Soils Sustain Life</a:t>
            </a:r>
            <a:endParaRPr lang="en-US" sz="6600" i="1" dirty="0">
              <a:solidFill>
                <a:schemeClr val="accent2">
                  <a:lumMod val="75000"/>
                </a:schemeClr>
              </a:solidFill>
            </a:endParaRPr>
          </a:p>
        </p:txBody>
      </p:sp>
    </p:spTree>
    <p:extLst>
      <p:ext uri="{BB962C8B-B14F-4D97-AF65-F5344CB8AC3E}">
        <p14:creationId xmlns:p14="http://schemas.microsoft.com/office/powerpoint/2010/main" val="412971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79589"/>
          </a:xfrm>
        </p:spPr>
        <p:txBody>
          <a:bodyPr>
            <a:normAutofit fontScale="90000"/>
          </a:bodyPr>
          <a:lstStyle/>
          <a:p>
            <a:r>
              <a:rPr lang="en-US" sz="2400" b="1" dirty="0" smtClean="0"/>
              <a:t>Thank you for listening!</a:t>
            </a:r>
            <a:br>
              <a:rPr lang="en-US" sz="2400" b="1" dirty="0" smtClean="0"/>
            </a:br>
            <a:r>
              <a:rPr lang="en-US" sz="2400" b="1" dirty="0" smtClean="0"/>
              <a:t>For further </a:t>
            </a:r>
            <a:r>
              <a:rPr lang="en-US" sz="2400" b="1" dirty="0"/>
              <a:t>i</a:t>
            </a:r>
            <a:r>
              <a:rPr lang="en-US" sz="2400" b="1" dirty="0" smtClean="0"/>
              <a:t>nformation, visit:</a:t>
            </a:r>
            <a:endParaRPr lang="en-US" sz="2400" b="1" dirty="0"/>
          </a:p>
        </p:txBody>
      </p:sp>
      <p:sp>
        <p:nvSpPr>
          <p:cNvPr id="3" name="Subtitle 2"/>
          <p:cNvSpPr>
            <a:spLocks noGrp="1"/>
          </p:cNvSpPr>
          <p:nvPr>
            <p:ph type="subTitle" idx="1"/>
          </p:nvPr>
        </p:nvSpPr>
        <p:spPr>
          <a:xfrm>
            <a:off x="1524000" y="2103120"/>
            <a:ext cx="9144000" cy="4078224"/>
          </a:xfrm>
        </p:spPr>
        <p:txBody>
          <a:bodyPr>
            <a:normAutofit/>
          </a:bodyPr>
          <a:lstStyle/>
          <a:p>
            <a:r>
              <a:rPr lang="en-US" b="1" dirty="0" smtClean="0"/>
              <a:t>Soils.org/discover-soils</a:t>
            </a:r>
            <a:r>
              <a:rPr lang="en-US" dirty="0" smtClean="0"/>
              <a:t> – information about all things soil!</a:t>
            </a:r>
          </a:p>
          <a:p>
            <a:r>
              <a:rPr lang="en-US" b="1" dirty="0" smtClean="0"/>
              <a:t>Soils4teachers.org</a:t>
            </a:r>
            <a:r>
              <a:rPr lang="en-US" dirty="0" smtClean="0"/>
              <a:t> – Lesson plans, activities, etc. for teachers</a:t>
            </a:r>
          </a:p>
          <a:p>
            <a:r>
              <a:rPr lang="en-US" b="1" dirty="0" smtClean="0"/>
              <a:t>Soils4kids.org</a:t>
            </a:r>
            <a:r>
              <a:rPr lang="en-US" dirty="0" smtClean="0"/>
              <a:t> – activities for the K-12 audience</a:t>
            </a:r>
          </a:p>
          <a:p>
            <a:r>
              <a:rPr lang="en-US" dirty="0" smtClean="0"/>
              <a:t>Follow us on facebook.com/</a:t>
            </a:r>
            <a:r>
              <a:rPr lang="en-US" dirty="0" err="1" smtClean="0"/>
              <a:t>iheartsoil</a:t>
            </a:r>
            <a:endParaRPr lang="en-US" dirty="0" smtClean="0"/>
          </a:p>
          <a:p>
            <a:endParaRPr lang="en-US" dirty="0" smtClean="0"/>
          </a:p>
          <a:p>
            <a:endParaRPr lang="en-US" dirty="0"/>
          </a:p>
          <a:p>
            <a:r>
              <a:rPr lang="en-US" b="1" dirty="0" smtClean="0">
                <a:solidFill>
                  <a:schemeClr val="accent2">
                    <a:lumMod val="75000"/>
                  </a:schemeClr>
                </a:solidFill>
              </a:rPr>
              <a:t>Soils sustain life!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369" y="3395273"/>
            <a:ext cx="442211" cy="4422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95" y="3903797"/>
            <a:ext cx="803223" cy="808578"/>
          </a:xfrm>
          <a:prstGeom prst="rect">
            <a:avLst/>
          </a:prstGeom>
        </p:spPr>
      </p:pic>
    </p:spTree>
    <p:extLst>
      <p:ext uri="{BB962C8B-B14F-4D97-AF65-F5344CB8AC3E}">
        <p14:creationId xmlns:p14="http://schemas.microsoft.com/office/powerpoint/2010/main" val="198067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8B5E3B"/>
                </a:solidFill>
              </a:rPr>
              <a:t>Step 1. State Soil Website</a:t>
            </a:r>
            <a:endParaRPr lang="en-US" sz="4000" b="1" dirty="0">
              <a:solidFill>
                <a:srgbClr val="8B5E3B"/>
              </a:solidFill>
            </a:endParaRPr>
          </a:p>
        </p:txBody>
      </p:sp>
      <p:sp>
        <p:nvSpPr>
          <p:cNvPr id="3" name="Content Placeholder 2"/>
          <p:cNvSpPr>
            <a:spLocks noGrp="1"/>
          </p:cNvSpPr>
          <p:nvPr>
            <p:ph idx="4294967295"/>
          </p:nvPr>
        </p:nvSpPr>
        <p:spPr>
          <a:xfrm>
            <a:off x="914400" y="1371600"/>
            <a:ext cx="10360152" cy="1954924"/>
          </a:xfrm>
          <a:prstGeom prst="rect">
            <a:avLst/>
          </a:prstGeom>
        </p:spPr>
        <p:txBody>
          <a:bodyPr/>
          <a:lstStyle/>
          <a:p>
            <a:r>
              <a:rPr lang="en-US" sz="2400" dirty="0" smtClean="0"/>
              <a:t>www.nrcs.usda.gov/wps/portal/nrcs/detail/soils/edu</a:t>
            </a:r>
            <a:r>
              <a:rPr lang="en-US" sz="2400" dirty="0"/>
              <a:t>/?cid=stelprdb1236841</a:t>
            </a:r>
          </a:p>
        </p:txBody>
      </p:sp>
    </p:spTree>
    <p:extLst>
      <p:ext uri="{BB962C8B-B14F-4D97-AF65-F5344CB8AC3E}">
        <p14:creationId xmlns:p14="http://schemas.microsoft.com/office/powerpoint/2010/main" val="23951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srcRect l="-233" t="3309" r="418" b="51565"/>
          <a:stretch/>
        </p:blipFill>
        <p:spPr>
          <a:xfrm>
            <a:off x="0" y="411480"/>
            <a:ext cx="12192000" cy="3291840"/>
          </a:xfrm>
          <a:prstGeom prst="rect">
            <a:avLst/>
          </a:prstGeom>
        </p:spPr>
      </p:pic>
      <p:cxnSp>
        <p:nvCxnSpPr>
          <p:cNvPr id="9" name="Straight Arrow Connector 8"/>
          <p:cNvCxnSpPr/>
          <p:nvPr/>
        </p:nvCxnSpPr>
        <p:spPr>
          <a:xfrm flipV="1">
            <a:off x="534183" y="2689409"/>
            <a:ext cx="3693434" cy="1012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58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rotWithShape="1">
          <a:blip r:embed="rId3"/>
          <a:srcRect t="3486" b="42514"/>
          <a:stretch/>
        </p:blipFill>
        <p:spPr>
          <a:xfrm>
            <a:off x="0" y="411480"/>
            <a:ext cx="12192000" cy="3931920"/>
          </a:xfrm>
          <a:prstGeom prst="rect">
            <a:avLst/>
          </a:prstGeom>
        </p:spPr>
      </p:pic>
      <p:cxnSp>
        <p:nvCxnSpPr>
          <p:cNvPr id="8" name="Straight Arrow Connector 7"/>
          <p:cNvCxnSpPr/>
          <p:nvPr/>
        </p:nvCxnSpPr>
        <p:spPr>
          <a:xfrm flipV="1">
            <a:off x="534183" y="1228744"/>
            <a:ext cx="3693434" cy="1012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664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1480"/>
            <a:ext cx="10360152" cy="1143000"/>
          </a:xfrm>
        </p:spPr>
        <p:txBody>
          <a:bodyPr>
            <a:normAutofit/>
          </a:bodyPr>
          <a:lstStyle/>
          <a:p>
            <a:pPr algn="ctr"/>
            <a:r>
              <a:rPr lang="en-US" sz="4000" b="1" dirty="0" smtClean="0">
                <a:solidFill>
                  <a:srgbClr val="8B5E3B"/>
                </a:solidFill>
              </a:rPr>
              <a:t>Example – Alabama State Soil – BAMA Series</a:t>
            </a:r>
            <a:endParaRPr lang="en-US" sz="4000" b="1" dirty="0">
              <a:solidFill>
                <a:srgbClr val="8B5E3B"/>
              </a:solidFill>
            </a:endParaRPr>
          </a:p>
        </p:txBody>
      </p:sp>
      <p:pic>
        <p:nvPicPr>
          <p:cNvPr id="3" name="Picture 2"/>
          <p:cNvPicPr>
            <a:picLocks noChangeAspect="1"/>
          </p:cNvPicPr>
          <p:nvPr/>
        </p:nvPicPr>
        <p:blipFill rotWithShape="1">
          <a:blip r:embed="rId3"/>
          <a:srcRect b="24093"/>
          <a:stretch/>
        </p:blipFill>
        <p:spPr>
          <a:xfrm>
            <a:off x="2665476" y="1200503"/>
            <a:ext cx="6858000" cy="3108960"/>
          </a:xfrm>
          <a:prstGeom prst="rect">
            <a:avLst/>
          </a:prstGeom>
        </p:spPr>
      </p:pic>
    </p:spTree>
    <p:extLst>
      <p:ext uri="{BB962C8B-B14F-4D97-AF65-F5344CB8AC3E}">
        <p14:creationId xmlns:p14="http://schemas.microsoft.com/office/powerpoint/2010/main" val="360346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8B5E3B"/>
                </a:solidFill>
                <a:latin typeface="+mn-lt"/>
              </a:rPr>
              <a:t>Informational Paragraph</a:t>
            </a:r>
            <a:endParaRPr lang="en-US" sz="4000" b="1" dirty="0">
              <a:solidFill>
                <a:srgbClr val="8B5E3B"/>
              </a:solidFill>
              <a:latin typeface="+mn-lt"/>
            </a:endParaRPr>
          </a:p>
        </p:txBody>
      </p:sp>
      <p:pic>
        <p:nvPicPr>
          <p:cNvPr id="4" name="Picture 3"/>
          <p:cNvPicPr>
            <a:picLocks noChangeAspect="1"/>
          </p:cNvPicPr>
          <p:nvPr/>
        </p:nvPicPr>
        <p:blipFill rotWithShape="1">
          <a:blip r:embed="rId3"/>
          <a:srcRect l="26667" t="9999" r="4027" b="4652"/>
          <a:stretch/>
        </p:blipFill>
        <p:spPr>
          <a:xfrm>
            <a:off x="2657571" y="1188720"/>
            <a:ext cx="5721707" cy="4208130"/>
          </a:xfrm>
          <a:prstGeom prst="rect">
            <a:avLst/>
          </a:prstGeom>
        </p:spPr>
      </p:pic>
      <p:sp>
        <p:nvSpPr>
          <p:cNvPr id="5" name="TextBox 4"/>
          <p:cNvSpPr txBox="1"/>
          <p:nvPr/>
        </p:nvSpPr>
        <p:spPr>
          <a:xfrm>
            <a:off x="8330538" y="1486758"/>
            <a:ext cx="35814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Landscape </a:t>
            </a:r>
          </a:p>
          <a:p>
            <a:pPr marL="285750" indent="-285750">
              <a:buFont typeface="Arial" panose="020B0604020202020204" pitchFamily="34" charset="0"/>
              <a:buChar char="•"/>
            </a:pPr>
            <a:r>
              <a:rPr lang="en-US" sz="2400" dirty="0" smtClean="0"/>
              <a:t>Drainage, permeability</a:t>
            </a:r>
          </a:p>
          <a:p>
            <a:pPr marL="285750" indent="-285750">
              <a:buFont typeface="Arial" panose="020B0604020202020204" pitchFamily="34" charset="0"/>
              <a:buChar char="•"/>
            </a:pPr>
            <a:r>
              <a:rPr lang="en-US" sz="2400" dirty="0" smtClean="0"/>
              <a:t>Parent material</a:t>
            </a:r>
          </a:p>
          <a:p>
            <a:pPr marL="285750" indent="-285750">
              <a:buFont typeface="Arial" panose="020B0604020202020204" pitchFamily="34" charset="0"/>
              <a:buChar char="•"/>
            </a:pPr>
            <a:r>
              <a:rPr lang="en-US" sz="2400" dirty="0" smtClean="0"/>
              <a:t>Climate</a:t>
            </a:r>
          </a:p>
          <a:p>
            <a:pPr marL="285750" indent="-285750">
              <a:buFont typeface="Arial" panose="020B0604020202020204" pitchFamily="34" charset="0"/>
              <a:buChar char="•"/>
            </a:pPr>
            <a:r>
              <a:rPr lang="en-US" sz="2400" dirty="0" smtClean="0"/>
              <a:t>Extent and acreage</a:t>
            </a:r>
          </a:p>
          <a:p>
            <a:pPr marL="285750" indent="-285750">
              <a:buFont typeface="Arial" panose="020B0604020202020204" pitchFamily="34" charset="0"/>
              <a:buChar char="•"/>
            </a:pPr>
            <a:r>
              <a:rPr lang="en-US" sz="2400" dirty="0" smtClean="0"/>
              <a:t>Land uses</a:t>
            </a:r>
          </a:p>
          <a:p>
            <a:pPr marL="285750" indent="-285750">
              <a:buFont typeface="Arial" panose="020B0604020202020204" pitchFamily="34" charset="0"/>
              <a:buChar char="•"/>
            </a:pPr>
            <a:r>
              <a:rPr lang="en-US" sz="2400" dirty="0" smtClean="0"/>
              <a:t>Official Status</a:t>
            </a:r>
          </a:p>
          <a:p>
            <a:endParaRPr lang="en-US" sz="2400" dirty="0"/>
          </a:p>
        </p:txBody>
      </p:sp>
      <p:cxnSp>
        <p:nvCxnSpPr>
          <p:cNvPr id="7" name="Straight Arrow Connector 6"/>
          <p:cNvCxnSpPr/>
          <p:nvPr/>
        </p:nvCxnSpPr>
        <p:spPr>
          <a:xfrm flipH="1">
            <a:off x="7685314" y="1736848"/>
            <a:ext cx="693968" cy="783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996011" y="2062886"/>
            <a:ext cx="38327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936992" y="2299161"/>
            <a:ext cx="442290" cy="1582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978650" y="2560320"/>
            <a:ext cx="1400632" cy="2527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818213" y="3181350"/>
            <a:ext cx="561069" cy="519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685314" y="3530600"/>
            <a:ext cx="693964" cy="4269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098746" y="3879850"/>
            <a:ext cx="280536" cy="10140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97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8B5E3B"/>
                </a:solidFill>
              </a:rPr>
              <a:t>Step 2: More dirt on Soil Series</a:t>
            </a:r>
            <a:endParaRPr lang="en-US" sz="4000" b="1" dirty="0">
              <a:solidFill>
                <a:srgbClr val="8B5E3B"/>
              </a:solidFill>
            </a:endParaRPr>
          </a:p>
        </p:txBody>
      </p:sp>
      <p:sp>
        <p:nvSpPr>
          <p:cNvPr id="3" name="Content Placeholder 2"/>
          <p:cNvSpPr>
            <a:spLocks noGrp="1"/>
          </p:cNvSpPr>
          <p:nvPr>
            <p:ph idx="4294967295"/>
          </p:nvPr>
        </p:nvSpPr>
        <p:spPr>
          <a:xfrm>
            <a:off x="914400" y="1371600"/>
            <a:ext cx="10360152" cy="1884672"/>
          </a:xfrm>
          <a:prstGeom prst="rect">
            <a:avLst/>
          </a:prstGeom>
        </p:spPr>
        <p:txBody>
          <a:bodyPr/>
          <a:lstStyle/>
          <a:p>
            <a:r>
              <a:rPr lang="en-US" sz="2400" dirty="0" smtClean="0"/>
              <a:t>Use this web site: </a:t>
            </a:r>
            <a:r>
              <a:rPr lang="en-US" sz="2400" u="sng" dirty="0" smtClean="0">
                <a:solidFill>
                  <a:srgbClr val="0563C1"/>
                </a:solidFill>
                <a:effectLst/>
                <a:ea typeface="Calibri" panose="020F0502020204030204" pitchFamily="34" charset="0"/>
                <a:hlinkClick r:id="rId3"/>
              </a:rPr>
              <a:t>https://soilseries.sc.egov.usda.gov/osdname.asp</a:t>
            </a:r>
            <a:endParaRPr lang="en-US" sz="2400" u="sng" dirty="0" smtClean="0">
              <a:solidFill>
                <a:srgbClr val="0563C1"/>
              </a:solidFill>
              <a:effectLst/>
              <a:ea typeface="Calibri" panose="020F0502020204030204" pitchFamily="34" charset="0"/>
            </a:endParaRPr>
          </a:p>
          <a:p>
            <a:r>
              <a:rPr lang="en-US" sz="2400" dirty="0" smtClean="0"/>
              <a:t>Type in the name of the soil series in the box and hit enter</a:t>
            </a:r>
          </a:p>
          <a:p>
            <a:endParaRPr lang="en-US" dirty="0"/>
          </a:p>
        </p:txBody>
      </p:sp>
    </p:spTree>
    <p:extLst>
      <p:ext uri="{BB962C8B-B14F-4D97-AF65-F5344CB8AC3E}">
        <p14:creationId xmlns:p14="http://schemas.microsoft.com/office/powerpoint/2010/main" val="382743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8B5E3B"/>
                </a:solidFill>
              </a:rPr>
              <a:t>Official Soil Description search site</a:t>
            </a:r>
            <a:endParaRPr lang="en-US" sz="4000" b="1" dirty="0">
              <a:solidFill>
                <a:srgbClr val="8B5E3B"/>
              </a:solidFill>
            </a:endParaRPr>
          </a:p>
        </p:txBody>
      </p:sp>
      <p:pic>
        <p:nvPicPr>
          <p:cNvPr id="3" name="Picture 2"/>
          <p:cNvPicPr>
            <a:picLocks noChangeAspect="1"/>
          </p:cNvPicPr>
          <p:nvPr/>
        </p:nvPicPr>
        <p:blipFill rotWithShape="1">
          <a:blip r:embed="rId3"/>
          <a:srcRect l="-106" t="4063" r="106" b="58262"/>
          <a:stretch/>
        </p:blipFill>
        <p:spPr>
          <a:xfrm>
            <a:off x="914400" y="1371600"/>
            <a:ext cx="10360152" cy="2331070"/>
          </a:xfrm>
          <a:prstGeom prst="rect">
            <a:avLst/>
          </a:prstGeom>
        </p:spPr>
      </p:pic>
      <p:cxnSp>
        <p:nvCxnSpPr>
          <p:cNvPr id="5" name="Straight Arrow Connector 4"/>
          <p:cNvCxnSpPr/>
          <p:nvPr/>
        </p:nvCxnSpPr>
        <p:spPr>
          <a:xfrm flipH="1" flipV="1">
            <a:off x="2078182" y="2778826"/>
            <a:ext cx="3872675" cy="4631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50857" y="3018972"/>
            <a:ext cx="3941288" cy="830997"/>
          </a:xfrm>
          <a:prstGeom prst="rect">
            <a:avLst/>
          </a:prstGeom>
          <a:noFill/>
        </p:spPr>
        <p:txBody>
          <a:bodyPr wrap="square" rtlCol="0">
            <a:spAutoFit/>
          </a:bodyPr>
          <a:lstStyle/>
          <a:p>
            <a:r>
              <a:rPr lang="en-US" sz="2400" dirty="0" smtClean="0"/>
              <a:t>TYPE IN SERIES NAME HERE.  For example BAMA </a:t>
            </a:r>
            <a:endParaRPr lang="en-US" sz="2400" dirty="0"/>
          </a:p>
        </p:txBody>
      </p:sp>
      <p:cxnSp>
        <p:nvCxnSpPr>
          <p:cNvPr id="9" name="Straight Arrow Connector 8"/>
          <p:cNvCxnSpPr>
            <a:stCxn id="12" idx="1"/>
          </p:cNvCxnSpPr>
          <p:nvPr/>
        </p:nvCxnSpPr>
        <p:spPr>
          <a:xfrm flipH="1" flipV="1">
            <a:off x="1413166" y="3241966"/>
            <a:ext cx="3681350" cy="9262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94516" y="3937391"/>
            <a:ext cx="5498273" cy="461665"/>
          </a:xfrm>
          <a:prstGeom prst="rect">
            <a:avLst/>
          </a:prstGeom>
          <a:noFill/>
        </p:spPr>
        <p:txBody>
          <a:bodyPr wrap="square" rtlCol="0">
            <a:spAutoFit/>
          </a:bodyPr>
          <a:lstStyle/>
          <a:p>
            <a:r>
              <a:rPr lang="en-US" sz="2400" dirty="0" smtClean="0"/>
              <a:t>Once typed in, click here to run search</a:t>
            </a:r>
            <a:endParaRPr lang="en-US" sz="2400" dirty="0"/>
          </a:p>
        </p:txBody>
      </p:sp>
    </p:spTree>
    <p:extLst>
      <p:ext uri="{BB962C8B-B14F-4D97-AF65-F5344CB8AC3E}">
        <p14:creationId xmlns:p14="http://schemas.microsoft.com/office/powerpoint/2010/main" val="67953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8B5E3B"/>
                </a:solidFill>
                <a:latin typeface="+mn-lt"/>
              </a:rPr>
              <a:t>Result for BAMA</a:t>
            </a:r>
            <a:endParaRPr lang="en-US" sz="4000" b="1" dirty="0">
              <a:solidFill>
                <a:srgbClr val="8B5E3B"/>
              </a:solidFill>
              <a:latin typeface="+mn-lt"/>
            </a:endParaRPr>
          </a:p>
        </p:txBody>
      </p:sp>
      <p:pic>
        <p:nvPicPr>
          <p:cNvPr id="3" name="Picture 2"/>
          <p:cNvPicPr>
            <a:picLocks noChangeAspect="1"/>
          </p:cNvPicPr>
          <p:nvPr/>
        </p:nvPicPr>
        <p:blipFill rotWithShape="1">
          <a:blip r:embed="rId2"/>
          <a:srcRect t="4053" b="51296"/>
          <a:stretch/>
        </p:blipFill>
        <p:spPr>
          <a:xfrm>
            <a:off x="914400" y="1371600"/>
            <a:ext cx="10287000" cy="2743200"/>
          </a:xfrm>
          <a:prstGeom prst="rect">
            <a:avLst/>
          </a:prstGeom>
        </p:spPr>
      </p:pic>
      <p:cxnSp>
        <p:nvCxnSpPr>
          <p:cNvPr id="4" name="Straight Arrow Connector 3"/>
          <p:cNvCxnSpPr/>
          <p:nvPr/>
        </p:nvCxnSpPr>
        <p:spPr>
          <a:xfrm flipH="1" flipV="1">
            <a:off x="5545777" y="2196935"/>
            <a:ext cx="1722252" cy="14250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68029" y="3429000"/>
            <a:ext cx="3933371" cy="830997"/>
          </a:xfrm>
          <a:prstGeom prst="rect">
            <a:avLst/>
          </a:prstGeom>
          <a:noFill/>
        </p:spPr>
        <p:txBody>
          <a:bodyPr wrap="square" rtlCol="0">
            <a:spAutoFit/>
          </a:bodyPr>
          <a:lstStyle/>
          <a:p>
            <a:r>
              <a:rPr lang="en-US" sz="2400" dirty="0" smtClean="0"/>
              <a:t>Click here to see the full soil description and taxonomy </a:t>
            </a:r>
            <a:endParaRPr lang="en-US" sz="2400" dirty="0"/>
          </a:p>
        </p:txBody>
      </p:sp>
    </p:spTree>
    <p:extLst>
      <p:ext uri="{BB962C8B-B14F-4D97-AF65-F5344CB8AC3E}">
        <p14:creationId xmlns:p14="http://schemas.microsoft.com/office/powerpoint/2010/main" val="27485660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729</Words>
  <Application>Microsoft Office PowerPoint</Application>
  <PresentationFormat>Widescreen</PresentationFormat>
  <Paragraphs>77</Paragraphs>
  <Slides>17</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1_Office Theme</vt:lpstr>
      <vt:lpstr>Custom Design</vt:lpstr>
      <vt:lpstr>PowerPoint Presentation</vt:lpstr>
      <vt:lpstr>Step 1. State Soil Website</vt:lpstr>
      <vt:lpstr>PowerPoint Presentation</vt:lpstr>
      <vt:lpstr>PowerPoint Presentation</vt:lpstr>
      <vt:lpstr>Example – Alabama State Soil – BAMA Series</vt:lpstr>
      <vt:lpstr>Informational Paragraph</vt:lpstr>
      <vt:lpstr>Step 2: More dirt on Soil Series</vt:lpstr>
      <vt:lpstr>Official Soil Description search site</vt:lpstr>
      <vt:lpstr>Result for BAMA</vt:lpstr>
      <vt:lpstr>BAMA Soil Series Description</vt:lpstr>
      <vt:lpstr>BAMA Soil Series Description (cont.)</vt:lpstr>
      <vt:lpstr>BAMA Soil Series Description (cont.)</vt:lpstr>
      <vt:lpstr>BAMA Soil Series Description (cont.)</vt:lpstr>
      <vt:lpstr>BAMA Soil Series Description (cont.)</vt:lpstr>
      <vt:lpstr>Step 3: Additional fun with Official Soil Description</vt:lpstr>
      <vt:lpstr>PowerPoint Presentation</vt:lpstr>
      <vt:lpstr>Thank you for listening! For further information, visit: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the dirt on your State Soil</dc:title>
  <dc:creator>Dave</dc:creator>
  <cp:lastModifiedBy>Susan Fisk</cp:lastModifiedBy>
  <cp:revision>32</cp:revision>
  <dcterms:created xsi:type="dcterms:W3CDTF">2014-11-09T15:19:27Z</dcterms:created>
  <dcterms:modified xsi:type="dcterms:W3CDTF">2014-12-04T15:14:59Z</dcterms:modified>
</cp:coreProperties>
</file>