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 id="2147484083" r:id="rId2"/>
  </p:sldMasterIdLst>
  <p:notesMasterIdLst>
    <p:notesMasterId r:id="rId17"/>
  </p:notesMasterIdLst>
  <p:sldIdLst>
    <p:sldId id="256" r:id="rId3"/>
    <p:sldId id="280" r:id="rId4"/>
    <p:sldId id="288" r:id="rId5"/>
    <p:sldId id="300" r:id="rId6"/>
    <p:sldId id="301" r:id="rId7"/>
    <p:sldId id="302" r:id="rId8"/>
    <p:sldId id="303" r:id="rId9"/>
    <p:sldId id="286" r:id="rId10"/>
    <p:sldId id="278" r:id="rId11"/>
    <p:sldId id="282" r:id="rId12"/>
    <p:sldId id="304" r:id="rId13"/>
    <p:sldId id="284" r:id="rId14"/>
    <p:sldId id="298" r:id="rId15"/>
    <p:sldId id="297"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5E3B"/>
    <a:srgbClr val="868876"/>
    <a:srgbClr val="E7E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22" autoAdjust="0"/>
  </p:normalViewPr>
  <p:slideViewPr>
    <p:cSldViewPr>
      <p:cViewPr varScale="1">
        <p:scale>
          <a:sx n="57" d="100"/>
          <a:sy n="57" d="100"/>
        </p:scale>
        <p:origin x="468" y="48"/>
      </p:cViewPr>
      <p:guideLst>
        <p:guide orient="horz" pos="2160"/>
        <p:guide pos="288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C92B7-AEB6-47DE-8F54-CCCFBAE10041}" type="datetimeFigureOut">
              <a:rPr lang="en-US" smtClean="0"/>
              <a:t>12/29/2014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A28FF-F7ED-4C81-B276-1FABCF27F32C}" type="slidenum">
              <a:rPr lang="en-US" smtClean="0"/>
              <a:t>‹#›</a:t>
            </a:fld>
            <a:endParaRPr lang="en-US"/>
          </a:p>
        </p:txBody>
      </p:sp>
    </p:spTree>
    <p:extLst>
      <p:ext uri="{BB962C8B-B14F-4D97-AF65-F5344CB8AC3E}">
        <p14:creationId xmlns:p14="http://schemas.microsoft.com/office/powerpoint/2010/main" val="220088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khanacademy.or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socialphy.com/posts/off-topic/14617/The-Maya-Civilization_.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A28FF-F7ED-4C81-B276-1FABCF27F32C}" type="slidenum">
              <a:rPr lang="en-US" smtClean="0"/>
              <a:t>1</a:t>
            </a:fld>
            <a:endParaRPr lang="en-US"/>
          </a:p>
        </p:txBody>
      </p:sp>
    </p:spTree>
    <p:extLst>
      <p:ext uri="{BB962C8B-B14F-4D97-AF65-F5344CB8AC3E}">
        <p14:creationId xmlns:p14="http://schemas.microsoft.com/office/powerpoint/2010/main" val="207139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A28FF-F7ED-4C81-B276-1FABCF27F32C}" type="slidenum">
              <a:rPr lang="en-US" smtClean="0"/>
              <a:t>5</a:t>
            </a:fld>
            <a:endParaRPr lang="en-US"/>
          </a:p>
        </p:txBody>
      </p:sp>
    </p:spTree>
    <p:extLst>
      <p:ext uri="{BB962C8B-B14F-4D97-AF65-F5344CB8AC3E}">
        <p14:creationId xmlns:p14="http://schemas.microsoft.com/office/powerpoint/2010/main" val="162280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A28FF-F7ED-4C81-B276-1FABCF27F32C}" type="slidenum">
              <a:rPr lang="en-US" smtClean="0"/>
              <a:t>6</a:t>
            </a:fld>
            <a:endParaRPr lang="en-US"/>
          </a:p>
        </p:txBody>
      </p:sp>
    </p:spTree>
    <p:extLst>
      <p:ext uri="{BB962C8B-B14F-4D97-AF65-F5344CB8AC3E}">
        <p14:creationId xmlns:p14="http://schemas.microsoft.com/office/powerpoint/2010/main" val="229196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A28FF-F7ED-4C81-B276-1FABCF27F32C}" type="slidenum">
              <a:rPr lang="en-US" smtClean="0"/>
              <a:t>7</a:t>
            </a:fld>
            <a:endParaRPr lang="en-US"/>
          </a:p>
        </p:txBody>
      </p:sp>
    </p:spTree>
    <p:extLst>
      <p:ext uri="{BB962C8B-B14F-4D97-AF65-F5344CB8AC3E}">
        <p14:creationId xmlns:p14="http://schemas.microsoft.com/office/powerpoint/2010/main" val="136294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A28FF-F7ED-4C81-B276-1FABCF27F32C}" type="slidenum">
              <a:rPr lang="en-US" smtClean="0"/>
              <a:t>8</a:t>
            </a:fld>
            <a:endParaRPr lang="en-US"/>
          </a:p>
        </p:txBody>
      </p:sp>
    </p:spTree>
    <p:extLst>
      <p:ext uri="{BB962C8B-B14F-4D97-AF65-F5344CB8AC3E}">
        <p14:creationId xmlns:p14="http://schemas.microsoft.com/office/powerpoint/2010/main" val="319719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Egyptian petroglyphs of farming:</a:t>
            </a:r>
            <a:r>
              <a:rPr lang="en-US" baseline="0" dirty="0" smtClean="0"/>
              <a:t> </a:t>
            </a:r>
            <a:r>
              <a:rPr lang="en-US" sz="1200" b="0" i="0" u="none" strike="noStrike" kern="1200" dirty="0" smtClean="0">
                <a:solidFill>
                  <a:schemeClr val="tx1"/>
                </a:solidFill>
                <a:effectLst/>
                <a:latin typeface="+mn-lt"/>
                <a:ea typeface="+mn-ea"/>
                <a:cs typeface="+mn-cs"/>
                <a:hlinkClick r:id="rId3"/>
              </a:rPr>
              <a:t>www.khanacademy.org</a:t>
            </a:r>
            <a:endParaRPr lang="en-US" sz="1200" b="0" i="0" u="none" strike="noStrike" kern="1200" dirty="0" smtClean="0">
              <a:solidFill>
                <a:schemeClr val="tx1"/>
              </a:solidFill>
              <a:effectLst/>
              <a:latin typeface="+mn-lt"/>
              <a:ea typeface="+mn-ea"/>
              <a:cs typeface="+mn-cs"/>
            </a:endParaRPr>
          </a:p>
          <a:p>
            <a:r>
              <a:rPr lang="en-US" dirty="0" smtClean="0"/>
              <a:t>Mayan farming illustration:</a:t>
            </a:r>
            <a:r>
              <a:rPr lang="en-US" baseline="0" dirty="0" smtClean="0"/>
              <a:t>  </a:t>
            </a:r>
            <a:r>
              <a:rPr lang="en-US" sz="1200" b="0" i="0" u="none" strike="noStrike" kern="1200" dirty="0" smtClean="0">
                <a:solidFill>
                  <a:schemeClr val="tx1"/>
                </a:solidFill>
                <a:effectLst/>
                <a:latin typeface="+mn-lt"/>
                <a:ea typeface="+mn-ea"/>
                <a:cs typeface="+mn-cs"/>
                <a:hlinkClick r:id="rId4"/>
              </a:rPr>
              <a:t>www.socialphy.com</a:t>
            </a:r>
            <a:endParaRPr lang="en-US" sz="1200" b="0" i="0" u="none" strike="noStrike" kern="1200" dirty="0" smtClean="0">
              <a:solidFill>
                <a:schemeClr val="tx1"/>
              </a:solidFill>
              <a:effectLst/>
              <a:latin typeface="+mn-lt"/>
              <a:ea typeface="+mn-ea"/>
              <a:cs typeface="+mn-cs"/>
            </a:endParaRPr>
          </a:p>
          <a:p>
            <a:r>
              <a:rPr lang="en-US" dirty="0" err="1" smtClean="0"/>
              <a:t>Meso</a:t>
            </a:r>
            <a:r>
              <a:rPr lang="en-US" dirty="0" smtClean="0"/>
              <a:t>.:</a:t>
            </a:r>
            <a:r>
              <a:rPr lang="en-US" baseline="0" dirty="0" smtClean="0"/>
              <a:t>  </a:t>
            </a:r>
            <a:r>
              <a:rPr lang="en-US" dirty="0" smtClean="0"/>
              <a:t>http://www.ancientmesopotamians.com/ancient-mesopotamia-crops.html</a:t>
            </a:r>
          </a:p>
          <a:p>
            <a:endParaRPr lang="en-US" dirty="0"/>
          </a:p>
        </p:txBody>
      </p:sp>
      <p:sp>
        <p:nvSpPr>
          <p:cNvPr id="4" name="Slide Number Placeholder 3"/>
          <p:cNvSpPr>
            <a:spLocks noGrp="1"/>
          </p:cNvSpPr>
          <p:nvPr>
            <p:ph type="sldNum" sz="quarter" idx="10"/>
          </p:nvPr>
        </p:nvSpPr>
        <p:spPr/>
        <p:txBody>
          <a:bodyPr/>
          <a:lstStyle/>
          <a:p>
            <a:fld id="{A2BA28FF-F7ED-4C81-B276-1FABCF27F32C}" type="slidenum">
              <a:rPr lang="en-US" smtClean="0"/>
              <a:t>9</a:t>
            </a:fld>
            <a:endParaRPr lang="en-US"/>
          </a:p>
        </p:txBody>
      </p:sp>
    </p:spTree>
    <p:extLst>
      <p:ext uri="{BB962C8B-B14F-4D97-AF65-F5344CB8AC3E}">
        <p14:creationId xmlns:p14="http://schemas.microsoft.com/office/powerpoint/2010/main" val="9226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28FF-F7ED-4C81-B276-1FABCF27F32C}" type="slidenum">
              <a:rPr lang="en-US" smtClean="0"/>
              <a:t>12</a:t>
            </a:fld>
            <a:endParaRPr lang="en-US"/>
          </a:p>
        </p:txBody>
      </p:sp>
    </p:spTree>
    <p:extLst>
      <p:ext uri="{BB962C8B-B14F-4D97-AF65-F5344CB8AC3E}">
        <p14:creationId xmlns:p14="http://schemas.microsoft.com/office/powerpoint/2010/main" val="130280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7982" y="6172204"/>
            <a:ext cx="2742486" cy="365125"/>
          </a:xfrm>
          <a:prstGeom prst="rect">
            <a:avLst/>
          </a:prstGeom>
        </p:spPr>
        <p:txBody>
          <a:bodyPr/>
          <a:lstStyle/>
          <a:p>
            <a:fld id="{632E756A-7992-49A9-A550-BD7343BE9C5F}" type="datetimeFigureOut">
              <a:rPr lang="en-US" smtClean="0"/>
              <a:t>12/29/2014</a:t>
            </a:fld>
            <a:endParaRPr lang="en-US"/>
          </a:p>
        </p:txBody>
      </p:sp>
      <p:sp>
        <p:nvSpPr>
          <p:cNvPr id="5" name="Footer Placeholder 4"/>
          <p:cNvSpPr>
            <a:spLocks noGrp="1"/>
          </p:cNvSpPr>
          <p:nvPr>
            <p:ph type="ftr" sz="quarter" idx="11"/>
          </p:nvPr>
        </p:nvSpPr>
        <p:spPr>
          <a:xfrm>
            <a:off x="4037549" y="6172204"/>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08357" y="6172204"/>
            <a:ext cx="2742486" cy="365125"/>
          </a:xfrm>
          <a:prstGeom prst="rect">
            <a:avLst/>
          </a:prstGeom>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106272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7982" y="1825625"/>
            <a:ext cx="10512862"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E756A-7992-49A9-A550-BD7343BE9C5F}" type="datetimeFigureOut">
              <a:rPr lang="en-US" smtClean="0"/>
              <a:t>12/29/2014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226978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9A8DF2-E3A7-4C5D-93EB-D31D902A1CB2}" type="datetimeFigureOut">
              <a:rPr lang="en-US" smtClean="0"/>
              <a:t>12/29/2014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E0CF-737B-4D60-A831-34B00AF21DB5}" type="slidenum">
              <a:rPr lang="en-US" smtClean="0"/>
              <a:t>‹#›</a:t>
            </a:fld>
            <a:endParaRPr lang="en-US"/>
          </a:p>
        </p:txBody>
      </p:sp>
      <p:sp>
        <p:nvSpPr>
          <p:cNvPr id="7" name="Content Placeholder 2"/>
          <p:cNvSpPr txBox="1">
            <a:spLocks/>
          </p:cNvSpPr>
          <p:nvPr userDrawn="1"/>
        </p:nvSpPr>
        <p:spPr>
          <a:xfrm>
            <a:off x="1526650" y="698174"/>
            <a:ext cx="9141619" cy="2415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The UN Declared 2015 as the International Year of Soils (IYS) to bring more attention to this important natural resource. The Soil Science Society of America celebrates IYS and is happy to bring you this presentation. We hope you take the time to learn more about soils at the many resources listed at the end of this presentation, as you learn more about how…</a:t>
            </a:r>
          </a:p>
          <a:p>
            <a:pPr marL="0" indent="0" algn="ctr">
              <a:spcBef>
                <a:spcPts val="600"/>
              </a:spcBef>
              <a:buNone/>
            </a:pPr>
            <a:r>
              <a:rPr lang="en-US" sz="7200" i="1" dirty="0" smtClean="0">
                <a:solidFill>
                  <a:schemeClr val="accent2">
                    <a:lumMod val="75000"/>
                  </a:schemeClr>
                </a:solidFill>
              </a:rPr>
              <a:t>Soils Sustain Life</a:t>
            </a:r>
            <a:endParaRPr lang="en-US" sz="7200" i="1" dirty="0">
              <a:solidFill>
                <a:schemeClr val="accent2">
                  <a:lumMod val="75000"/>
                </a:schemeClr>
              </a:solidFill>
            </a:endParaRPr>
          </a:p>
        </p:txBody>
      </p:sp>
    </p:spTree>
    <p:extLst>
      <p:ext uri="{BB962C8B-B14F-4D97-AF65-F5344CB8AC3E}">
        <p14:creationId xmlns:p14="http://schemas.microsoft.com/office/powerpoint/2010/main" val="161013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9A8DF2-E3A7-4C5D-93EB-D31D902A1CB2}" type="datetimeFigureOut">
              <a:rPr lang="en-US" smtClean="0"/>
              <a:t>12/29/2014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E0CF-737B-4D60-A831-34B00AF21DB5}" type="slidenum">
              <a:rPr lang="en-US" smtClean="0"/>
              <a:t>‹#›</a:t>
            </a:fld>
            <a:endParaRPr lang="en-US"/>
          </a:p>
        </p:txBody>
      </p:sp>
      <p:sp>
        <p:nvSpPr>
          <p:cNvPr id="7" name="Content Placeholder 2"/>
          <p:cNvSpPr txBox="1">
            <a:spLocks/>
          </p:cNvSpPr>
          <p:nvPr userDrawn="1"/>
        </p:nvSpPr>
        <p:spPr>
          <a:xfrm>
            <a:off x="1526650" y="698174"/>
            <a:ext cx="9141619" cy="4392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Thank you for listening!</a:t>
            </a:r>
            <a:br>
              <a:rPr lang="en-US" sz="2800" b="1" dirty="0"/>
            </a:br>
            <a:r>
              <a:rPr lang="en-US" sz="2800" b="1" dirty="0"/>
              <a:t>For further information, visit</a:t>
            </a:r>
            <a:r>
              <a:rPr lang="en-US" sz="2800" b="1" dirty="0" smtClean="0"/>
              <a:t>:</a:t>
            </a:r>
          </a:p>
          <a:p>
            <a:pPr marL="0" indent="0" algn="ctr">
              <a:buNone/>
            </a:pPr>
            <a:r>
              <a:rPr lang="en-US" sz="2400" b="1" dirty="0"/>
              <a:t>Soils.org/discover-soils</a:t>
            </a:r>
            <a:r>
              <a:rPr lang="en-US" sz="2400" dirty="0"/>
              <a:t> – information about all things soil!</a:t>
            </a:r>
          </a:p>
          <a:p>
            <a:pPr marL="0" indent="0" algn="ctr">
              <a:buNone/>
            </a:pPr>
            <a:r>
              <a:rPr lang="en-US" sz="2400" b="1" dirty="0"/>
              <a:t>Soils4teachers.org</a:t>
            </a:r>
            <a:r>
              <a:rPr lang="en-US" sz="2400" dirty="0"/>
              <a:t> – Lesson plans, activities, etc. for teachers</a:t>
            </a:r>
          </a:p>
          <a:p>
            <a:pPr marL="0" indent="0" algn="ctr">
              <a:buNone/>
            </a:pPr>
            <a:r>
              <a:rPr lang="en-US" sz="2400" b="1" dirty="0"/>
              <a:t>Soils4kids.org</a:t>
            </a:r>
            <a:r>
              <a:rPr lang="en-US" sz="2400" dirty="0"/>
              <a:t> – activities for the K-12 audience</a:t>
            </a:r>
          </a:p>
          <a:p>
            <a:pPr marL="0" indent="0" algn="ctr">
              <a:buNone/>
            </a:pPr>
            <a:r>
              <a:rPr lang="en-US" sz="2400" dirty="0"/>
              <a:t>Follow us on facebook.com/</a:t>
            </a:r>
            <a:r>
              <a:rPr lang="en-US" sz="2400" dirty="0" err="1"/>
              <a:t>iheartsoil</a:t>
            </a:r>
            <a:endParaRPr lang="en-US" sz="2400" dirty="0"/>
          </a:p>
          <a:p>
            <a:pPr marL="0" indent="0" algn="ctr">
              <a:buNone/>
            </a:pPr>
            <a:endParaRPr lang="en-US" sz="2800" dirty="0"/>
          </a:p>
          <a:p>
            <a:pPr marL="0" indent="0" algn="ctr">
              <a:buNone/>
            </a:pPr>
            <a:r>
              <a:rPr lang="en-US" sz="2800" dirty="0" smtClean="0"/>
              <a:t>Brought </a:t>
            </a:r>
            <a:r>
              <a:rPr lang="en-US" sz="2800" dirty="0"/>
              <a:t>to you by the Soil Science Society of America</a:t>
            </a:r>
          </a:p>
          <a:p>
            <a:pPr marL="0" indent="0" algn="ctr">
              <a:buNone/>
            </a:pPr>
            <a:r>
              <a:rPr lang="en-US" sz="2800" b="1" dirty="0">
                <a:solidFill>
                  <a:schemeClr val="accent2">
                    <a:lumMod val="75000"/>
                  </a:schemeClr>
                </a:solidFill>
              </a:rPr>
              <a:t>Soils sustain life!</a:t>
            </a:r>
          </a:p>
          <a:p>
            <a:pPr marL="0" indent="0" algn="ctr">
              <a:buNone/>
            </a:pPr>
            <a:endParaRPr lang="en-US" sz="2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524" y="2888640"/>
            <a:ext cx="442096" cy="44221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7323" y="2894579"/>
            <a:ext cx="803013" cy="808578"/>
          </a:xfrm>
          <a:prstGeom prst="rect">
            <a:avLst/>
          </a:prstGeom>
        </p:spPr>
      </p:pic>
    </p:spTree>
    <p:extLst>
      <p:ext uri="{BB962C8B-B14F-4D97-AF65-F5344CB8AC3E}">
        <p14:creationId xmlns:p14="http://schemas.microsoft.com/office/powerpoint/2010/main" val="1150064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tiff"/><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5486400"/>
            <a:ext cx="12188825"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35555" y="4408974"/>
            <a:ext cx="2742486" cy="1475232"/>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5179" y="4628566"/>
            <a:ext cx="1828324" cy="1330036"/>
          </a:xfrm>
          <a:prstGeom prst="rect">
            <a:avLst/>
          </a:prstGeom>
        </p:spPr>
      </p:pic>
      <p:sp>
        <p:nvSpPr>
          <p:cNvPr id="16" name="Date Placeholder 3"/>
          <p:cNvSpPr>
            <a:spLocks noGrp="1"/>
          </p:cNvSpPr>
          <p:nvPr>
            <p:ph type="dt" sz="half" idx="2"/>
          </p:nvPr>
        </p:nvSpPr>
        <p:spPr>
          <a:xfrm>
            <a:off x="837982" y="6172202"/>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E756A-7992-49A9-A550-BD7343BE9C5F}" type="datetimeFigureOut">
              <a:rPr lang="en-US" smtClean="0"/>
              <a:t>12/29/2014</a:t>
            </a:fld>
            <a:endParaRPr lang="en-US"/>
          </a:p>
        </p:txBody>
      </p:sp>
      <p:sp>
        <p:nvSpPr>
          <p:cNvPr id="17" name="Footer Placeholder 4"/>
          <p:cNvSpPr>
            <a:spLocks noGrp="1"/>
          </p:cNvSpPr>
          <p:nvPr>
            <p:ph type="ftr" sz="quarter" idx="3"/>
          </p:nvPr>
        </p:nvSpPr>
        <p:spPr>
          <a:xfrm>
            <a:off x="4037549" y="6172202"/>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8" name="Slide Number Placeholder 5"/>
          <p:cNvSpPr>
            <a:spLocks noGrp="1"/>
          </p:cNvSpPr>
          <p:nvPr>
            <p:ph type="sldNum" sz="quarter" idx="4"/>
          </p:nvPr>
        </p:nvSpPr>
        <p:spPr>
          <a:xfrm>
            <a:off x="8608357" y="6172202"/>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7711B-366A-45A3-9943-7E547E5AC8AD}" type="slidenum">
              <a:rPr lang="en-US" smtClean="0"/>
              <a:t>‹#›</a:t>
            </a:fld>
            <a:endParaRPr lang="en-US" dirty="0"/>
          </a:p>
        </p:txBody>
      </p:sp>
    </p:spTree>
    <p:extLst>
      <p:ext uri="{BB962C8B-B14F-4D97-AF65-F5344CB8AC3E}">
        <p14:creationId xmlns:p14="http://schemas.microsoft.com/office/powerpoint/2010/main" val="2170579264"/>
      </p:ext>
    </p:extLst>
  </p:cSld>
  <p:clrMap bg1="lt1" tx1="dk1" bg2="lt2" tx2="dk2" accent1="accent1" accent2="accent2" accent3="accent3" accent4="accent4" accent5="accent5" accent6="accent6" hlink="hlink" folHlink="folHlink"/>
  <p:sldLayoutIdLst>
    <p:sldLayoutId id="2147484082" r:id="rId1"/>
    <p:sldLayoutId id="21474840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441" y="6356352"/>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A8DF2-E3A7-4C5D-93EB-D31D902A1CB2}" type="datetimeFigureOut">
              <a:rPr lang="en-US" smtClean="0"/>
              <a:t>12/29/2014</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DE0CF-737B-4D60-A831-34B00AF21DB5}" type="slidenum">
              <a:rPr lang="en-US" smtClean="0"/>
              <a:t>‹#›</a:t>
            </a:fld>
            <a:endParaRPr lang="en-US"/>
          </a:p>
        </p:txBody>
      </p:sp>
      <p:sp>
        <p:nvSpPr>
          <p:cNvPr id="10" name="Rectangle 9"/>
          <p:cNvSpPr/>
          <p:nvPr userDrawn="1"/>
        </p:nvSpPr>
        <p:spPr>
          <a:xfrm>
            <a:off x="0" y="5486400"/>
            <a:ext cx="12188825"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35555" y="4408974"/>
            <a:ext cx="2742486" cy="147523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5179" y="4628566"/>
            <a:ext cx="1828324" cy="1330036"/>
          </a:xfrm>
          <a:prstGeom prst="rect">
            <a:avLst/>
          </a:prstGeom>
        </p:spPr>
      </p:pic>
      <p:sp>
        <p:nvSpPr>
          <p:cNvPr id="13" name="Date Placeholder 3"/>
          <p:cNvSpPr txBox="1">
            <a:spLocks/>
          </p:cNvSpPr>
          <p:nvPr userDrawn="1"/>
        </p:nvSpPr>
        <p:spPr>
          <a:xfrm>
            <a:off x="837982" y="6172202"/>
            <a:ext cx="27424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2E756A-7992-49A9-A550-BD7343BE9C5F}" type="datetimeFigureOut">
              <a:rPr lang="en-US" smtClean="0"/>
              <a:pPr/>
              <a:t>12/29/2014</a:t>
            </a:fld>
            <a:endParaRPr lang="en-US"/>
          </a:p>
        </p:txBody>
      </p:sp>
      <p:sp>
        <p:nvSpPr>
          <p:cNvPr id="14" name="Slide Number Placeholder 5"/>
          <p:cNvSpPr txBox="1">
            <a:spLocks/>
          </p:cNvSpPr>
          <p:nvPr userDrawn="1"/>
        </p:nvSpPr>
        <p:spPr>
          <a:xfrm>
            <a:off x="8608357" y="6172202"/>
            <a:ext cx="274248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D7711B-366A-45A3-9943-7E547E5AC8AD}" type="slidenum">
              <a:rPr lang="en-US" smtClean="0"/>
              <a:pPr/>
              <a:t>‹#›</a:t>
            </a:fld>
            <a:endParaRPr lang="en-US" dirty="0"/>
          </a:p>
        </p:txBody>
      </p:sp>
    </p:spTree>
    <p:extLst>
      <p:ext uri="{BB962C8B-B14F-4D97-AF65-F5344CB8AC3E}">
        <p14:creationId xmlns:p14="http://schemas.microsoft.com/office/powerpoint/2010/main" val="139529976"/>
      </p:ext>
    </p:extLst>
  </p:cSld>
  <p:clrMap bg1="lt1" tx1="dk1" bg2="lt2" tx2="dk2" accent1="accent1" accent2="accent2" accent3="accent3" accent4="accent4" accent5="accent5" accent6="accent6" hlink="hlink" folHlink="folHlink"/>
  <p:sldLayoutIdLst>
    <p:sldLayoutId id="2147484084" r:id="rId1"/>
    <p:sldLayoutId id="214748408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education-portal.com/academy/lesson/what-is-the-green-revolution-definition-benefits-and-issues.html#lesso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nrcs.usda.gov/wps/portal/nrcs/detailfull/national/water/quality/tr/?cid=nrcs143_01091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5179" y="1185066"/>
            <a:ext cx="10512862" cy="2624934"/>
          </a:xfrm>
          <a:prstGeom prst="rect">
            <a:avLst/>
          </a:prstGeom>
        </p:spPr>
        <p:txBody>
          <a:bodyPr vert="horz" lIns="91440" tIns="45720" rIns="91440" bIns="45720" rtlCol="0" anchor="t" anchorCtr="0">
            <a:normAutofit fontScale="92500" lnSpcReduction="10000"/>
          </a:bodyPr>
          <a:lstStyle>
            <a:lvl1pPr algn="ctr" defTabSz="914400" rtl="0" eaLnBrk="1" latinLnBrk="0" hangingPunct="1">
              <a:lnSpc>
                <a:spcPct val="90000"/>
              </a:lnSpc>
              <a:spcBef>
                <a:spcPct val="0"/>
              </a:spcBef>
              <a:buNone/>
              <a:defRPr sz="5400" b="1" kern="1200" baseline="0">
                <a:solidFill>
                  <a:srgbClr val="8B5E3B"/>
                </a:solidFill>
                <a:latin typeface="+mn-lt"/>
                <a:ea typeface="+mj-ea"/>
                <a:cs typeface="+mj-cs"/>
              </a:defRPr>
            </a:lvl1pPr>
          </a:lstStyle>
          <a:p>
            <a:r>
              <a:rPr lang="en-US" sz="10800" dirty="0" smtClean="0"/>
              <a:t>Soils Support Civilization</a:t>
            </a:r>
            <a:endParaRPr lang="en-US" sz="10800" dirty="0"/>
          </a:p>
        </p:txBody>
      </p:sp>
      <p:sp>
        <p:nvSpPr>
          <p:cNvPr id="7" name="Title 1"/>
          <p:cNvSpPr txBox="1">
            <a:spLocks/>
          </p:cNvSpPr>
          <p:nvPr/>
        </p:nvSpPr>
        <p:spPr>
          <a:xfrm>
            <a:off x="2151062" y="3733800"/>
            <a:ext cx="7886700" cy="589072"/>
          </a:xfrm>
          <a:prstGeom prst="rect">
            <a:avLst/>
          </a:prstGeom>
        </p:spPr>
        <p:txBody>
          <a:bodyPr vert="horz" lIns="91440" tIns="45720" rIns="91440" bIns="4572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400" b="0" dirty="0" smtClean="0">
                <a:solidFill>
                  <a:schemeClr val="tx1"/>
                </a:solidFill>
              </a:rPr>
              <a:t>Presented by</a:t>
            </a:r>
          </a:p>
        </p:txBody>
      </p:sp>
    </p:spTree>
    <p:extLst>
      <p:ext uri="{BB962C8B-B14F-4D97-AF65-F5344CB8AC3E}">
        <p14:creationId xmlns:p14="http://schemas.microsoft.com/office/powerpoint/2010/main" val="2240020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914400"/>
          </a:xfrm>
          <a:prstGeom prst="rect">
            <a:avLst/>
          </a:prstGeom>
        </p:spPr>
        <p:txBody>
          <a:bodyPr/>
          <a:lstStyle/>
          <a:p>
            <a:r>
              <a:rPr lang="en-US" sz="4000" b="1" dirty="0" smtClean="0">
                <a:solidFill>
                  <a:srgbClr val="8B5E3B"/>
                </a:solidFill>
                <a:latin typeface="+mn-lt"/>
              </a:rPr>
              <a:t>No Soil … No Civilizations</a:t>
            </a:r>
            <a:endParaRPr lang="en-US" sz="4000" b="1" dirty="0">
              <a:solidFill>
                <a:srgbClr val="8B5E3B"/>
              </a:solidFill>
              <a:latin typeface="+mn-lt"/>
            </a:endParaRPr>
          </a:p>
        </p:txBody>
      </p:sp>
      <p:sp>
        <p:nvSpPr>
          <p:cNvPr id="3" name="Content Placeholder 2"/>
          <p:cNvSpPr>
            <a:spLocks noGrp="1"/>
          </p:cNvSpPr>
          <p:nvPr>
            <p:ph idx="4294967295"/>
          </p:nvPr>
        </p:nvSpPr>
        <p:spPr>
          <a:xfrm>
            <a:off x="914400" y="1371600"/>
            <a:ext cx="10969625" cy="4876800"/>
          </a:xfrm>
          <a:prstGeom prst="rect">
            <a:avLst/>
          </a:prstGeom>
        </p:spPr>
        <p:txBody>
          <a:bodyPr/>
          <a:lstStyle/>
          <a:p>
            <a:r>
              <a:rPr lang="en-US" dirty="0" smtClean="0"/>
              <a:t>Great Civilizations have been supported and destroyed based on soil quality.</a:t>
            </a:r>
          </a:p>
          <a:p>
            <a:r>
              <a:rPr lang="en-US" dirty="0" smtClean="0"/>
              <a:t>Without healthy soils a healthy civilization cannot survive</a:t>
            </a:r>
            <a:endParaRPr lang="en-US" dirty="0"/>
          </a:p>
        </p:txBody>
      </p:sp>
      <p:pic>
        <p:nvPicPr>
          <p:cNvPr id="3076" name="Picture 4" descr="http://upload.wikimedia.org/wikipedia/commons/b/b2/Skyscrapers_Shinjuku_2007_re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5612" y="2819400"/>
            <a:ext cx="4039985" cy="242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620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914400"/>
          </a:xfrm>
          <a:prstGeom prst="rect">
            <a:avLst/>
          </a:prstGeom>
        </p:spPr>
        <p:txBody>
          <a:bodyPr/>
          <a:lstStyle/>
          <a:p>
            <a:r>
              <a:rPr lang="en-US" sz="4000" b="1" dirty="0" smtClean="0">
                <a:solidFill>
                  <a:srgbClr val="8B5E3B"/>
                </a:solidFill>
                <a:latin typeface="+mn-lt"/>
              </a:rPr>
              <a:t>No Soil … No Civilizations</a:t>
            </a:r>
            <a:endParaRPr lang="en-US" sz="4000" b="1" dirty="0">
              <a:solidFill>
                <a:srgbClr val="8B5E3B"/>
              </a:solidFill>
              <a:latin typeface="+mn-lt"/>
            </a:endParaRPr>
          </a:p>
        </p:txBody>
      </p:sp>
      <p:sp>
        <p:nvSpPr>
          <p:cNvPr id="3" name="Content Placeholder 2"/>
          <p:cNvSpPr>
            <a:spLocks noGrp="1"/>
          </p:cNvSpPr>
          <p:nvPr>
            <p:ph idx="4294967295"/>
          </p:nvPr>
        </p:nvSpPr>
        <p:spPr>
          <a:xfrm>
            <a:off x="914401" y="1371600"/>
            <a:ext cx="6399212" cy="3200400"/>
          </a:xfrm>
          <a:prstGeom prst="rect">
            <a:avLst/>
          </a:prstGeom>
        </p:spPr>
        <p:txBody>
          <a:bodyPr/>
          <a:lstStyle/>
          <a:p>
            <a:r>
              <a:rPr lang="en-US" dirty="0" smtClean="0"/>
              <a:t>“A </a:t>
            </a:r>
            <a:r>
              <a:rPr lang="en-US" dirty="0"/>
              <a:t>nation that </a:t>
            </a:r>
            <a:r>
              <a:rPr lang="en-US" dirty="0" smtClean="0"/>
              <a:t>destroys </a:t>
            </a:r>
            <a:r>
              <a:rPr lang="en-US" dirty="0"/>
              <a:t>its soil </a:t>
            </a:r>
            <a:r>
              <a:rPr lang="en-US" dirty="0" smtClean="0"/>
              <a:t>destroys </a:t>
            </a:r>
            <a:r>
              <a:rPr lang="en-US" dirty="0"/>
              <a:t>itself” </a:t>
            </a:r>
            <a:r>
              <a:rPr lang="en-US" dirty="0" smtClean="0"/>
              <a:t>– Franklin D. Roosevelt</a:t>
            </a: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96257" y="152400"/>
            <a:ext cx="4471566" cy="414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508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914400"/>
          </a:xfrm>
          <a:prstGeom prst="rect">
            <a:avLst/>
          </a:prstGeom>
        </p:spPr>
        <p:txBody>
          <a:bodyPr/>
          <a:lstStyle/>
          <a:p>
            <a:r>
              <a:rPr lang="en-US" sz="4000" b="1" dirty="0" smtClean="0"/>
              <a:t>Sources</a:t>
            </a:r>
            <a:endParaRPr lang="en-US" sz="4000" b="1" dirty="0"/>
          </a:p>
        </p:txBody>
      </p:sp>
      <p:sp>
        <p:nvSpPr>
          <p:cNvPr id="3" name="Content Placeholder 2"/>
          <p:cNvSpPr>
            <a:spLocks noGrp="1"/>
          </p:cNvSpPr>
          <p:nvPr>
            <p:ph idx="4294967295"/>
          </p:nvPr>
        </p:nvSpPr>
        <p:spPr>
          <a:xfrm>
            <a:off x="914400" y="1371600"/>
            <a:ext cx="10360152" cy="4876800"/>
          </a:xfrm>
          <a:prstGeom prst="rect">
            <a:avLst/>
          </a:prstGeom>
        </p:spPr>
        <p:txBody>
          <a:bodyPr/>
          <a:lstStyle/>
          <a:p>
            <a:r>
              <a:rPr lang="en-US" sz="1800" dirty="0">
                <a:hlinkClick r:id="rId3"/>
              </a:rPr>
              <a:t>http://</a:t>
            </a:r>
            <a:r>
              <a:rPr lang="en-US" sz="1800" dirty="0" smtClean="0">
                <a:hlinkClick r:id="rId3"/>
              </a:rPr>
              <a:t>education-portal.com/academy/lesson/what-is-the-green-revolution-definition-benefits-and-issues.html#lesson</a:t>
            </a:r>
            <a:r>
              <a:rPr lang="en-US" sz="1800" dirty="0" smtClean="0"/>
              <a:t> – Green Revolution </a:t>
            </a:r>
          </a:p>
          <a:p>
            <a:r>
              <a:rPr lang="en-US" sz="1800" dirty="0">
                <a:hlinkClick r:id="rId4"/>
              </a:rPr>
              <a:t>http://www.nrcs.usda.gov/wps/portal/nrcs/detailfull/national/water/quality/tr/?</a:t>
            </a:r>
            <a:r>
              <a:rPr lang="en-US" sz="1800" dirty="0" smtClean="0">
                <a:hlinkClick r:id="rId4"/>
              </a:rPr>
              <a:t>cid=nrcs143_010914</a:t>
            </a:r>
            <a:r>
              <a:rPr lang="en-US" sz="1800" dirty="0" smtClean="0"/>
              <a:t> – Soil Salinity References</a:t>
            </a:r>
          </a:p>
          <a:p>
            <a:endParaRPr lang="en-US" sz="1800" dirty="0"/>
          </a:p>
        </p:txBody>
      </p:sp>
    </p:spTree>
    <p:extLst>
      <p:ext uri="{BB962C8B-B14F-4D97-AF65-F5344CB8AC3E}">
        <p14:creationId xmlns:p14="http://schemas.microsoft.com/office/powerpoint/2010/main" val="375733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981" y="648426"/>
            <a:ext cx="10512862" cy="4012154"/>
          </a:xfrm>
        </p:spPr>
        <p:txBody>
          <a:bodyPr>
            <a:normAutofit/>
          </a:bodyPr>
          <a:lstStyle/>
          <a:p>
            <a:pPr marL="0" indent="0">
              <a:buNone/>
            </a:pPr>
            <a:r>
              <a:rPr lang="en-US" dirty="0" smtClean="0"/>
              <a:t>The UN Declared 2015 as the International Year of Soils (IYS) to bring more attention to this important natural resource. The Soil Science Society of America celebrates IYS and is happy to bring you this presentation. We hope you take the time to learn more about soils at the many resources listed at the end of this presentation, as you learn more about how…</a:t>
            </a:r>
            <a:endParaRPr lang="en-US" dirty="0"/>
          </a:p>
          <a:p>
            <a:pPr marL="0" indent="0" algn="ctr">
              <a:buNone/>
            </a:pPr>
            <a:r>
              <a:rPr lang="en-US" sz="6598" i="1" dirty="0">
                <a:solidFill>
                  <a:schemeClr val="accent2">
                    <a:lumMod val="75000"/>
                  </a:schemeClr>
                </a:solidFill>
              </a:rPr>
              <a:t>Soils Sustain Life</a:t>
            </a:r>
          </a:p>
        </p:txBody>
      </p:sp>
    </p:spTree>
    <p:extLst>
      <p:ext uri="{BB962C8B-B14F-4D97-AF65-F5344CB8AC3E}">
        <p14:creationId xmlns:p14="http://schemas.microsoft.com/office/powerpoint/2010/main" val="3169707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053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8883" y="411480"/>
            <a:ext cx="9751060" cy="990600"/>
          </a:xfrm>
          <a:prstGeom prst="rect">
            <a:avLst/>
          </a:prstGeom>
        </p:spPr>
        <p:txBody>
          <a:bodyPr/>
          <a:lstStyle/>
          <a:p>
            <a:r>
              <a:rPr lang="en-US" sz="4000" b="1" dirty="0" smtClean="0">
                <a:solidFill>
                  <a:srgbClr val="8B5E3B"/>
                </a:solidFill>
                <a:latin typeface="+mn-lt"/>
              </a:rPr>
              <a:t>Great Civilizations – Built Due to Soil</a:t>
            </a:r>
            <a:endParaRPr lang="en-US" sz="4000" b="1" dirty="0">
              <a:solidFill>
                <a:srgbClr val="8B5E3B"/>
              </a:solidFill>
              <a:latin typeface="+mn-lt"/>
            </a:endParaRPr>
          </a:p>
        </p:txBody>
      </p:sp>
      <p:sp>
        <p:nvSpPr>
          <p:cNvPr id="4" name="TextBox 3"/>
          <p:cNvSpPr txBox="1"/>
          <p:nvPr/>
        </p:nvSpPr>
        <p:spPr>
          <a:xfrm>
            <a:off x="1397846" y="1387257"/>
            <a:ext cx="9344766" cy="3108543"/>
          </a:xfrm>
          <a:prstGeom prst="rect">
            <a:avLst/>
          </a:prstGeom>
          <a:noFill/>
        </p:spPr>
        <p:txBody>
          <a:bodyPr wrap="square" rtlCol="0">
            <a:spAutoFit/>
          </a:bodyPr>
          <a:lstStyle/>
          <a:p>
            <a:pPr marL="285750" indent="-285750">
              <a:buFont typeface="Arial" pitchFamily="34" charset="0"/>
              <a:buChar char="•"/>
            </a:pPr>
            <a:r>
              <a:rPr lang="en-US" sz="2800" dirty="0" smtClean="0"/>
              <a:t>Mesopotamia</a:t>
            </a:r>
          </a:p>
          <a:p>
            <a:r>
              <a:rPr lang="en-US" sz="2800" dirty="0" smtClean="0"/>
              <a:t> </a:t>
            </a:r>
          </a:p>
          <a:p>
            <a:pPr marL="285750" indent="-285750">
              <a:buFont typeface="Arial" pitchFamily="34" charset="0"/>
              <a:buChar char="•"/>
            </a:pPr>
            <a:r>
              <a:rPr lang="en-US" sz="2800" dirty="0" smtClean="0"/>
              <a:t>Nile</a:t>
            </a:r>
          </a:p>
          <a:p>
            <a:pPr marL="285750" indent="-285750">
              <a:buFont typeface="Arial" pitchFamily="34" charset="0"/>
              <a:buChar char="•"/>
            </a:pPr>
            <a:endParaRPr lang="en-US" sz="2800" dirty="0"/>
          </a:p>
          <a:p>
            <a:pPr marL="285750" indent="-285750">
              <a:buFont typeface="Arial" pitchFamily="34" charset="0"/>
              <a:buChar char="•"/>
            </a:pPr>
            <a:r>
              <a:rPr lang="en-US" sz="2800" dirty="0" smtClean="0"/>
              <a:t>Mayan</a:t>
            </a:r>
          </a:p>
          <a:p>
            <a:pPr marL="285750" indent="-285750">
              <a:buFont typeface="Arial" pitchFamily="34" charset="0"/>
              <a:buChar char="•"/>
            </a:pPr>
            <a:endParaRPr lang="en-US" sz="2800" dirty="0"/>
          </a:p>
          <a:p>
            <a:pPr marL="285750" indent="-285750">
              <a:buFont typeface="Arial" pitchFamily="34" charset="0"/>
              <a:buChar char="•"/>
            </a:pPr>
            <a:r>
              <a:rPr lang="en-US" sz="2800" dirty="0" smtClean="0"/>
              <a:t>“Green Revolution”</a:t>
            </a:r>
            <a:endParaRPr lang="en-US" sz="2800" dirty="0"/>
          </a:p>
        </p:txBody>
      </p:sp>
    </p:spTree>
    <p:extLst>
      <p:ext uri="{BB962C8B-B14F-4D97-AF65-F5344CB8AC3E}">
        <p14:creationId xmlns:p14="http://schemas.microsoft.com/office/powerpoint/2010/main" val="2955300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990600"/>
          </a:xfrm>
          <a:prstGeom prst="rect">
            <a:avLst/>
          </a:prstGeom>
        </p:spPr>
        <p:txBody>
          <a:bodyPr/>
          <a:lstStyle/>
          <a:p>
            <a:r>
              <a:rPr lang="en-US" sz="4000" b="1" dirty="0" smtClean="0">
                <a:solidFill>
                  <a:srgbClr val="8B5E3B"/>
                </a:solidFill>
                <a:latin typeface="+mn-lt"/>
              </a:rPr>
              <a:t>Mesopotamia</a:t>
            </a:r>
            <a:endParaRPr lang="en-US" sz="4000" b="1" dirty="0">
              <a:solidFill>
                <a:srgbClr val="8B5E3B"/>
              </a:solidFill>
              <a:latin typeface="+mn-lt"/>
            </a:endParaRPr>
          </a:p>
        </p:txBody>
      </p:sp>
      <p:sp>
        <p:nvSpPr>
          <p:cNvPr id="3" name="Content Placeholder 2"/>
          <p:cNvSpPr>
            <a:spLocks noGrp="1"/>
          </p:cNvSpPr>
          <p:nvPr>
            <p:ph idx="4294967295"/>
          </p:nvPr>
        </p:nvSpPr>
        <p:spPr>
          <a:xfrm>
            <a:off x="914401" y="1371600"/>
            <a:ext cx="6375936" cy="2438400"/>
          </a:xfrm>
          <a:prstGeom prst="rect">
            <a:avLst/>
          </a:prstGeom>
        </p:spPr>
        <p:txBody>
          <a:bodyPr/>
          <a:lstStyle/>
          <a:p>
            <a:r>
              <a:rPr lang="en-US" dirty="0"/>
              <a:t>2300 BC</a:t>
            </a:r>
          </a:p>
          <a:p>
            <a:r>
              <a:rPr lang="en-US" dirty="0" smtClean="0"/>
              <a:t>Fertile </a:t>
            </a:r>
            <a:r>
              <a:rPr lang="en-US" dirty="0"/>
              <a:t>Crescent </a:t>
            </a:r>
          </a:p>
          <a:p>
            <a:r>
              <a:rPr lang="en-US" dirty="0" smtClean="0"/>
              <a:t>Built around the fertile soils between the Tigris and Euphrates</a:t>
            </a:r>
          </a:p>
          <a:p>
            <a:r>
              <a:rPr lang="en-US" dirty="0" smtClean="0"/>
              <a:t>“Land Between Rivers”</a:t>
            </a:r>
            <a:endParaRPr lang="en-US" dirty="0"/>
          </a:p>
          <a:p>
            <a:r>
              <a:rPr lang="en-US" dirty="0"/>
              <a:t>Irrigated </a:t>
            </a:r>
            <a:r>
              <a:rPr lang="en-US" dirty="0" smtClean="0"/>
              <a:t>Agriculture </a:t>
            </a:r>
            <a:endParaRPr lang="en-US" dirty="0"/>
          </a:p>
          <a:p>
            <a:r>
              <a:rPr lang="en-US" dirty="0"/>
              <a:t>Destroyed by Salts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7413" y="3025689"/>
            <a:ext cx="2920999" cy="25908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18412" y="249122"/>
            <a:ext cx="3328064" cy="3099733"/>
            <a:chOff x="4494212" y="411480"/>
            <a:chExt cx="3328064" cy="3099733"/>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411480"/>
              <a:ext cx="3250276" cy="24316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4212" y="2864882"/>
              <a:ext cx="3328064" cy="646331"/>
            </a:xfrm>
            <a:prstGeom prst="rect">
              <a:avLst/>
            </a:prstGeom>
            <a:noFill/>
          </p:spPr>
          <p:txBody>
            <a:bodyPr wrap="square" rtlCol="0">
              <a:spAutoFit/>
            </a:bodyPr>
            <a:lstStyle/>
            <a:p>
              <a:r>
                <a:rPr lang="en-US" sz="1200" dirty="0" smtClean="0"/>
                <a:t>Source: https</a:t>
              </a:r>
              <a:r>
                <a:rPr lang="en-US" sz="1200" dirty="0"/>
                <a:t>://bftaxhelp.wordpress.com/about-property-taxes/history-of-property-taxes/ancient-mesopotamia/</a:t>
              </a:r>
            </a:p>
          </p:txBody>
        </p:sp>
      </p:grpSp>
    </p:spTree>
    <p:extLst>
      <p:ext uri="{BB962C8B-B14F-4D97-AF65-F5344CB8AC3E}">
        <p14:creationId xmlns:p14="http://schemas.microsoft.com/office/powerpoint/2010/main" val="251519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B5E3B"/>
                </a:solidFill>
                <a:latin typeface="+mn-lt"/>
              </a:rPr>
              <a:t>Nile River</a:t>
            </a:r>
          </a:p>
        </p:txBody>
      </p:sp>
      <p:sp>
        <p:nvSpPr>
          <p:cNvPr id="3" name="Content Placeholder 2"/>
          <p:cNvSpPr>
            <a:spLocks noGrp="1"/>
          </p:cNvSpPr>
          <p:nvPr>
            <p:ph idx="1"/>
          </p:nvPr>
        </p:nvSpPr>
        <p:spPr>
          <a:xfrm>
            <a:off x="832219" y="1253331"/>
            <a:ext cx="10512862" cy="4351338"/>
          </a:xfrm>
        </p:spPr>
        <p:txBody>
          <a:bodyPr/>
          <a:lstStyle/>
          <a:p>
            <a:r>
              <a:rPr lang="en-US" dirty="0" smtClean="0"/>
              <a:t>2200 BC</a:t>
            </a:r>
          </a:p>
          <a:p>
            <a:r>
              <a:rPr lang="en-US" dirty="0" smtClean="0"/>
              <a:t>Soils was foundation for Agriculture</a:t>
            </a:r>
          </a:p>
          <a:p>
            <a:r>
              <a:rPr lang="en-US" dirty="0" smtClean="0"/>
              <a:t>Continual flooding deposited thick fertile soil</a:t>
            </a:r>
          </a:p>
          <a:p>
            <a:r>
              <a:rPr lang="en-US" dirty="0" smtClean="0"/>
              <a:t> Known as </a:t>
            </a:r>
            <a:r>
              <a:rPr lang="en-US" dirty="0" err="1" smtClean="0"/>
              <a:t>Kemet</a:t>
            </a:r>
            <a:r>
              <a:rPr lang="en-US" dirty="0" smtClean="0"/>
              <a:t> “Black Lands”</a:t>
            </a:r>
          </a:p>
          <a:p>
            <a:r>
              <a:rPr lang="en-US" dirty="0" smtClean="0"/>
              <a:t>Agriculture was responsible for survival, growth and economic success</a:t>
            </a:r>
            <a:endParaRPr lang="en-US" dirty="0"/>
          </a:p>
        </p:txBody>
      </p:sp>
      <p:grpSp>
        <p:nvGrpSpPr>
          <p:cNvPr id="6" name="Group 5"/>
          <p:cNvGrpSpPr/>
          <p:nvPr/>
        </p:nvGrpSpPr>
        <p:grpSpPr>
          <a:xfrm>
            <a:off x="7999412" y="685800"/>
            <a:ext cx="3810000" cy="2537599"/>
            <a:chOff x="7540844" y="371389"/>
            <a:chExt cx="3810000" cy="2537599"/>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844" y="371389"/>
              <a:ext cx="3810000" cy="2260600"/>
            </a:xfrm>
            <a:prstGeom prst="rect">
              <a:avLst/>
            </a:prstGeom>
          </p:spPr>
        </p:pic>
        <p:sp>
          <p:nvSpPr>
            <p:cNvPr id="5" name="TextBox 4"/>
            <p:cNvSpPr txBox="1"/>
            <p:nvPr/>
          </p:nvSpPr>
          <p:spPr>
            <a:xfrm>
              <a:off x="7540844" y="2631989"/>
              <a:ext cx="3810000" cy="276999"/>
            </a:xfrm>
            <a:prstGeom prst="rect">
              <a:avLst/>
            </a:prstGeom>
            <a:noFill/>
          </p:spPr>
          <p:txBody>
            <a:bodyPr wrap="square" rtlCol="0">
              <a:spAutoFit/>
            </a:bodyPr>
            <a:lstStyle/>
            <a:p>
              <a:r>
                <a:rPr lang="en-US" sz="1200" dirty="0" smtClean="0"/>
                <a:t>Source: http</a:t>
              </a:r>
              <a:r>
                <a:rPr lang="en-US" sz="1200" dirty="0"/>
                <a:t>://www.rivervalleycivilizations.com/nile.php</a:t>
              </a:r>
            </a:p>
          </p:txBody>
        </p:sp>
      </p:grpSp>
    </p:spTree>
    <p:extLst>
      <p:ext uri="{BB962C8B-B14F-4D97-AF65-F5344CB8AC3E}">
        <p14:creationId xmlns:p14="http://schemas.microsoft.com/office/powerpoint/2010/main" val="159781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25421" y="1639584"/>
            <a:ext cx="2097626" cy="3413763"/>
            <a:chOff x="6325421" y="1639584"/>
            <a:chExt cx="2097626" cy="341376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087" y="1639584"/>
              <a:ext cx="2092960" cy="3139440"/>
            </a:xfrm>
            <a:prstGeom prst="rect">
              <a:avLst/>
            </a:prstGeom>
          </p:spPr>
        </p:pic>
        <p:sp>
          <p:nvSpPr>
            <p:cNvPr id="12" name="TextBox 11"/>
            <p:cNvSpPr txBox="1"/>
            <p:nvPr/>
          </p:nvSpPr>
          <p:spPr>
            <a:xfrm>
              <a:off x="6325421" y="4776348"/>
              <a:ext cx="2097626" cy="276999"/>
            </a:xfrm>
            <a:prstGeom prst="rect">
              <a:avLst/>
            </a:prstGeom>
            <a:noFill/>
          </p:spPr>
          <p:txBody>
            <a:bodyPr wrap="none" rtlCol="0">
              <a:spAutoFit/>
            </a:bodyPr>
            <a:lstStyle/>
            <a:p>
              <a:r>
                <a:rPr lang="en-US" sz="1200" dirty="0" smtClean="0"/>
                <a:t>Source: www.worldwildlife.org</a:t>
              </a:r>
              <a:endParaRPr lang="en-US" sz="1200" dirty="0"/>
            </a:p>
          </p:txBody>
        </p:sp>
      </p:grpSp>
      <p:sp>
        <p:nvSpPr>
          <p:cNvPr id="2" name="Title 1"/>
          <p:cNvSpPr>
            <a:spLocks noGrp="1"/>
          </p:cNvSpPr>
          <p:nvPr>
            <p:ph type="title"/>
          </p:nvPr>
        </p:nvSpPr>
        <p:spPr/>
        <p:txBody>
          <a:bodyPr/>
          <a:lstStyle/>
          <a:p>
            <a:r>
              <a:rPr lang="en-US" sz="4000" b="1" dirty="0">
                <a:solidFill>
                  <a:srgbClr val="8B5E3B"/>
                </a:solidFill>
                <a:latin typeface="+mn-lt"/>
              </a:rPr>
              <a:t>Mayan</a:t>
            </a:r>
          </a:p>
        </p:txBody>
      </p:sp>
      <p:sp>
        <p:nvSpPr>
          <p:cNvPr id="3" name="Content Placeholder 2"/>
          <p:cNvSpPr>
            <a:spLocks noGrp="1"/>
          </p:cNvSpPr>
          <p:nvPr>
            <p:ph idx="1"/>
          </p:nvPr>
        </p:nvSpPr>
        <p:spPr>
          <a:xfrm>
            <a:off x="837982" y="1253331"/>
            <a:ext cx="5942230" cy="4351338"/>
          </a:xfrm>
        </p:spPr>
        <p:txBody>
          <a:bodyPr/>
          <a:lstStyle/>
          <a:p>
            <a:r>
              <a:rPr lang="en-US" dirty="0" smtClean="0"/>
              <a:t>500 BC</a:t>
            </a:r>
          </a:p>
          <a:p>
            <a:r>
              <a:rPr lang="en-US" dirty="0" smtClean="0"/>
              <a:t>Deforested for cities and crops</a:t>
            </a:r>
          </a:p>
          <a:p>
            <a:pPr lvl="1"/>
            <a:r>
              <a:rPr lang="en-US" dirty="0" smtClean="0"/>
              <a:t>Initial high soil fertility </a:t>
            </a:r>
          </a:p>
          <a:p>
            <a:pPr lvl="1"/>
            <a:r>
              <a:rPr lang="en-US" dirty="0" smtClean="0"/>
              <a:t>Rapid decrease in productivity due to poor soil fertility</a:t>
            </a:r>
          </a:p>
          <a:p>
            <a:r>
              <a:rPr lang="en-US" dirty="0" smtClean="0"/>
              <a:t>Mayan Collapse</a:t>
            </a:r>
          </a:p>
          <a:p>
            <a:pPr lvl="1"/>
            <a:r>
              <a:rPr lang="en-US" dirty="0" smtClean="0"/>
              <a:t>Soil Erosion </a:t>
            </a:r>
          </a:p>
          <a:p>
            <a:pPr lvl="1"/>
            <a:r>
              <a:rPr lang="en-US" dirty="0" smtClean="0"/>
              <a:t>Land Degradation</a:t>
            </a:r>
            <a:endParaRPr lang="en-US" dirty="0"/>
          </a:p>
        </p:txBody>
      </p:sp>
      <p:grpSp>
        <p:nvGrpSpPr>
          <p:cNvPr id="11" name="Group 10"/>
          <p:cNvGrpSpPr/>
          <p:nvPr/>
        </p:nvGrpSpPr>
        <p:grpSpPr>
          <a:xfrm>
            <a:off x="7972922" y="387046"/>
            <a:ext cx="4065090" cy="2757478"/>
            <a:chOff x="7972922" y="387046"/>
            <a:chExt cx="4065090" cy="2757478"/>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2922" y="387046"/>
              <a:ext cx="3752850" cy="2505075"/>
            </a:xfrm>
            <a:prstGeom prst="rect">
              <a:avLst/>
            </a:prstGeom>
            <a:solidFill>
              <a:schemeClr val="bg1"/>
            </a:solidFill>
          </p:spPr>
        </p:pic>
        <p:sp>
          <p:nvSpPr>
            <p:cNvPr id="9" name="TextBox 8"/>
            <p:cNvSpPr txBox="1"/>
            <p:nvPr/>
          </p:nvSpPr>
          <p:spPr>
            <a:xfrm>
              <a:off x="7972922" y="2870201"/>
              <a:ext cx="4065090" cy="274323"/>
            </a:xfrm>
            <a:prstGeom prst="rect">
              <a:avLst/>
            </a:prstGeom>
            <a:solidFill>
              <a:schemeClr val="bg1"/>
            </a:solidFill>
          </p:spPr>
          <p:txBody>
            <a:bodyPr wrap="square" rtlCol="0">
              <a:spAutoFit/>
            </a:bodyPr>
            <a:lstStyle/>
            <a:p>
              <a:r>
                <a:rPr lang="en-US" sz="1200" dirty="0" smtClean="0"/>
                <a:t>Source: http</a:t>
              </a:r>
              <a:r>
                <a:rPr lang="en-US" sz="1200" dirty="0"/>
                <a:t>://www.fao.org/docrep/011/i0440f/i0440f02.htm</a:t>
              </a:r>
            </a:p>
          </p:txBody>
        </p:sp>
      </p:grpSp>
    </p:spTree>
    <p:extLst>
      <p:ext uri="{BB962C8B-B14F-4D97-AF65-F5344CB8AC3E}">
        <p14:creationId xmlns:p14="http://schemas.microsoft.com/office/powerpoint/2010/main" val="3332288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B5E3B"/>
                </a:solidFill>
                <a:latin typeface="+mn-lt"/>
              </a:rPr>
              <a:t>Green Revolution</a:t>
            </a:r>
          </a:p>
        </p:txBody>
      </p:sp>
      <p:sp>
        <p:nvSpPr>
          <p:cNvPr id="3" name="Content Placeholder 2"/>
          <p:cNvSpPr>
            <a:spLocks noGrp="1"/>
          </p:cNvSpPr>
          <p:nvPr>
            <p:ph idx="1"/>
          </p:nvPr>
        </p:nvSpPr>
        <p:spPr>
          <a:xfrm>
            <a:off x="837982" y="1253331"/>
            <a:ext cx="10742830" cy="4351338"/>
          </a:xfrm>
        </p:spPr>
        <p:txBody>
          <a:bodyPr/>
          <a:lstStyle/>
          <a:p>
            <a:r>
              <a:rPr lang="en-US" dirty="0" smtClean="0"/>
              <a:t>Modern Day</a:t>
            </a:r>
          </a:p>
          <a:p>
            <a:r>
              <a:rPr lang="en-US" dirty="0" smtClean="0"/>
              <a:t>Improved Agricultural Practices</a:t>
            </a:r>
          </a:p>
          <a:p>
            <a:pPr lvl="1"/>
            <a:r>
              <a:rPr lang="en-US" dirty="0" smtClean="0"/>
              <a:t>Soil Management</a:t>
            </a:r>
          </a:p>
          <a:p>
            <a:pPr lvl="1"/>
            <a:r>
              <a:rPr lang="en-US" dirty="0" smtClean="0"/>
              <a:t>Plant Genetics</a:t>
            </a:r>
          </a:p>
          <a:p>
            <a:pPr lvl="1"/>
            <a:r>
              <a:rPr lang="en-US" dirty="0" smtClean="0"/>
              <a:t>Increased Yields</a:t>
            </a:r>
          </a:p>
          <a:p>
            <a:r>
              <a:rPr lang="en-US" dirty="0" smtClean="0"/>
              <a:t>Challenges </a:t>
            </a:r>
            <a:endParaRPr lang="en-US" dirty="0"/>
          </a:p>
        </p:txBody>
      </p:sp>
    </p:spTree>
    <p:extLst>
      <p:ext uri="{BB962C8B-B14F-4D97-AF65-F5344CB8AC3E}">
        <p14:creationId xmlns:p14="http://schemas.microsoft.com/office/powerpoint/2010/main" val="2623823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8B5E3B"/>
                </a:solidFill>
                <a:latin typeface="+mn-lt"/>
              </a:rPr>
              <a:t>Green Revolution Challenges</a:t>
            </a:r>
          </a:p>
        </p:txBody>
      </p:sp>
      <p:sp>
        <p:nvSpPr>
          <p:cNvPr id="3" name="Content Placeholder 2"/>
          <p:cNvSpPr>
            <a:spLocks noGrp="1"/>
          </p:cNvSpPr>
          <p:nvPr>
            <p:ph idx="1"/>
          </p:nvPr>
        </p:nvSpPr>
        <p:spPr>
          <a:xfrm>
            <a:off x="837982" y="1253331"/>
            <a:ext cx="3503830" cy="4351338"/>
          </a:xfrm>
        </p:spPr>
        <p:txBody>
          <a:bodyPr/>
          <a:lstStyle/>
          <a:p>
            <a:r>
              <a:rPr lang="en-US" dirty="0" smtClean="0"/>
              <a:t>Soil Salinity</a:t>
            </a:r>
          </a:p>
          <a:p>
            <a:pPr lvl="1"/>
            <a:r>
              <a:rPr lang="en-US" dirty="0" smtClean="0"/>
              <a:t>Australia</a:t>
            </a:r>
          </a:p>
          <a:p>
            <a:pPr lvl="1"/>
            <a:r>
              <a:rPr lang="en-US" dirty="0" smtClean="0"/>
              <a:t>California</a:t>
            </a:r>
          </a:p>
          <a:p>
            <a:r>
              <a:rPr lang="en-US" dirty="0" smtClean="0"/>
              <a:t>Deforestation</a:t>
            </a:r>
          </a:p>
          <a:p>
            <a:pPr lvl="1"/>
            <a:r>
              <a:rPr lang="en-US" dirty="0" smtClean="0"/>
              <a:t>South America</a:t>
            </a:r>
          </a:p>
          <a:p>
            <a:pPr lvl="1"/>
            <a:r>
              <a:rPr lang="en-US" dirty="0" smtClean="0"/>
              <a:t>Africa</a:t>
            </a:r>
          </a:p>
          <a:p>
            <a:pPr lvl="1"/>
            <a:r>
              <a:rPr lang="en-US" dirty="0" smtClean="0"/>
              <a:t>Southeast Asia</a:t>
            </a:r>
          </a:p>
          <a:p>
            <a:endParaRPr lang="en-US" dirty="0"/>
          </a:p>
        </p:txBody>
      </p:sp>
      <p:sp>
        <p:nvSpPr>
          <p:cNvPr id="4" name="Content Placeholder 2"/>
          <p:cNvSpPr txBox="1">
            <a:spLocks/>
          </p:cNvSpPr>
          <p:nvPr/>
        </p:nvSpPr>
        <p:spPr>
          <a:xfrm>
            <a:off x="6094413" y="1253331"/>
            <a:ext cx="487542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Urban Sprawl</a:t>
            </a:r>
          </a:p>
          <a:p>
            <a:pPr lvl="1"/>
            <a:r>
              <a:rPr lang="en-US" dirty="0" smtClean="0"/>
              <a:t>United States</a:t>
            </a:r>
          </a:p>
          <a:p>
            <a:r>
              <a:rPr lang="en-US" dirty="0" smtClean="0"/>
              <a:t>Land Degradation</a:t>
            </a:r>
          </a:p>
          <a:p>
            <a:pPr lvl="1"/>
            <a:r>
              <a:rPr lang="en-US" dirty="0" smtClean="0"/>
              <a:t>Worldwide</a:t>
            </a:r>
          </a:p>
          <a:p>
            <a:r>
              <a:rPr lang="en-US" dirty="0" smtClean="0"/>
              <a:t>Erosion</a:t>
            </a:r>
          </a:p>
          <a:p>
            <a:endParaRPr lang="en-US" dirty="0"/>
          </a:p>
        </p:txBody>
      </p:sp>
    </p:spTree>
    <p:extLst>
      <p:ext uri="{BB962C8B-B14F-4D97-AF65-F5344CB8AC3E}">
        <p14:creationId xmlns:p14="http://schemas.microsoft.com/office/powerpoint/2010/main" val="1139492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914400"/>
          </a:xfrm>
          <a:prstGeom prst="rect">
            <a:avLst/>
          </a:prstGeom>
        </p:spPr>
        <p:txBody>
          <a:bodyPr/>
          <a:lstStyle/>
          <a:p>
            <a:r>
              <a:rPr lang="en-US" sz="4000" b="1" dirty="0" smtClean="0">
                <a:solidFill>
                  <a:srgbClr val="8B5E3B"/>
                </a:solidFill>
                <a:latin typeface="+mn-lt"/>
              </a:rPr>
              <a:t>Healthy Soils Support Agriculture</a:t>
            </a:r>
            <a:endParaRPr lang="en-US" sz="4000" b="1" dirty="0">
              <a:solidFill>
                <a:srgbClr val="8B5E3B"/>
              </a:solidFill>
              <a:latin typeface="+mn-lt"/>
            </a:endParaRPr>
          </a:p>
        </p:txBody>
      </p:sp>
      <p:sp>
        <p:nvSpPr>
          <p:cNvPr id="3" name="Content Placeholder 2"/>
          <p:cNvSpPr>
            <a:spLocks noGrp="1"/>
          </p:cNvSpPr>
          <p:nvPr>
            <p:ph idx="4294967295"/>
          </p:nvPr>
        </p:nvSpPr>
        <p:spPr>
          <a:xfrm>
            <a:off x="914400" y="1371600"/>
            <a:ext cx="10969943" cy="4876800"/>
          </a:xfrm>
          <a:prstGeom prst="rect">
            <a:avLst/>
          </a:prstGeom>
        </p:spPr>
        <p:txBody>
          <a:bodyPr/>
          <a:lstStyle/>
          <a:p>
            <a:r>
              <a:rPr lang="en-US" dirty="0" smtClean="0"/>
              <a:t>Provide and hold water</a:t>
            </a:r>
          </a:p>
          <a:p>
            <a:r>
              <a:rPr lang="en-US" dirty="0" smtClean="0"/>
              <a:t>Provide and release nutrients </a:t>
            </a:r>
            <a:endParaRPr lang="en-US" dirty="0"/>
          </a:p>
          <a:p>
            <a:r>
              <a:rPr lang="en-US" dirty="0" smtClean="0"/>
              <a:t>Protect environments by:</a:t>
            </a:r>
          </a:p>
          <a:p>
            <a:pPr lvl="1"/>
            <a:r>
              <a:rPr lang="en-US" dirty="0" smtClean="0"/>
              <a:t>Filtering water </a:t>
            </a:r>
          </a:p>
          <a:p>
            <a:pPr lvl="1"/>
            <a:r>
              <a:rPr lang="en-US" dirty="0" smtClean="0"/>
              <a:t>Storing water</a:t>
            </a:r>
          </a:p>
          <a:p>
            <a:pPr lvl="1"/>
            <a:r>
              <a:rPr lang="en-US" dirty="0" smtClean="0"/>
              <a:t>Storing nutrient</a:t>
            </a:r>
          </a:p>
          <a:p>
            <a:pPr lvl="1"/>
            <a:r>
              <a:rPr lang="en-US" dirty="0" smtClean="0"/>
              <a:t>Storing carbon</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015" y="1066800"/>
            <a:ext cx="4943475" cy="3248025"/>
          </a:xfrm>
          <a:prstGeom prst="rect">
            <a:avLst/>
          </a:prstGeom>
        </p:spPr>
      </p:pic>
    </p:spTree>
    <p:extLst>
      <p:ext uri="{BB962C8B-B14F-4D97-AF65-F5344CB8AC3E}">
        <p14:creationId xmlns:p14="http://schemas.microsoft.com/office/powerpoint/2010/main" val="3446205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11480"/>
            <a:ext cx="10360152" cy="914400"/>
          </a:xfrm>
          <a:prstGeom prst="rect">
            <a:avLst/>
          </a:prstGeom>
        </p:spPr>
        <p:txBody>
          <a:bodyPr/>
          <a:lstStyle/>
          <a:p>
            <a:r>
              <a:rPr lang="en-US" b="1" dirty="0" smtClean="0">
                <a:solidFill>
                  <a:srgbClr val="8B5E3B"/>
                </a:solidFill>
                <a:latin typeface="+mn-lt"/>
              </a:rPr>
              <a:t>Agriculture Support Civilizations</a:t>
            </a:r>
            <a:endParaRPr lang="en-US" b="1" dirty="0">
              <a:solidFill>
                <a:srgbClr val="8B5E3B"/>
              </a:solidFill>
              <a:latin typeface="+mn-lt"/>
            </a:endParaRPr>
          </a:p>
        </p:txBody>
      </p:sp>
      <p:pic>
        <p:nvPicPr>
          <p:cNvPr id="1026" name="Picture 2" descr="https://course.bighistoryproject.com/media/khan/KU7.1.3-5_Civilization_Egyptian_mosaic_Far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24000"/>
            <a:ext cx="4133850" cy="29817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drimasd.org/blogs/universo/wp-content/blogs.dir/42/files/255/o_maya_agricul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512" y="1219200"/>
            <a:ext cx="3390900" cy="46672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cient-mesopotamia-cro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25" y="990600"/>
            <a:ext cx="4457700" cy="3419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70" y="4507882"/>
            <a:ext cx="2270342" cy="553998"/>
          </a:xfrm>
          <a:prstGeom prst="rect">
            <a:avLst/>
          </a:prstGeom>
          <a:noFill/>
        </p:spPr>
        <p:txBody>
          <a:bodyPr wrap="square" rtlCol="0">
            <a:spAutoFit/>
          </a:bodyPr>
          <a:lstStyle/>
          <a:p>
            <a:r>
              <a:rPr lang="en-US" sz="1200" dirty="0" smtClean="0"/>
              <a:t>Source: www.khanacademy.org</a:t>
            </a:r>
            <a:endParaRPr lang="en-US" sz="1200" dirty="0"/>
          </a:p>
          <a:p>
            <a:endParaRPr lang="en-US" dirty="0"/>
          </a:p>
        </p:txBody>
      </p:sp>
      <p:sp>
        <p:nvSpPr>
          <p:cNvPr id="9" name="TextBox 8"/>
          <p:cNvSpPr txBox="1"/>
          <p:nvPr/>
        </p:nvSpPr>
        <p:spPr>
          <a:xfrm>
            <a:off x="4227512" y="990600"/>
            <a:ext cx="2270342" cy="553998"/>
          </a:xfrm>
          <a:prstGeom prst="rect">
            <a:avLst/>
          </a:prstGeom>
          <a:noFill/>
        </p:spPr>
        <p:txBody>
          <a:bodyPr wrap="square" rtlCol="0">
            <a:spAutoFit/>
          </a:bodyPr>
          <a:lstStyle/>
          <a:p>
            <a:r>
              <a:rPr lang="en-US" sz="1200" dirty="0" smtClean="0"/>
              <a:t>Source: </a:t>
            </a:r>
            <a:r>
              <a:rPr lang="en-US" sz="1200" dirty="0"/>
              <a:t>www.socialphy.com</a:t>
            </a:r>
          </a:p>
          <a:p>
            <a:endParaRPr lang="en-US" dirty="0"/>
          </a:p>
        </p:txBody>
      </p:sp>
      <p:sp>
        <p:nvSpPr>
          <p:cNvPr id="10" name="TextBox 9"/>
          <p:cNvSpPr txBox="1"/>
          <p:nvPr/>
        </p:nvSpPr>
        <p:spPr>
          <a:xfrm>
            <a:off x="8458529" y="528935"/>
            <a:ext cx="3843009" cy="738664"/>
          </a:xfrm>
          <a:prstGeom prst="rect">
            <a:avLst/>
          </a:prstGeom>
          <a:noFill/>
        </p:spPr>
        <p:txBody>
          <a:bodyPr wrap="square" rtlCol="0">
            <a:spAutoFit/>
          </a:bodyPr>
          <a:lstStyle/>
          <a:p>
            <a:r>
              <a:rPr lang="en-US" sz="1200" dirty="0" smtClean="0"/>
              <a:t>Source: </a:t>
            </a:r>
            <a:r>
              <a:rPr lang="en-US" sz="1200" dirty="0"/>
              <a:t>http://www.ancientmesopotamians.com/ancient-mesopotamia-crops.html</a:t>
            </a:r>
          </a:p>
          <a:p>
            <a:endParaRPr lang="en-US" dirty="0"/>
          </a:p>
        </p:txBody>
      </p:sp>
    </p:spTree>
    <p:extLst>
      <p:ext uri="{BB962C8B-B14F-4D97-AF65-F5344CB8AC3E}">
        <p14:creationId xmlns:p14="http://schemas.microsoft.com/office/powerpoint/2010/main" val="144016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953</TotalTime>
  <Words>354</Words>
  <Application>Microsoft Office PowerPoint</Application>
  <PresentationFormat>Custom</PresentationFormat>
  <Paragraphs>87</Paragraphs>
  <Slides>14</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Custom Design</vt:lpstr>
      <vt:lpstr>PowerPoint Presentation</vt:lpstr>
      <vt:lpstr>Great Civilizations – Built Due to Soil</vt:lpstr>
      <vt:lpstr>Mesopotamia</vt:lpstr>
      <vt:lpstr>Nile River</vt:lpstr>
      <vt:lpstr>Mayan</vt:lpstr>
      <vt:lpstr>Green Revolution</vt:lpstr>
      <vt:lpstr>Green Revolution Challenges</vt:lpstr>
      <vt:lpstr>Healthy Soils Support Agriculture</vt:lpstr>
      <vt:lpstr>Agriculture Support Civilizations</vt:lpstr>
      <vt:lpstr>No Soil … No Civilizations</vt:lpstr>
      <vt:lpstr>No Soil … No Civilizations</vt:lpstr>
      <vt:lpstr>Sources</vt:lpstr>
      <vt:lpstr>PowerPoint Presentation</vt:lpstr>
      <vt:lpstr>PowerPoint Presentation</vt:lpstr>
    </vt:vector>
  </TitlesOfParts>
  <Company>UWSP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dc:title>
  <dc:creator>Hansen, Ashley M</dc:creator>
  <cp:lastModifiedBy>Susan Fisk</cp:lastModifiedBy>
  <cp:revision>102</cp:revision>
  <dcterms:created xsi:type="dcterms:W3CDTF">2013-04-20T19:23:28Z</dcterms:created>
  <dcterms:modified xsi:type="dcterms:W3CDTF">2014-12-29T15:20:40Z</dcterms:modified>
</cp:coreProperties>
</file>