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3" r:id="rId4"/>
    <p:sldId id="281" r:id="rId5"/>
    <p:sldId id="261" r:id="rId6"/>
    <p:sldId id="266" r:id="rId7"/>
    <p:sldId id="267" r:id="rId8"/>
    <p:sldId id="268" r:id="rId9"/>
    <p:sldId id="262" r:id="rId10"/>
    <p:sldId id="271" r:id="rId11"/>
    <p:sldId id="273" r:id="rId12"/>
    <p:sldId id="265" r:id="rId13"/>
    <p:sldId id="269" r:id="rId14"/>
    <p:sldId id="259"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B708B-33CB-4B37-9012-EEAC399E31C6}" type="datetimeFigureOut">
              <a:rPr lang="en-US" smtClean="0"/>
              <a:pPr/>
              <a:t>12/19/2011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50647-673D-42D2-A04B-F2E427AF66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wetland, and where are they found? Wetlands</a:t>
            </a:r>
            <a:r>
              <a:rPr lang="en-US" baseline="0" dirty="0" smtClean="0"/>
              <a:t> occur in any type of climate, from really wet, to dry (as long as it allows water to remain in the soil), and can occur at any temperature (as long as soils aren’t frozen all year). Wetlands also occur above the permafrost layers of the </a:t>
            </a:r>
            <a:r>
              <a:rPr lang="en-US" baseline="0" dirty="0" err="1" smtClean="0"/>
              <a:t>tundras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Risk</a:t>
            </a:r>
            <a:r>
              <a:rPr lang="en-US" baseline="0" dirty="0" smtClean="0"/>
              <a:t> of flooding increases, but the soils also dry out and shrink like a wet sponge. This is difficult to build on.</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Peat</a:t>
            </a:r>
            <a:r>
              <a:rPr lang="en-US" baseline="0" dirty="0" smtClean="0"/>
              <a:t> people preserved in bogs… Peat is acidic, and has other special properties that slow down bacteria. Because of this, organisms decompose slowly. </a:t>
            </a:r>
          </a:p>
          <a:p>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a:t>
            </a:r>
            <a:r>
              <a:rPr lang="en-US" baseline="0" dirty="0" err="1" smtClean="0"/>
              <a:t>Tonle</a:t>
            </a:r>
            <a:r>
              <a:rPr lang="en-US" baseline="0" dirty="0" smtClean="0"/>
              <a:t> Sap, in Cambodia: It is one of the largest wetlands in the world.  Most of the year, the </a:t>
            </a:r>
            <a:r>
              <a:rPr lang="en-US" baseline="0" dirty="0" err="1" smtClean="0"/>
              <a:t>Tonle</a:t>
            </a:r>
            <a:r>
              <a:rPr lang="en-US" baseline="0" dirty="0" smtClean="0"/>
              <a:t> Sap river flows into the Mekong River into the sea. When the rainy seasons starts upstream in the Mekong, there is just so much water, that the </a:t>
            </a:r>
            <a:r>
              <a:rPr lang="en-US" baseline="0" dirty="0" err="1" smtClean="0"/>
              <a:t>Tonle</a:t>
            </a:r>
            <a:r>
              <a:rPr lang="en-US" baseline="0" dirty="0" smtClean="0"/>
              <a:t> Sap River floats backwards, into the lake, and the lake doubles </a:t>
            </a:r>
            <a:r>
              <a:rPr lang="en-US" baseline="0" smtClean="0"/>
              <a:t>in size.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defined in Soil! Get the Inside Scoop</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not defined in Soil! Get the Inside Scoop.  The definitions are below.</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Wetlands</a:t>
            </a:r>
            <a:r>
              <a:rPr lang="en-US" baseline="0" dirty="0" smtClean="0"/>
              <a:t> have a lot of organic matter, these include peat bogs. Peat retains a lot of water, and lots of carbon. If they are dried, they are sort of like coal.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Histosols</a:t>
            </a:r>
            <a:r>
              <a:rPr lang="en-US" i="1" dirty="0" smtClean="0"/>
              <a:t> - organic soils </a:t>
            </a:r>
          </a:p>
          <a:p>
            <a:endParaRPr lang="en-US" i="1" dirty="0" smtClean="0"/>
          </a:p>
          <a:p>
            <a:r>
              <a:rPr lang="en-US" dirty="0" smtClean="0"/>
              <a:t>http://soils.cals.uidaho.edu/soilorders/histosols.htm</a:t>
            </a:r>
          </a:p>
          <a:p>
            <a:endParaRPr lang="en-US" dirty="0" smtClean="0"/>
          </a:p>
          <a:p>
            <a:r>
              <a:rPr lang="en-US" b="1" i="1" dirty="0" err="1" smtClean="0"/>
              <a:t>Histosols</a:t>
            </a:r>
            <a:r>
              <a:rPr lang="en-US" dirty="0" smtClean="0"/>
              <a:t> are soils that are composed mainly of organic materials. They contain at least 20-30% organic matter by weight and are more than 40 cm thick. Bulk densities are quite low, often less than 0.3 g cm3.</a:t>
            </a:r>
            <a:br>
              <a:rPr lang="en-US" dirty="0" smtClean="0"/>
            </a:br>
            <a:r>
              <a:rPr lang="en-US" dirty="0" smtClean="0"/>
              <a:t/>
            </a:r>
            <a:br>
              <a:rPr lang="en-US" dirty="0" smtClean="0"/>
            </a:br>
            <a:r>
              <a:rPr lang="en-US" dirty="0" smtClean="0"/>
              <a:t>Most </a:t>
            </a:r>
            <a:r>
              <a:rPr lang="en-US" dirty="0" err="1" smtClean="0"/>
              <a:t>Histosols</a:t>
            </a:r>
            <a:r>
              <a:rPr lang="en-US" dirty="0" smtClean="0"/>
              <a:t> form in settings such as wetlands where restricted drainage inhibits the decomposition of plant and animal remains, allowing these organic materials to accumulate over time. As a result, </a:t>
            </a:r>
            <a:r>
              <a:rPr lang="en-US" dirty="0" err="1" smtClean="0"/>
              <a:t>Histosols</a:t>
            </a:r>
            <a:r>
              <a:rPr lang="en-US" dirty="0" smtClean="0"/>
              <a:t> are ecologically important because of the large quantities of carbon they contain. These soils occupy ~1.2% of the ice-free land area globally and ~1.6% of the US.</a:t>
            </a:r>
            <a:br>
              <a:rPr lang="en-US" dirty="0" smtClean="0"/>
            </a:br>
            <a:r>
              <a:rPr lang="en-US" dirty="0" smtClean="0"/>
              <a:t/>
            </a:r>
            <a:br>
              <a:rPr lang="en-US" dirty="0" smtClean="0"/>
            </a:br>
            <a:r>
              <a:rPr lang="en-US" dirty="0" err="1" smtClean="0"/>
              <a:t>Histosols</a:t>
            </a:r>
            <a:r>
              <a:rPr lang="en-US" dirty="0" smtClean="0"/>
              <a:t> are often referred to as peats and mucks and have physical properties that restrict their use for engineering purposes. These include low weight-bearing capacity and subsidence when drained. They are mined for fuel and horticultural products.</a:t>
            </a:r>
          </a:p>
        </p:txBody>
      </p:sp>
      <p:sp>
        <p:nvSpPr>
          <p:cNvPr id="4" name="Slide Number Placeholder 3"/>
          <p:cNvSpPr>
            <a:spLocks noGrp="1"/>
          </p:cNvSpPr>
          <p:nvPr>
            <p:ph type="sldNum" sz="quarter" idx="10"/>
          </p:nvPr>
        </p:nvSpPr>
        <p:spPr/>
        <p:txBody>
          <a:bodyPr/>
          <a:lstStyle/>
          <a:p>
            <a:fld id="{E2DD2B6C-0392-4709-A1AD-771C630AB0E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Hydric</a:t>
            </a:r>
            <a:r>
              <a:rPr lang="en-US" dirty="0" smtClean="0"/>
              <a:t> Soils are fascinating,</a:t>
            </a:r>
            <a:r>
              <a:rPr lang="en-US" baseline="0" dirty="0" smtClean="0"/>
              <a:t> what are they? What causes the different colors? Oxygen weathering</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Wetlands have all sorts</a:t>
            </a:r>
            <a:r>
              <a:rPr lang="en-US" baseline="0" dirty="0" smtClean="0"/>
              <a:t> of bacteria (anaerobic ones). </a:t>
            </a:r>
            <a:r>
              <a:rPr lang="en-US" dirty="0" smtClean="0"/>
              <a:t>Wetlands</a:t>
            </a:r>
            <a:r>
              <a:rPr lang="en-US" baseline="0" dirty="0" smtClean="0"/>
              <a:t> also host more than 200 species of birds, alligators, beavers, thousands of insect types, fish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also a lot of diverse plant types, cypress trees, reeds, lily pads, etc.</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wetlands are found in low lying</a:t>
            </a:r>
            <a:r>
              <a:rPr lang="en-US" baseline="0" dirty="0" smtClean="0"/>
              <a:t> areas and pothole depressions. They are all poorly drained, and remain wet all year. There are also wetlands called </a:t>
            </a:r>
            <a:r>
              <a:rPr lang="en-US" baseline="0" dirty="0" err="1" smtClean="0"/>
              <a:t>ephemiral</a:t>
            </a:r>
            <a:r>
              <a:rPr lang="en-US" baseline="0" dirty="0" smtClean="0"/>
              <a:t> wetlands, which are wetlands for only part of the year.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Nitrogen</a:t>
            </a:r>
            <a:r>
              <a:rPr lang="en-US" baseline="0" dirty="0" smtClean="0"/>
              <a:t> gets soaked into wetland systems, and stays there instead of going to the sea. </a:t>
            </a:r>
            <a:r>
              <a:rPr lang="en-US" dirty="0" smtClean="0"/>
              <a:t>Wetlands also help control flooding.</a:t>
            </a:r>
          </a:p>
          <a:p>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drained, wetland areas can make awesome farmland, but there are problems. In the last 100 years, half of the worlds wetlands have disappeared.</a:t>
            </a:r>
            <a:r>
              <a:rPr lang="en-US" baseline="0" dirty="0" smtClean="0"/>
              <a:t> Wetlands were seen as wasted space of stagnant water and a breeding ground for mosquitoes. We did not know that they were important.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9405-D95A-4C65-8ECD-918927B99A32}" type="datetimeFigureOut">
              <a:rPr lang="en-US" smtClean="0"/>
              <a:pPr/>
              <a:t>12/19/2011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F2C3A-54E7-4D80-BD37-09A9B0407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62000" y="1143000"/>
            <a:ext cx="7772400" cy="1470025"/>
          </a:xfrm>
        </p:spPr>
        <p:txBody>
          <a:bodyPr/>
          <a:lstStyle/>
          <a:p>
            <a:r>
              <a:rPr lang="en-US" dirty="0" smtClean="0"/>
              <a:t>Wetland Soils</a:t>
            </a:r>
            <a:endParaRPr lang="en-US" dirty="0"/>
          </a:p>
        </p:txBody>
      </p:sp>
      <p:sp>
        <p:nvSpPr>
          <p:cNvPr id="3" name="Subtitle 2"/>
          <p:cNvSpPr>
            <a:spLocks noGrp="1"/>
          </p:cNvSpPr>
          <p:nvPr>
            <p:ph type="subTitle" idx="1"/>
          </p:nvPr>
        </p:nvSpPr>
        <p:spPr>
          <a:xfrm>
            <a:off x="1447800" y="2971800"/>
            <a:ext cx="6400800" cy="1752600"/>
          </a:xfrm>
        </p:spPr>
        <p:txBody>
          <a:bodyPr/>
          <a:lstStyle/>
          <a:p>
            <a:r>
              <a:rPr lang="en-US" dirty="0" smtClean="0"/>
              <a:t>Natures Sponges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30-05-organic-celery.jpg"/>
          <p:cNvPicPr>
            <a:picLocks noChangeAspect="1" noChangeArrowheads="1"/>
          </p:cNvPicPr>
          <p:nvPr/>
        </p:nvPicPr>
        <p:blipFill>
          <a:blip r:embed="rId3"/>
          <a:srcRect/>
          <a:stretch>
            <a:fillRect/>
          </a:stretch>
        </p:blipFill>
        <p:spPr bwMode="auto">
          <a:xfrm>
            <a:off x="838200" y="1600200"/>
            <a:ext cx="7572375" cy="4857750"/>
          </a:xfrm>
          <a:prstGeom prst="rect">
            <a:avLst/>
          </a:prstGeom>
          <a:noFill/>
        </p:spPr>
      </p:pic>
      <p:sp>
        <p:nvSpPr>
          <p:cNvPr id="3" name="TextBox 2"/>
          <p:cNvSpPr txBox="1"/>
          <p:nvPr/>
        </p:nvSpPr>
        <p:spPr>
          <a:xfrm>
            <a:off x="0" y="449759"/>
            <a:ext cx="9057288" cy="769441"/>
          </a:xfrm>
          <a:prstGeom prst="rect">
            <a:avLst/>
          </a:prstGeom>
          <a:noFill/>
        </p:spPr>
        <p:txBody>
          <a:bodyPr wrap="none" rtlCol="0">
            <a:spAutoFit/>
          </a:bodyPr>
          <a:lstStyle/>
          <a:p>
            <a:r>
              <a:rPr lang="en-US" sz="4400" b="1" dirty="0" smtClean="0">
                <a:solidFill>
                  <a:schemeClr val="accent1"/>
                </a:solidFill>
                <a:latin typeface="Berlin Sans FB" pitchFamily="34" charset="0"/>
              </a:rPr>
              <a:t>Why would you drain a wetland?</a:t>
            </a:r>
            <a:endParaRPr lang="en-US" sz="4400" b="1" dirty="0">
              <a:solidFill>
                <a:schemeClr val="accent1"/>
              </a:solidFill>
              <a:latin typeface="Berlin Sans FB"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embership\K-12\SSSA K-12 Folder\Teachers Guide\Images\31-03-Fla-pole.jpg"/>
          <p:cNvPicPr>
            <a:picLocks noChangeAspect="1" noChangeArrowheads="1"/>
          </p:cNvPicPr>
          <p:nvPr/>
        </p:nvPicPr>
        <p:blipFill>
          <a:blip r:embed="rId3"/>
          <a:srcRect/>
          <a:stretch>
            <a:fillRect/>
          </a:stretch>
        </p:blipFill>
        <p:spPr bwMode="auto">
          <a:xfrm>
            <a:off x="4770120" y="0"/>
            <a:ext cx="4373880" cy="6858000"/>
          </a:xfrm>
          <a:prstGeom prst="rect">
            <a:avLst/>
          </a:prstGeom>
          <a:noFill/>
        </p:spPr>
      </p:pic>
      <p:sp>
        <p:nvSpPr>
          <p:cNvPr id="3" name="Rectangle 2"/>
          <p:cNvSpPr>
            <a:spLocks noChangeArrowheads="1"/>
          </p:cNvSpPr>
          <p:nvPr/>
        </p:nvSpPr>
        <p:spPr bwMode="auto">
          <a:xfrm>
            <a:off x="228600" y="304800"/>
            <a:ext cx="42672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rPr>
              <a:t>If</a:t>
            </a:r>
            <a:r>
              <a:rPr kumimoji="0" lang="en-US" sz="3600" b="1" i="0" u="none" strike="noStrike" cap="none" normalizeH="0" dirty="0" smtClean="0">
                <a:ln>
                  <a:noFill/>
                </a:ln>
                <a:solidFill>
                  <a:srgbClr val="000000"/>
                </a:solidFill>
                <a:effectLst/>
                <a:latin typeface="Calibri" pitchFamily="34" charset="0"/>
                <a:ea typeface="Calibri" pitchFamily="34" charset="0"/>
                <a:cs typeface="Myriad Pro" charset="0"/>
              </a:rPr>
              <a:t> wetlands are drained, the water in them starts to evaporate, and the ground starts to sink, like a drying sponge.</a:t>
            </a:r>
          </a:p>
          <a:p>
            <a:pPr marL="0" marR="0" lvl="0" indent="0" algn="l" defTabSz="914400" rtl="0" eaLnBrk="1" fontAlgn="ctr" latinLnBrk="0" hangingPunct="1">
              <a:lnSpc>
                <a:spcPct val="100000"/>
              </a:lnSpc>
              <a:spcBef>
                <a:spcPct val="0"/>
              </a:spcBef>
              <a:spcAft>
                <a:spcPct val="0"/>
              </a:spcAft>
              <a:buClrTx/>
              <a:buSzTx/>
              <a:buFontTx/>
              <a:buNone/>
              <a:tabLst/>
            </a:pPr>
            <a:endParaRPr lang="en-US" sz="3600" b="1" baseline="0" dirty="0" smtClean="0">
              <a:solidFill>
                <a:srgbClr val="000000"/>
              </a:solidFill>
              <a:latin typeface="Calibri" pitchFamily="34" charset="0"/>
              <a:ea typeface="Calibri" pitchFamily="34" charset="0"/>
              <a:cs typeface="Myriad Pro"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dirty="0" smtClean="0">
                <a:ln>
                  <a:noFill/>
                </a:ln>
                <a:solidFill>
                  <a:srgbClr val="000000"/>
                </a:solidFill>
                <a:effectLst/>
                <a:latin typeface="Calibri" pitchFamily="34" charset="0"/>
                <a:ea typeface="Calibri" pitchFamily="34" charset="0"/>
                <a:cs typeface="Myriad Pro" charset="0"/>
              </a:rPr>
              <a:t>There is also an increase </a:t>
            </a:r>
            <a:r>
              <a:rPr lang="en-US" sz="3600" b="1" dirty="0" smtClean="0">
                <a:solidFill>
                  <a:srgbClr val="000000"/>
                </a:solidFill>
                <a:latin typeface="Calibri" pitchFamily="34" charset="0"/>
                <a:ea typeface="Calibri" pitchFamily="34" charset="0"/>
                <a:cs typeface="Myriad Pro" charset="0"/>
              </a:rPr>
              <a:t>risk of flooding.</a:t>
            </a: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a:stretch>
            <a:fillRect/>
          </a:stretch>
        </p:blipFill>
        <p:spPr bwMode="auto">
          <a:xfrm>
            <a:off x="152400" y="152400"/>
            <a:ext cx="6048375" cy="3286125"/>
          </a:xfrm>
          <a:prstGeom prst="rect">
            <a:avLst/>
          </a:prstGeom>
          <a:noFill/>
          <a:ln w="9525">
            <a:noFill/>
            <a:miter lim="800000"/>
            <a:headEnd/>
            <a:tailEnd/>
          </a:ln>
        </p:spPr>
      </p:pic>
      <p:sp>
        <p:nvSpPr>
          <p:cNvPr id="5" name="TextBox 4"/>
          <p:cNvSpPr txBox="1"/>
          <p:nvPr/>
        </p:nvSpPr>
        <p:spPr>
          <a:xfrm>
            <a:off x="152400" y="3429000"/>
            <a:ext cx="8839200" cy="2123658"/>
          </a:xfrm>
          <a:prstGeom prst="rect">
            <a:avLst/>
          </a:prstGeom>
          <a:noFill/>
        </p:spPr>
        <p:txBody>
          <a:bodyPr wrap="square" rtlCol="0">
            <a:spAutoFit/>
          </a:bodyPr>
          <a:lstStyle/>
          <a:p>
            <a:r>
              <a:rPr lang="en-US" sz="4400" dirty="0" smtClean="0">
                <a:latin typeface="Berlin Sans FB" pitchFamily="34" charset="0"/>
              </a:rPr>
              <a:t>In 1950, while harvesting </a:t>
            </a:r>
            <a:r>
              <a:rPr lang="en-US" sz="4400" b="1" dirty="0" smtClean="0">
                <a:solidFill>
                  <a:schemeClr val="accent1"/>
                </a:solidFill>
                <a:latin typeface="Berlin Sans FB" pitchFamily="34" charset="0"/>
              </a:rPr>
              <a:t>PEAT </a:t>
            </a:r>
            <a:r>
              <a:rPr lang="en-US" sz="4400" dirty="0" smtClean="0">
                <a:latin typeface="Berlin Sans FB" pitchFamily="34" charset="0"/>
              </a:rPr>
              <a:t>for fuel, two Danish man found a</a:t>
            </a:r>
            <a:r>
              <a:rPr lang="en-US" sz="4400" dirty="0" smtClean="0">
                <a:solidFill>
                  <a:schemeClr val="accent1"/>
                </a:solidFill>
                <a:latin typeface="Berlin Sans FB" pitchFamily="34" charset="0"/>
              </a:rPr>
              <a:t> </a:t>
            </a:r>
            <a:r>
              <a:rPr lang="en-US" sz="4400" b="1" dirty="0" smtClean="0">
                <a:solidFill>
                  <a:srgbClr val="FF0000"/>
                </a:solidFill>
                <a:latin typeface="Berlin Sans FB" pitchFamily="34" charset="0"/>
              </a:rPr>
              <a:t>2000 year old body</a:t>
            </a:r>
            <a:r>
              <a:rPr lang="en-US" sz="4400" dirty="0" smtClean="0">
                <a:latin typeface="Berlin Sans FB" pitchFamily="34" charset="0"/>
              </a:rPr>
              <a:t>, skin and all. </a:t>
            </a:r>
            <a:endParaRPr lang="en-US" sz="4400" dirty="0">
              <a:latin typeface="Berlin Sans FB" pitchFamily="34" charset="0"/>
            </a:endParaRPr>
          </a:p>
        </p:txBody>
      </p:sp>
      <p:sp>
        <p:nvSpPr>
          <p:cNvPr id="6" name="TextBox 5"/>
          <p:cNvSpPr txBox="1"/>
          <p:nvPr/>
        </p:nvSpPr>
        <p:spPr>
          <a:xfrm>
            <a:off x="3352800" y="5867400"/>
            <a:ext cx="5554726" cy="769441"/>
          </a:xfrm>
          <a:prstGeom prst="rect">
            <a:avLst/>
          </a:prstGeom>
          <a:noFill/>
        </p:spPr>
        <p:txBody>
          <a:bodyPr wrap="none" rtlCol="0">
            <a:spAutoFit/>
          </a:bodyPr>
          <a:lstStyle/>
          <a:p>
            <a:r>
              <a:rPr lang="en-US" sz="4400" b="1" dirty="0" smtClean="0">
                <a:solidFill>
                  <a:schemeClr val="accent1"/>
                </a:solidFill>
                <a:latin typeface="Berlin Sans FB" pitchFamily="34" charset="0"/>
              </a:rPr>
              <a:t>How is this possible?</a:t>
            </a:r>
            <a:endParaRPr lang="en-US" sz="4400" b="1" dirty="0">
              <a:solidFill>
                <a:schemeClr val="accent1"/>
              </a:solidFill>
              <a:latin typeface="Berlin Sans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5183" y="76200"/>
            <a:ext cx="7845417" cy="769441"/>
          </a:xfrm>
          <a:prstGeom prst="rect">
            <a:avLst/>
          </a:prstGeom>
          <a:noFill/>
        </p:spPr>
        <p:txBody>
          <a:bodyPr wrap="none" rtlCol="0">
            <a:spAutoFit/>
          </a:bodyPr>
          <a:lstStyle/>
          <a:p>
            <a:r>
              <a:rPr lang="en-US" sz="4400" b="1" dirty="0" err="1" smtClean="0">
                <a:solidFill>
                  <a:schemeClr val="accent1"/>
                </a:solidFill>
                <a:latin typeface="Berlin Sans FB" pitchFamily="34" charset="0"/>
              </a:rPr>
              <a:t>Tonle</a:t>
            </a:r>
            <a:r>
              <a:rPr lang="en-US" sz="4400" b="1" dirty="0" smtClean="0">
                <a:solidFill>
                  <a:schemeClr val="accent1"/>
                </a:solidFill>
                <a:latin typeface="Berlin Sans FB" pitchFamily="34" charset="0"/>
              </a:rPr>
              <a:t> Sap: Wetlands for Life </a:t>
            </a:r>
            <a:endParaRPr lang="en-US" sz="4400" b="1" dirty="0">
              <a:solidFill>
                <a:schemeClr val="accent1"/>
              </a:solidFill>
              <a:latin typeface="Berlin Sans FB" pitchFamily="34" charset="0"/>
            </a:endParaRPr>
          </a:p>
        </p:txBody>
      </p:sp>
      <p:grpSp>
        <p:nvGrpSpPr>
          <p:cNvPr id="6" name="Group 5"/>
          <p:cNvGrpSpPr/>
          <p:nvPr/>
        </p:nvGrpSpPr>
        <p:grpSpPr>
          <a:xfrm>
            <a:off x="0" y="914400"/>
            <a:ext cx="8915400" cy="5943600"/>
            <a:chOff x="0" y="914400"/>
            <a:chExt cx="8915400" cy="5943600"/>
          </a:xfrm>
        </p:grpSpPr>
        <p:pic>
          <p:nvPicPr>
            <p:cNvPr id="3" name="Picture 2" descr="http://a4.sphotos.ak.fbcdn.net/photos-ak-snc1/v1693/55/101/1064550306/n1064550306_30220786_6000.jpg"/>
            <p:cNvPicPr>
              <a:picLocks noChangeAspect="1" noChangeArrowheads="1"/>
            </p:cNvPicPr>
            <p:nvPr/>
          </p:nvPicPr>
          <p:blipFill>
            <a:blip r:embed="rId3"/>
            <a:srcRect/>
            <a:stretch>
              <a:fillRect/>
            </a:stretch>
          </p:blipFill>
          <p:spPr bwMode="auto">
            <a:xfrm>
              <a:off x="1244600" y="914400"/>
              <a:ext cx="7670800" cy="5105400"/>
            </a:xfrm>
            <a:prstGeom prst="rect">
              <a:avLst/>
            </a:prstGeom>
            <a:noFill/>
          </p:spPr>
        </p:pic>
        <p:pic>
          <p:nvPicPr>
            <p:cNvPr id="12292" name="Picture 4" descr="http://3.bp.blogspot.com/_CAxk7rvm0S4/SMJiNndopCI/AAAAAAAAAHk/eebjHWA2axw/s400/300px-Cambodia-map-wiki.png"/>
            <p:cNvPicPr>
              <a:picLocks noChangeAspect="1" noChangeArrowheads="1"/>
            </p:cNvPicPr>
            <p:nvPr/>
          </p:nvPicPr>
          <p:blipFill>
            <a:blip r:embed="rId4"/>
            <a:srcRect/>
            <a:stretch>
              <a:fillRect/>
            </a:stretch>
          </p:blipFill>
          <p:spPr bwMode="auto">
            <a:xfrm>
              <a:off x="0" y="3550920"/>
              <a:ext cx="4000500" cy="3307080"/>
            </a:xfrm>
            <a:prstGeom prst="rect">
              <a:avLst/>
            </a:prstGeom>
            <a:noFill/>
          </p:spPr>
        </p:pic>
      </p:grpSp>
      <p:sp>
        <p:nvSpPr>
          <p:cNvPr id="7" name="TextBox 6"/>
          <p:cNvSpPr txBox="1"/>
          <p:nvPr/>
        </p:nvSpPr>
        <p:spPr>
          <a:xfrm>
            <a:off x="4191000" y="6474023"/>
            <a:ext cx="5257800" cy="307777"/>
          </a:xfrm>
          <a:prstGeom prst="rect">
            <a:avLst/>
          </a:prstGeom>
          <a:noFill/>
        </p:spPr>
        <p:txBody>
          <a:bodyPr wrap="square" rtlCol="0">
            <a:spAutoFit/>
          </a:bodyPr>
          <a:lstStyle/>
          <a:p>
            <a:r>
              <a:rPr lang="en-US" sz="1400" dirty="0" smtClean="0"/>
              <a:t>www.youtube.com/watch?v=K2QPXQ-eqGA&amp;feature=related</a:t>
            </a:r>
            <a:endParaRPr lang="en-US" sz="1400" dirty="0"/>
          </a:p>
        </p:txBody>
      </p:sp>
      <p:sp>
        <p:nvSpPr>
          <p:cNvPr id="9" name="TextBox 8"/>
          <p:cNvSpPr txBox="1"/>
          <p:nvPr/>
        </p:nvSpPr>
        <p:spPr>
          <a:xfrm>
            <a:off x="4191000" y="6096000"/>
            <a:ext cx="3896708" cy="369332"/>
          </a:xfrm>
          <a:prstGeom prst="rect">
            <a:avLst/>
          </a:prstGeom>
          <a:noFill/>
        </p:spPr>
        <p:txBody>
          <a:bodyPr wrap="none" rtlCol="0">
            <a:spAutoFit/>
          </a:bodyPr>
          <a:lstStyle/>
          <a:p>
            <a:r>
              <a:rPr lang="en-US" dirty="0" smtClean="0"/>
              <a:t>Floating Village in </a:t>
            </a:r>
            <a:r>
              <a:rPr lang="en-US" dirty="0" err="1" smtClean="0"/>
              <a:t>Tonle</a:t>
            </a:r>
            <a:r>
              <a:rPr lang="en-US" dirty="0" smtClean="0"/>
              <a:t> Sap, Cambodia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57200" y="-381000"/>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Wetland</a:t>
            </a:r>
          </a:p>
          <a:p>
            <a:r>
              <a:rPr lang="en-US" dirty="0" smtClean="0"/>
              <a:t>Peat</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57200" y="-381000"/>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i="1" dirty="0" err="1" smtClean="0"/>
              <a:t>Histosols</a:t>
            </a:r>
            <a:r>
              <a:rPr lang="en-US" i="1" dirty="0" smtClean="0"/>
              <a:t> - organic </a:t>
            </a:r>
            <a:r>
              <a:rPr lang="en-US" i="1" dirty="0" smtClean="0"/>
              <a:t>soils</a:t>
            </a:r>
          </a:p>
          <a:p>
            <a:r>
              <a:rPr lang="en-US" i="1" dirty="0" err="1" smtClean="0"/>
              <a:t>Hydric</a:t>
            </a:r>
            <a:r>
              <a:rPr lang="en-US" i="1" dirty="0" smtClean="0"/>
              <a:t> soils – soils that have properties of being waterlogged. </a:t>
            </a:r>
            <a:endParaRPr lang="en-US" i="1"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5880136" cy="769441"/>
          </a:xfrm>
          <a:prstGeom prst="rect">
            <a:avLst/>
          </a:prstGeom>
          <a:noFill/>
        </p:spPr>
        <p:txBody>
          <a:bodyPr wrap="none" rtlCol="0">
            <a:spAutoFit/>
          </a:bodyPr>
          <a:lstStyle/>
          <a:p>
            <a:r>
              <a:rPr lang="en-US" sz="4400" b="1" dirty="0" smtClean="0">
                <a:solidFill>
                  <a:schemeClr val="accent1"/>
                </a:solidFill>
                <a:latin typeface="Berlin Sans FB" pitchFamily="34" charset="0"/>
              </a:rPr>
              <a:t>What is a </a:t>
            </a:r>
            <a:r>
              <a:rPr lang="en-US" sz="4400" b="1" dirty="0" smtClean="0">
                <a:solidFill>
                  <a:srgbClr val="FF0000"/>
                </a:solidFill>
                <a:latin typeface="Berlin Sans FB" pitchFamily="34" charset="0"/>
              </a:rPr>
              <a:t>WETLAND</a:t>
            </a:r>
            <a:r>
              <a:rPr lang="en-US" sz="4400" b="1" dirty="0" smtClean="0">
                <a:solidFill>
                  <a:schemeClr val="accent1"/>
                </a:solidFill>
                <a:latin typeface="Berlin Sans FB" pitchFamily="34" charset="0"/>
              </a:rPr>
              <a:t>?</a:t>
            </a:r>
            <a:endParaRPr lang="en-US" sz="4400" b="1" dirty="0">
              <a:solidFill>
                <a:schemeClr val="accent1"/>
              </a:solidFill>
              <a:latin typeface="Berlin Sans FB" pitchFamily="34" charset="0"/>
            </a:endParaRPr>
          </a:p>
        </p:txBody>
      </p:sp>
      <p:pic>
        <p:nvPicPr>
          <p:cNvPr id="28674" name="Picture 2" descr="http://jl041.k12.sd.us/biology/ecology%20unit/ecology%20unit/prairie_pothole__1.JPG"/>
          <p:cNvPicPr>
            <a:picLocks noChangeAspect="1" noChangeArrowheads="1"/>
          </p:cNvPicPr>
          <p:nvPr/>
        </p:nvPicPr>
        <p:blipFill>
          <a:blip r:embed="rId3"/>
          <a:srcRect/>
          <a:stretch>
            <a:fillRect/>
          </a:stretch>
        </p:blipFill>
        <p:spPr bwMode="auto">
          <a:xfrm>
            <a:off x="685800" y="1295400"/>
            <a:ext cx="7239000" cy="5429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296287094_7aa36bf57c_b"/>
          <p:cNvPicPr>
            <a:picLocks noChangeAspect="1" noChangeArrowheads="1"/>
          </p:cNvPicPr>
          <p:nvPr/>
        </p:nvPicPr>
        <p:blipFill>
          <a:blip r:embed="rId3"/>
          <a:srcRect/>
          <a:stretch>
            <a:fillRect/>
          </a:stretch>
        </p:blipFill>
        <p:spPr bwMode="auto">
          <a:xfrm>
            <a:off x="152400" y="950794"/>
            <a:ext cx="8763000" cy="5754807"/>
          </a:xfrm>
          <a:prstGeom prst="rect">
            <a:avLst/>
          </a:prstGeom>
          <a:noFill/>
        </p:spPr>
      </p:pic>
      <p:sp>
        <p:nvSpPr>
          <p:cNvPr id="4" name="TextBox 3"/>
          <p:cNvSpPr txBox="1"/>
          <p:nvPr/>
        </p:nvSpPr>
        <p:spPr>
          <a:xfrm>
            <a:off x="228600" y="144959"/>
            <a:ext cx="8666155" cy="769441"/>
          </a:xfrm>
          <a:prstGeom prst="rect">
            <a:avLst/>
          </a:prstGeom>
          <a:noFill/>
        </p:spPr>
        <p:txBody>
          <a:bodyPr wrap="none" rtlCol="0">
            <a:spAutoFit/>
          </a:bodyPr>
          <a:lstStyle/>
          <a:p>
            <a:r>
              <a:rPr lang="en-US" sz="4400" b="1" dirty="0" smtClean="0">
                <a:latin typeface="Berlin Sans FB" pitchFamily="34" charset="0"/>
              </a:rPr>
              <a:t>Peat Bogs: Poor Man’s Charcoal</a:t>
            </a:r>
            <a:endParaRPr lang="en-US" sz="4400" b="1" dirty="0">
              <a:latin typeface="Berlin Sans FB"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748245" y="1981200"/>
            <a:ext cx="5395755" cy="4419600"/>
          </a:xfrm>
          <a:prstGeom prst="rect">
            <a:avLst/>
          </a:prstGeom>
          <a:noFill/>
          <a:ln w="9525">
            <a:noFill/>
            <a:miter lim="800000"/>
            <a:headEnd/>
            <a:tailEnd/>
          </a:ln>
        </p:spPr>
      </p:pic>
      <p:sp>
        <p:nvSpPr>
          <p:cNvPr id="4" name="TextBox 3"/>
          <p:cNvSpPr txBox="1"/>
          <p:nvPr/>
        </p:nvSpPr>
        <p:spPr>
          <a:xfrm>
            <a:off x="3581400" y="685800"/>
            <a:ext cx="5562600" cy="738664"/>
          </a:xfrm>
          <a:prstGeom prst="rect">
            <a:avLst/>
          </a:prstGeom>
          <a:solidFill>
            <a:srgbClr val="FF0000"/>
          </a:solidFill>
        </p:spPr>
        <p:txBody>
          <a:bodyPr wrap="square" rtlCol="0">
            <a:spAutoFit/>
          </a:bodyPr>
          <a:lstStyle/>
          <a:p>
            <a:pPr algn="ctr"/>
            <a:r>
              <a:rPr lang="en-US" sz="2400" b="1" dirty="0" smtClean="0">
                <a:solidFill>
                  <a:schemeClr val="bg1"/>
                </a:solidFill>
              </a:rPr>
              <a:t>HISTOSOL</a:t>
            </a:r>
          </a:p>
          <a:p>
            <a:pPr algn="ctr"/>
            <a:r>
              <a:rPr lang="en-US" b="1" dirty="0" smtClean="0">
                <a:solidFill>
                  <a:schemeClr val="bg1"/>
                </a:solidFill>
              </a:rPr>
              <a:t>Organic, Wet</a:t>
            </a:r>
            <a:endParaRPr lang="en-US" b="1" dirty="0">
              <a:solidFill>
                <a:schemeClr val="bg1"/>
              </a:solidFill>
            </a:endParaRPr>
          </a:p>
        </p:txBody>
      </p:sp>
      <p:pic>
        <p:nvPicPr>
          <p:cNvPr id="5" name="Picture 4" descr="HISTOSOL.jpg"/>
          <p:cNvPicPr>
            <a:picLocks noChangeAspect="1"/>
          </p:cNvPicPr>
          <p:nvPr/>
        </p:nvPicPr>
        <p:blipFill>
          <a:blip r:embed="rId4" cstate="print"/>
          <a:stretch>
            <a:fillRect/>
          </a:stretch>
        </p:blipFill>
        <p:spPr>
          <a:xfrm>
            <a:off x="228600" y="228600"/>
            <a:ext cx="3331270" cy="6477000"/>
          </a:xfrm>
          <a:prstGeom prst="roundRect">
            <a:avLst/>
          </a:prstGeom>
          <a:ln>
            <a:solidFill>
              <a:srgbClr val="FF00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embership\K-12\SSSA K-12 Folder\Teachers Guide\Images\30-02-hydric-soil.jpg"/>
          <p:cNvPicPr>
            <a:picLocks noChangeAspect="1" noChangeArrowheads="1"/>
          </p:cNvPicPr>
          <p:nvPr/>
        </p:nvPicPr>
        <p:blipFill>
          <a:blip r:embed="rId3"/>
          <a:srcRect/>
          <a:stretch>
            <a:fillRect/>
          </a:stretch>
        </p:blipFill>
        <p:spPr bwMode="auto">
          <a:xfrm>
            <a:off x="4876800" y="457200"/>
            <a:ext cx="3629025" cy="5715000"/>
          </a:xfrm>
          <a:prstGeom prst="rect">
            <a:avLst/>
          </a:prstGeom>
          <a:noFill/>
        </p:spPr>
      </p:pic>
      <p:sp>
        <p:nvSpPr>
          <p:cNvPr id="3" name="TextBox 2"/>
          <p:cNvSpPr txBox="1"/>
          <p:nvPr/>
        </p:nvSpPr>
        <p:spPr>
          <a:xfrm>
            <a:off x="0" y="0"/>
            <a:ext cx="4724400" cy="1446550"/>
          </a:xfrm>
          <a:prstGeom prst="rect">
            <a:avLst/>
          </a:prstGeom>
          <a:noFill/>
        </p:spPr>
        <p:txBody>
          <a:bodyPr wrap="square" rtlCol="0">
            <a:spAutoFit/>
          </a:bodyPr>
          <a:lstStyle/>
          <a:p>
            <a:r>
              <a:rPr lang="en-US" sz="4400" b="1" dirty="0" smtClean="0">
                <a:solidFill>
                  <a:srgbClr val="FF0000"/>
                </a:solidFill>
                <a:latin typeface="Berlin Sans FB" pitchFamily="34" charset="0"/>
              </a:rPr>
              <a:t>What are </a:t>
            </a:r>
          </a:p>
          <a:p>
            <a:pPr algn="r"/>
            <a:r>
              <a:rPr lang="en-US" sz="4400" b="1" dirty="0" err="1" smtClean="0">
                <a:solidFill>
                  <a:schemeClr val="accent1"/>
                </a:solidFill>
                <a:latin typeface="Berlin Sans FB" pitchFamily="34" charset="0"/>
              </a:rPr>
              <a:t>hydric</a:t>
            </a:r>
            <a:r>
              <a:rPr lang="en-US" sz="4400" b="1" dirty="0" smtClean="0">
                <a:solidFill>
                  <a:schemeClr val="accent1"/>
                </a:solidFill>
                <a:latin typeface="Berlin Sans FB" pitchFamily="34" charset="0"/>
              </a:rPr>
              <a:t> soils???</a:t>
            </a:r>
            <a:endParaRPr lang="en-US" sz="4400" b="1" dirty="0">
              <a:solidFill>
                <a:schemeClr val="accent1"/>
              </a:solidFill>
              <a:latin typeface="Berlin Sans FB" pitchFamily="34" charset="0"/>
            </a:endParaRPr>
          </a:p>
        </p:txBody>
      </p:sp>
      <p:sp>
        <p:nvSpPr>
          <p:cNvPr id="4" name="TextBox 3"/>
          <p:cNvSpPr txBox="1"/>
          <p:nvPr/>
        </p:nvSpPr>
        <p:spPr>
          <a:xfrm>
            <a:off x="304800" y="1676400"/>
            <a:ext cx="4419600" cy="3539430"/>
          </a:xfrm>
          <a:prstGeom prst="rect">
            <a:avLst/>
          </a:prstGeom>
          <a:noFill/>
        </p:spPr>
        <p:txBody>
          <a:bodyPr wrap="square" rtlCol="0">
            <a:spAutoFit/>
          </a:bodyPr>
          <a:lstStyle/>
          <a:p>
            <a:r>
              <a:rPr lang="en-US" sz="2800" dirty="0" err="1" smtClean="0"/>
              <a:t>Hydros</a:t>
            </a:r>
            <a:r>
              <a:rPr lang="en-US" sz="2800" dirty="0" smtClean="0"/>
              <a:t> = water in Latin</a:t>
            </a:r>
          </a:p>
          <a:p>
            <a:endParaRPr lang="en-US" sz="2800" dirty="0" smtClean="0"/>
          </a:p>
          <a:p>
            <a:r>
              <a:rPr lang="en-US" sz="2800" dirty="0" smtClean="0"/>
              <a:t>Surface layers are usually </a:t>
            </a:r>
            <a:r>
              <a:rPr lang="en-US" sz="2800" b="1" dirty="0" smtClean="0">
                <a:latin typeface="Berlin Sans FB" pitchFamily="34" charset="0"/>
              </a:rPr>
              <a:t>BLACK</a:t>
            </a:r>
          </a:p>
          <a:p>
            <a:endParaRPr lang="en-US" sz="2800" dirty="0" smtClean="0"/>
          </a:p>
          <a:p>
            <a:r>
              <a:rPr lang="en-US" sz="2800" dirty="0" smtClean="0"/>
              <a:t>The subsoil is </a:t>
            </a:r>
            <a:r>
              <a:rPr lang="en-US" sz="2800" b="1" dirty="0" smtClean="0">
                <a:solidFill>
                  <a:schemeClr val="bg1">
                    <a:lumMod val="50000"/>
                  </a:schemeClr>
                </a:solidFill>
                <a:latin typeface="Berlin Sans FB" pitchFamily="34" charset="0"/>
              </a:rPr>
              <a:t>GRAY</a:t>
            </a:r>
            <a:r>
              <a:rPr lang="en-US" sz="2800" dirty="0" smtClean="0"/>
              <a:t>, and has freckles of bright </a:t>
            </a:r>
            <a:r>
              <a:rPr lang="en-US" sz="2800" b="1" dirty="0" smtClean="0">
                <a:solidFill>
                  <a:srgbClr val="FFC000"/>
                </a:solidFill>
                <a:latin typeface="Berlin Sans FB" pitchFamily="34" charset="0"/>
              </a:rPr>
              <a:t>ORANGE</a:t>
            </a:r>
            <a:r>
              <a:rPr lang="en-US" sz="2800" dirty="0" smtClean="0"/>
              <a:t> and </a:t>
            </a:r>
            <a:r>
              <a:rPr lang="en-US" sz="2800" b="1" dirty="0" smtClean="0">
                <a:solidFill>
                  <a:srgbClr val="FF0000"/>
                </a:solidFill>
                <a:latin typeface="Berlin Sans FB" pitchFamily="34" charset="0"/>
              </a:rPr>
              <a:t>REDS</a:t>
            </a:r>
            <a:r>
              <a:rPr lang="en-US" sz="2800" dirty="0" smtClean="0"/>
              <a:t>.</a:t>
            </a:r>
            <a:endParaRPr lang="en-US" sz="2800" dirty="0"/>
          </a:p>
        </p:txBody>
      </p:sp>
      <p:sp>
        <p:nvSpPr>
          <p:cNvPr id="5" name="TextBox 4"/>
          <p:cNvSpPr txBox="1"/>
          <p:nvPr/>
        </p:nvSpPr>
        <p:spPr>
          <a:xfrm>
            <a:off x="304800" y="5396805"/>
            <a:ext cx="4267200" cy="1384995"/>
          </a:xfrm>
          <a:prstGeom prst="rect">
            <a:avLst/>
          </a:prstGeom>
          <a:noFill/>
        </p:spPr>
        <p:txBody>
          <a:bodyPr wrap="square" rtlCol="0">
            <a:spAutoFit/>
          </a:bodyPr>
          <a:lstStyle/>
          <a:p>
            <a:r>
              <a:rPr lang="en-US" sz="2800" dirty="0" smtClean="0"/>
              <a:t>Some  very wet soils may even be </a:t>
            </a:r>
            <a:r>
              <a:rPr lang="en-US" sz="2800" b="1" dirty="0" smtClean="0">
                <a:solidFill>
                  <a:srgbClr val="0070C0"/>
                </a:solidFill>
                <a:latin typeface="Berlin Sans FB" pitchFamily="34" charset="0"/>
              </a:rPr>
              <a:t>BLUE</a:t>
            </a:r>
            <a:r>
              <a:rPr lang="en-US" sz="2800" dirty="0" smtClean="0"/>
              <a:t>, </a:t>
            </a:r>
            <a:r>
              <a:rPr lang="en-US" sz="2800" b="1" dirty="0" smtClean="0">
                <a:solidFill>
                  <a:srgbClr val="00B050"/>
                </a:solidFill>
                <a:latin typeface="Berlin Sans FB" pitchFamily="34" charset="0"/>
              </a:rPr>
              <a:t>GREEN</a:t>
            </a:r>
            <a:r>
              <a:rPr lang="en-US" sz="2800" dirty="0" smtClean="0"/>
              <a:t>, or </a:t>
            </a:r>
            <a:r>
              <a:rPr lang="en-US" sz="2800" b="1" dirty="0" smtClean="0">
                <a:solidFill>
                  <a:srgbClr val="7030A0"/>
                </a:solidFill>
                <a:latin typeface="Berlin Sans FB" pitchFamily="34" charset="0"/>
              </a:rPr>
              <a:t>PURPLE</a:t>
            </a:r>
            <a:r>
              <a:rPr lang="en-US" sz="2800" b="1" dirty="0" smtClean="0">
                <a:latin typeface="Berlin Sans FB" pitchFamily="34" charset="0"/>
              </a:rPr>
              <a:t>!!!</a:t>
            </a:r>
            <a:endParaRPr lang="en-US" sz="2800" b="1" dirty="0">
              <a:solidFill>
                <a:srgbClr val="7030A0"/>
              </a:solidFill>
              <a:latin typeface="Berlin Sans FB"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embership\K-12\SSSA K-12 Folder\Teachers Guide\Images\30-04-ducks.jpg"/>
          <p:cNvPicPr>
            <a:picLocks noChangeAspect="1" noChangeArrowheads="1"/>
          </p:cNvPicPr>
          <p:nvPr/>
        </p:nvPicPr>
        <p:blipFill>
          <a:blip r:embed="rId3"/>
          <a:srcRect/>
          <a:stretch>
            <a:fillRect/>
          </a:stretch>
        </p:blipFill>
        <p:spPr bwMode="auto">
          <a:xfrm>
            <a:off x="4038600" y="2724150"/>
            <a:ext cx="5000625" cy="3752850"/>
          </a:xfrm>
          <a:prstGeom prst="rect">
            <a:avLst/>
          </a:prstGeom>
          <a:noFill/>
        </p:spPr>
      </p:pic>
      <p:pic>
        <p:nvPicPr>
          <p:cNvPr id="2051" name="Picture 3" descr="H:\Membership\K-12\SSSA K-12 Folder\Teachers Guide\Images\30-09-beaver.jpg"/>
          <p:cNvPicPr>
            <a:picLocks noChangeAspect="1" noChangeArrowheads="1"/>
          </p:cNvPicPr>
          <p:nvPr/>
        </p:nvPicPr>
        <p:blipFill>
          <a:blip r:embed="rId4"/>
          <a:srcRect/>
          <a:stretch>
            <a:fillRect/>
          </a:stretch>
        </p:blipFill>
        <p:spPr bwMode="auto">
          <a:xfrm>
            <a:off x="0" y="3657600"/>
            <a:ext cx="4310063" cy="2514600"/>
          </a:xfrm>
          <a:prstGeom prst="rect">
            <a:avLst/>
          </a:prstGeom>
          <a:noFill/>
        </p:spPr>
      </p:pic>
      <p:sp>
        <p:nvSpPr>
          <p:cNvPr id="4" name="Rectangle 3"/>
          <p:cNvSpPr>
            <a:spLocks noChangeArrowheads="1"/>
          </p:cNvSpPr>
          <p:nvPr/>
        </p:nvSpPr>
        <p:spPr bwMode="auto">
          <a:xfrm>
            <a:off x="228600" y="304800"/>
            <a:ext cx="876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rPr>
              <a:t>Wetlands</a:t>
            </a:r>
            <a:r>
              <a:rPr kumimoji="0" lang="en-US" sz="3600" b="1" i="0" u="none" strike="noStrike" cap="none" normalizeH="0" dirty="0" smtClean="0">
                <a:ln>
                  <a:noFill/>
                </a:ln>
                <a:solidFill>
                  <a:srgbClr val="000000"/>
                </a:solidFill>
                <a:effectLst/>
                <a:latin typeface="Calibri" pitchFamily="34" charset="0"/>
                <a:ea typeface="Calibri" pitchFamily="34" charset="0"/>
                <a:cs typeface="Myriad Pro" charset="0"/>
              </a:rPr>
              <a:t> cover less than 1% of the earth, yet provide refuges to over 100,000 different types of animals</a:t>
            </a: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embership\K-12\SSSA K-12 Folder\Teachers Guide\Images\30-10-cypress.jpg"/>
          <p:cNvPicPr>
            <a:picLocks noChangeAspect="1" noChangeArrowheads="1"/>
          </p:cNvPicPr>
          <p:nvPr/>
        </p:nvPicPr>
        <p:blipFill>
          <a:blip r:embed="rId3"/>
          <a:srcRect/>
          <a:stretch>
            <a:fillRect/>
          </a:stretch>
        </p:blipFill>
        <p:spPr bwMode="auto">
          <a:xfrm>
            <a:off x="0" y="-838200"/>
            <a:ext cx="5391150" cy="8077200"/>
          </a:xfrm>
          <a:prstGeom prst="rect">
            <a:avLst/>
          </a:prstGeom>
          <a:noFill/>
        </p:spPr>
      </p:pic>
      <p:sp>
        <p:nvSpPr>
          <p:cNvPr id="3" name="Rectangle 2"/>
          <p:cNvSpPr>
            <a:spLocks noChangeArrowheads="1"/>
          </p:cNvSpPr>
          <p:nvPr/>
        </p:nvSpPr>
        <p:spPr bwMode="auto">
          <a:xfrm>
            <a:off x="5562600" y="304800"/>
            <a:ext cx="3429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3200" b="1" dirty="0" smtClean="0">
                <a:solidFill>
                  <a:srgbClr val="000000"/>
                </a:solidFill>
                <a:latin typeface="Calibri" pitchFamily="34" charset="0"/>
                <a:ea typeface="Calibri" pitchFamily="34" charset="0"/>
                <a:cs typeface="Myriad Pro" charset="0"/>
              </a:rPr>
              <a:t>Wetlands have lots of bacteria, including some that do not need to breathe oxygen. </a:t>
            </a:r>
            <a:endParaRPr kumimoji="0" lang="en-US" sz="32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p:txBody>
      </p:sp>
      <p:sp>
        <p:nvSpPr>
          <p:cNvPr id="4" name="Rectangle 3"/>
          <p:cNvSpPr>
            <a:spLocks noChangeArrowheads="1"/>
          </p:cNvSpPr>
          <p:nvPr/>
        </p:nvSpPr>
        <p:spPr bwMode="auto">
          <a:xfrm>
            <a:off x="5562600" y="3479899"/>
            <a:ext cx="34290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sz="3200" b="1" dirty="0" smtClean="0">
                <a:solidFill>
                  <a:srgbClr val="000000"/>
                </a:solidFill>
                <a:latin typeface="Calibri" pitchFamily="34" charset="0"/>
                <a:ea typeface="Calibri" pitchFamily="34" charset="0"/>
                <a:cs typeface="Myriad Pro" charset="0"/>
              </a:rPr>
              <a:t>There are rushes, reeds, and water loving trees like mangroves.</a:t>
            </a:r>
            <a:endParaRPr kumimoji="0" lang="en-US" sz="32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6184" y="304800"/>
            <a:ext cx="6991016" cy="769441"/>
          </a:xfrm>
          <a:prstGeom prst="rect">
            <a:avLst/>
          </a:prstGeom>
          <a:noFill/>
        </p:spPr>
        <p:txBody>
          <a:bodyPr wrap="none" rtlCol="0">
            <a:spAutoFit/>
          </a:bodyPr>
          <a:lstStyle/>
          <a:p>
            <a:r>
              <a:rPr lang="en-US" sz="4400" b="1" dirty="0" smtClean="0">
                <a:solidFill>
                  <a:schemeClr val="accent1"/>
                </a:solidFill>
                <a:latin typeface="Berlin Sans FB" pitchFamily="34" charset="0"/>
              </a:rPr>
              <a:t>Where do wetlands form?</a:t>
            </a:r>
            <a:endParaRPr lang="en-US" sz="4400" b="1" dirty="0">
              <a:solidFill>
                <a:schemeClr val="accent1"/>
              </a:solidFill>
              <a:latin typeface="Berlin Sans FB" pitchFamily="34" charset="0"/>
            </a:endParaRPr>
          </a:p>
        </p:txBody>
      </p:sp>
      <p:pic>
        <p:nvPicPr>
          <p:cNvPr id="19462" name="Picture 6" descr="A prairie wetland at Ordway Prairie near Aberdeen, South Dakota."/>
          <p:cNvPicPr>
            <a:picLocks noChangeAspect="1" noChangeArrowheads="1"/>
          </p:cNvPicPr>
          <p:nvPr/>
        </p:nvPicPr>
        <p:blipFill>
          <a:blip r:embed="rId3"/>
          <a:srcRect/>
          <a:stretch>
            <a:fillRect/>
          </a:stretch>
        </p:blipFill>
        <p:spPr bwMode="auto">
          <a:xfrm>
            <a:off x="228600" y="1344930"/>
            <a:ext cx="8229600" cy="53035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304800"/>
            <a:ext cx="876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rPr>
              <a:t>Wetlands</a:t>
            </a:r>
            <a:r>
              <a:rPr kumimoji="0" lang="en-US" sz="3600" b="1" i="0" u="none" strike="noStrike" cap="none" normalizeH="0" dirty="0" smtClean="0">
                <a:ln>
                  <a:noFill/>
                </a:ln>
                <a:solidFill>
                  <a:srgbClr val="000000"/>
                </a:solidFill>
                <a:effectLst/>
                <a:latin typeface="Calibri" pitchFamily="34" charset="0"/>
                <a:ea typeface="Calibri" pitchFamily="34" charset="0"/>
                <a:cs typeface="Myriad Pro" charset="0"/>
              </a:rPr>
              <a:t> are a sponge, and soak up pollutants. Wetlands reduce nitrate (a pollutant) by 80%.</a:t>
            </a: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rgbClr val="000000"/>
              </a:solidFill>
              <a:effectLst/>
              <a:latin typeface="Calibri" pitchFamily="34" charset="0"/>
              <a:ea typeface="Calibri" pitchFamily="34" charset="0"/>
              <a:cs typeface="Myriad Pro" charset="0"/>
            </a:endParaRPr>
          </a:p>
        </p:txBody>
      </p:sp>
      <p:pic>
        <p:nvPicPr>
          <p:cNvPr id="3" name="Picture 2" descr="http://graphics8.nytimes.com/images/2008/10/14/science/obox_2_600.1.jpg"/>
          <p:cNvPicPr>
            <a:picLocks noChangeAspect="1" noChangeArrowheads="1"/>
          </p:cNvPicPr>
          <p:nvPr/>
        </p:nvPicPr>
        <p:blipFill>
          <a:blip r:embed="rId3"/>
          <a:srcRect/>
          <a:stretch>
            <a:fillRect/>
          </a:stretch>
        </p:blipFill>
        <p:spPr bwMode="auto">
          <a:xfrm>
            <a:off x="380999" y="2362200"/>
            <a:ext cx="7893029" cy="4038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744</Words>
  <Application>Microsoft Office PowerPoint</Application>
  <PresentationFormat>On-screen Show (4:3)</PresentationFormat>
  <Paragraphs>66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Wetland Soils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Vocabulary</vt:lpstr>
      <vt:lpstr>Vocabulary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intern</cp:lastModifiedBy>
  <cp:revision>26</cp:revision>
  <dcterms:created xsi:type="dcterms:W3CDTF">2011-07-04T12:24:43Z</dcterms:created>
  <dcterms:modified xsi:type="dcterms:W3CDTF">2011-12-19T20:23:33Z</dcterms:modified>
</cp:coreProperties>
</file>