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3" r:id="rId2"/>
    <p:sldId id="277" r:id="rId3"/>
    <p:sldId id="282" r:id="rId4"/>
    <p:sldId id="279" r:id="rId5"/>
    <p:sldId id="280" r:id="rId6"/>
    <p:sldId id="272" r:id="rId7"/>
    <p:sldId id="276" r:id="rId8"/>
    <p:sldId id="271" r:id="rId9"/>
    <p:sldId id="274" r:id="rId10"/>
    <p:sldId id="281" r:id="rId11"/>
    <p:sldId id="284" r:id="rId12"/>
  </p:sldIdLst>
  <p:sldSz cx="9144000" cy="6858000" type="screen4x3"/>
  <p:notesSz cx="71120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97" autoAdjust="0"/>
  </p:normalViewPr>
  <p:slideViewPr>
    <p:cSldViewPr>
      <p:cViewPr varScale="1">
        <p:scale>
          <a:sx n="71" d="100"/>
          <a:sy n="71" d="100"/>
        </p:scale>
        <p:origin x="-11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9" tIns="47169" rIns="94339" bIns="47169" rtlCol="0"/>
          <a:lstStyle>
            <a:lvl1pPr algn="l">
              <a:defRPr sz="1200"/>
            </a:lvl1pPr>
          </a:lstStyle>
          <a:p>
            <a:endParaRPr lang="en-US" dirty="0"/>
          </a:p>
        </p:txBody>
      </p:sp>
      <p:sp>
        <p:nvSpPr>
          <p:cNvPr id="3" name="Date Placeholder 2"/>
          <p:cNvSpPr>
            <a:spLocks noGrp="1"/>
          </p:cNvSpPr>
          <p:nvPr>
            <p:ph type="dt" idx="1"/>
          </p:nvPr>
        </p:nvSpPr>
        <p:spPr>
          <a:xfrm>
            <a:off x="4028487" y="0"/>
            <a:ext cx="3081867" cy="469900"/>
          </a:xfrm>
          <a:prstGeom prst="rect">
            <a:avLst/>
          </a:prstGeom>
        </p:spPr>
        <p:txBody>
          <a:bodyPr vert="horz" lIns="94339" tIns="47169" rIns="94339" bIns="47169" rtlCol="0"/>
          <a:lstStyle>
            <a:lvl1pPr algn="r">
              <a:defRPr sz="1200"/>
            </a:lvl1pPr>
          </a:lstStyle>
          <a:p>
            <a:fld id="{5F2F2585-CAE4-430C-ACB8-902BC5FD7ADC}" type="datetimeFigureOut">
              <a:rPr lang="en-US" smtClean="0"/>
              <a:pPr/>
              <a:t>12/20/2011</a:t>
            </a:fld>
            <a:endParaRPr lang="en-US" dirty="0"/>
          </a:p>
        </p:txBody>
      </p:sp>
      <p:sp>
        <p:nvSpPr>
          <p:cNvPr id="4" name="Slide Image Placeholder 3"/>
          <p:cNvSpPr>
            <a:spLocks noGrp="1" noRot="1" noChangeAspect="1"/>
          </p:cNvSpPr>
          <p:nvPr>
            <p:ph type="sldImg" idx="2"/>
          </p:nvPr>
        </p:nvSpPr>
        <p:spPr>
          <a:xfrm>
            <a:off x="1206500" y="704850"/>
            <a:ext cx="4699000" cy="3524250"/>
          </a:xfrm>
          <a:prstGeom prst="rect">
            <a:avLst/>
          </a:prstGeom>
          <a:noFill/>
          <a:ln w="12700">
            <a:solidFill>
              <a:prstClr val="black"/>
            </a:solidFill>
          </a:ln>
        </p:spPr>
        <p:txBody>
          <a:bodyPr vert="horz" lIns="94339" tIns="47169" rIns="94339" bIns="47169" rtlCol="0" anchor="ctr"/>
          <a:lstStyle/>
          <a:p>
            <a:endParaRPr lang="en-US" dirty="0"/>
          </a:p>
        </p:txBody>
      </p:sp>
      <p:sp>
        <p:nvSpPr>
          <p:cNvPr id="5" name="Notes Placeholder 4"/>
          <p:cNvSpPr>
            <a:spLocks noGrp="1"/>
          </p:cNvSpPr>
          <p:nvPr>
            <p:ph type="body" sz="quarter" idx="3"/>
          </p:nvPr>
        </p:nvSpPr>
        <p:spPr>
          <a:xfrm>
            <a:off x="711200" y="4464050"/>
            <a:ext cx="5689600" cy="4229100"/>
          </a:xfrm>
          <a:prstGeom prst="rect">
            <a:avLst/>
          </a:prstGeom>
        </p:spPr>
        <p:txBody>
          <a:bodyPr vert="horz" lIns="94339" tIns="47169" rIns="94339" bIns="471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6469"/>
            <a:ext cx="3081867" cy="469900"/>
          </a:xfrm>
          <a:prstGeom prst="rect">
            <a:avLst/>
          </a:prstGeom>
        </p:spPr>
        <p:txBody>
          <a:bodyPr vert="horz" lIns="94339" tIns="47169" rIns="94339" bIns="471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8487" y="8926469"/>
            <a:ext cx="3081867" cy="469900"/>
          </a:xfrm>
          <a:prstGeom prst="rect">
            <a:avLst/>
          </a:prstGeom>
        </p:spPr>
        <p:txBody>
          <a:bodyPr vert="horz" lIns="94339" tIns="47169" rIns="94339" bIns="47169" rtlCol="0" anchor="b"/>
          <a:lstStyle>
            <a:lvl1pPr algn="r">
              <a:defRPr sz="1200"/>
            </a:lvl1pPr>
          </a:lstStyle>
          <a:p>
            <a:fld id="{40313C22-2F87-47E9-B46B-EEDF81CF6796}" type="slidenum">
              <a:rPr lang="en-US" smtClean="0"/>
              <a:pPr/>
              <a:t>‹#›</a:t>
            </a:fld>
            <a:endParaRPr lang="en-US" dirty="0"/>
          </a:p>
        </p:txBody>
      </p:sp>
    </p:spTree>
    <p:extLst>
      <p:ext uri="{BB962C8B-B14F-4D97-AF65-F5344CB8AC3E}">
        <p14:creationId xmlns="" xmlns:p14="http://schemas.microsoft.com/office/powerpoint/2010/main" val="1299019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Tundra soils are found in very cold locations such as at high elevation in the mountains or at high latitudes such as near the north or south poles. In many locations, a permanently frozen layer (called permafrost) remains year-round. Soils with permafrost occupy less than 13% of the worlds’ land surface but store more than 30% of the world’s terrestrial carbon. </a:t>
            </a:r>
          </a:p>
          <a:p>
            <a:endParaRPr lang="en-US" dirty="0"/>
          </a:p>
        </p:txBody>
      </p:sp>
      <p:sp>
        <p:nvSpPr>
          <p:cNvPr id="4" name="Slide Number Placeholder 3"/>
          <p:cNvSpPr>
            <a:spLocks noGrp="1"/>
          </p:cNvSpPr>
          <p:nvPr>
            <p:ph type="sldNum" sz="quarter" idx="10"/>
          </p:nvPr>
        </p:nvSpPr>
        <p:spPr/>
        <p:txBody>
          <a:bodyPr/>
          <a:lstStyle/>
          <a:p>
            <a:fld id="{E2DD2B6C-0392-4709-A1AD-771C630AB0E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south (in the northern hemisphere), the vegetation grows taller in tundra soils as shown here but the tress often tilt at various angles due to repeated freezing and thawing of the surface soil. Also, permafrost in the subsoil prevents trees from growing deep roots to stabilize them.</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10</a:t>
            </a:fld>
            <a:endParaRPr lang="en-US" dirty="0"/>
          </a:p>
        </p:txBody>
      </p:sp>
    </p:spTree>
    <p:extLst>
      <p:ext uri="{BB962C8B-B14F-4D97-AF65-F5344CB8AC3E}">
        <p14:creationId xmlns="" xmlns:p14="http://schemas.microsoft.com/office/powerpoint/2010/main" val="93474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definitions are not in Soil! Get the Inside Scoop</a:t>
            </a:r>
            <a:endParaRPr lang="en-US" dirty="0"/>
          </a:p>
        </p:txBody>
      </p:sp>
      <p:sp>
        <p:nvSpPr>
          <p:cNvPr id="4" name="Slide Number Placeholder 3"/>
          <p:cNvSpPr>
            <a:spLocks noGrp="1"/>
          </p:cNvSpPr>
          <p:nvPr>
            <p:ph type="sldNum" sz="quarter" idx="10"/>
          </p:nvPr>
        </p:nvSpPr>
        <p:spPr/>
        <p:txBody>
          <a:bodyPr/>
          <a:lstStyle/>
          <a:p>
            <a:fld id="{E2DD2B6C-0392-4709-A1AD-771C630AB0E8}"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origin of the word “tundra”?</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2</a:t>
            </a:fld>
            <a:endParaRPr lang="en-US" dirty="0"/>
          </a:p>
        </p:txBody>
      </p:sp>
    </p:spTree>
    <p:extLst>
      <p:ext uri="{BB962C8B-B14F-4D97-AF65-F5344CB8AC3E}">
        <p14:creationId xmlns="" xmlns:p14="http://schemas.microsoft.com/office/powerpoint/2010/main" val="76157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Gelisols</a:t>
            </a:r>
            <a:r>
              <a:rPr lang="en-US" i="1" dirty="0" smtClean="0"/>
              <a:t> - soils with permafrost </a:t>
            </a:r>
            <a:endParaRPr lang="en-US" dirty="0" smtClean="0"/>
          </a:p>
          <a:p>
            <a:endParaRPr lang="en-US" dirty="0" smtClean="0"/>
          </a:p>
          <a:p>
            <a:r>
              <a:rPr lang="en-US" dirty="0" smtClean="0"/>
              <a:t>http://soils.cals.uidaho.edu/soilorders/gelisols.htm</a:t>
            </a:r>
          </a:p>
          <a:p>
            <a:endParaRPr lang="en-US" dirty="0" smtClean="0"/>
          </a:p>
          <a:p>
            <a:r>
              <a:rPr lang="en-US" b="1" i="1" dirty="0" err="1" smtClean="0"/>
              <a:t>Gelisols</a:t>
            </a:r>
            <a:r>
              <a:rPr lang="en-US" dirty="0" smtClean="0"/>
              <a:t> are soils of very cold climates that contain permafrost within 2 meters of the surface. These soils are limited geographically to the high-latitude polar regions and localized areas at high mountain elevations. Because of the extreme environment in which they are found, </a:t>
            </a:r>
            <a:r>
              <a:rPr lang="en-US" dirty="0" err="1" smtClean="0"/>
              <a:t>Gelisols</a:t>
            </a:r>
            <a:r>
              <a:rPr lang="en-US" dirty="0" smtClean="0"/>
              <a:t> support only ~0.4% of the world's population - the lowest percentage of any of the soil orders. </a:t>
            </a:r>
            <a:br>
              <a:rPr lang="en-US" dirty="0" smtClean="0"/>
            </a:br>
            <a:endParaRPr lang="en-US" dirty="0" smtClean="0"/>
          </a:p>
          <a:p>
            <a:r>
              <a:rPr lang="en-US" dirty="0" err="1" smtClean="0"/>
              <a:t>Gelisols</a:t>
            </a:r>
            <a:r>
              <a:rPr lang="en-US" dirty="0" smtClean="0"/>
              <a:t> are estimated to occupy ~9.1% of the Earth's ice-free land area and ~8.7% of the US. Although some </a:t>
            </a:r>
            <a:r>
              <a:rPr lang="en-US" dirty="0" err="1" smtClean="0"/>
              <a:t>Gelisols</a:t>
            </a:r>
            <a:r>
              <a:rPr lang="en-US" dirty="0" smtClean="0"/>
              <a:t> may occur on very old land surfaces, they show relatively little morphological development. Low soil temperatures cause soil-forming processes such as decomposition of organic materials to proceed very slowly. As a result, most </a:t>
            </a:r>
            <a:r>
              <a:rPr lang="en-US" dirty="0" err="1" smtClean="0"/>
              <a:t>Gelisols</a:t>
            </a:r>
            <a:r>
              <a:rPr lang="en-US" dirty="0" smtClean="0"/>
              <a:t> store large quantities of organic carbon - only soils of wetland ecosystems contain more organic matter. </a:t>
            </a:r>
            <a:r>
              <a:rPr lang="en-US" dirty="0" err="1" smtClean="0"/>
              <a:t>Gelisols</a:t>
            </a:r>
            <a:r>
              <a:rPr lang="en-US" dirty="0" smtClean="0"/>
              <a:t> of the dry valleys of Antarctica are an exception - they occur in a desert environment with no plants and consequently contain very low quantities of organic carbon.</a:t>
            </a:r>
          </a:p>
          <a:p>
            <a:r>
              <a:rPr lang="en-US" dirty="0" smtClean="0"/>
              <a:t/>
            </a:r>
            <a:br>
              <a:rPr lang="en-US" dirty="0" smtClean="0"/>
            </a:br>
            <a:r>
              <a:rPr lang="en-US" dirty="0" smtClean="0"/>
              <a:t>The frozen condition of </a:t>
            </a:r>
            <a:r>
              <a:rPr lang="en-US" dirty="0" err="1" smtClean="0"/>
              <a:t>Gelisol</a:t>
            </a:r>
            <a:r>
              <a:rPr lang="en-US" dirty="0" smtClean="0"/>
              <a:t> landscapes makes them sensitive to human activities. </a:t>
            </a:r>
            <a:endParaRPr lang="en-US" dirty="0"/>
          </a:p>
        </p:txBody>
      </p:sp>
      <p:sp>
        <p:nvSpPr>
          <p:cNvPr id="4" name="Slide Number Placeholder 3"/>
          <p:cNvSpPr>
            <a:spLocks noGrp="1"/>
          </p:cNvSpPr>
          <p:nvPr>
            <p:ph type="sldNum" sz="quarter" idx="10"/>
          </p:nvPr>
        </p:nvSpPr>
        <p:spPr/>
        <p:txBody>
          <a:bodyPr/>
          <a:lstStyle/>
          <a:p>
            <a:fld id="{E2DD2B6C-0392-4709-A1AD-771C630AB0E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subsoil being permanently frozen, ice lens are often present. Here the surface soil has eroded away leaving behind the exposed ice lens.</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4</a:t>
            </a:fld>
            <a:endParaRPr lang="en-US" dirty="0"/>
          </a:p>
        </p:txBody>
      </p:sp>
    </p:spTree>
    <p:extLst>
      <p:ext uri="{BB962C8B-B14F-4D97-AF65-F5344CB8AC3E}">
        <p14:creationId xmlns="" xmlns:p14="http://schemas.microsoft.com/office/powerpoint/2010/main" val="3956340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Caribou migrate across the relatively flat tundra.  Because of the permafrost, water does not readily drain through the soil and the ground gets very soggy in the summer, making it a perfect place for mosquitoes and other insects to breed. Also, smaller plants and fungi (as shown on the right) commonly grow on the soil surface.  </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5</a:t>
            </a:fld>
            <a:endParaRPr lang="en-US" dirty="0"/>
          </a:p>
        </p:txBody>
      </p:sp>
    </p:spTree>
    <p:extLst>
      <p:ext uri="{BB962C8B-B14F-4D97-AF65-F5344CB8AC3E}">
        <p14:creationId xmlns="" xmlns:p14="http://schemas.microsoft.com/office/powerpoint/2010/main" val="2492217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Patterned ground may form in tundra soils. Water fills cracks in the soil, freezes, and shapes the soil into polygons—a geometric shape with at least three sides. Polygons can range in size from one meter up to 30 meters across as shown here by the two school buses parked end-to-end.</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6</a:t>
            </a:fld>
            <a:endParaRPr lang="en-US" dirty="0"/>
          </a:p>
        </p:txBody>
      </p:sp>
    </p:spTree>
    <p:extLst>
      <p:ext uri="{BB962C8B-B14F-4D97-AF65-F5344CB8AC3E}">
        <p14:creationId xmlns="" xmlns:p14="http://schemas.microsoft.com/office/powerpoint/2010/main" val="233965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Pingo is an Eskimo word for a cone-shaped hill of soil. Pingos form when an underground pond of water freezes, expands, and pushes the soil upward. They can rise as tall as a 20-story building. Soils on pingos are better drained than surrounding soils and often have different plants and animals associated with them.</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7</a:t>
            </a:fld>
            <a:endParaRPr lang="en-US" dirty="0"/>
          </a:p>
        </p:txBody>
      </p:sp>
    </p:spTree>
    <p:extLst>
      <p:ext uri="{BB962C8B-B14F-4D97-AF65-F5344CB8AC3E}">
        <p14:creationId xmlns="" xmlns:p14="http://schemas.microsoft.com/office/powerpoint/2010/main" val="2028484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on permafrost soil is tricky. If the permafrost thaws, the ground is no longer supported by the ice underneath and can shift. Roads often buckle and house foundations sink. In many places the Alaskan pipeline was elevated to avoid the heat from the oil thawing the permafrost and causing the pipe to buckle and possibly break. </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8</a:t>
            </a:fld>
            <a:endParaRPr lang="en-US" dirty="0"/>
          </a:p>
        </p:txBody>
      </p:sp>
    </p:spTree>
    <p:extLst>
      <p:ext uri="{BB962C8B-B14F-4D97-AF65-F5344CB8AC3E}">
        <p14:creationId xmlns="" xmlns:p14="http://schemas.microsoft.com/office/powerpoint/2010/main" val="84073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heat from a home can also cause the permafrost to melt. Here an Alaskan homeowner has built a new house to replace the one claimed by sinking permafrost. The air space under the new house will circulate cold air to keep the permafrost from melting and maintain a stable foundation. </a:t>
            </a:r>
          </a:p>
          <a:p>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9</a:t>
            </a:fld>
            <a:endParaRPr lang="en-US" dirty="0"/>
          </a:p>
        </p:txBody>
      </p:sp>
    </p:spTree>
    <p:extLst>
      <p:ext uri="{BB962C8B-B14F-4D97-AF65-F5344CB8AC3E}">
        <p14:creationId xmlns="" xmlns:p14="http://schemas.microsoft.com/office/powerpoint/2010/main" val="28931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141B45-419B-424F-AEA5-D37FCBCB807B}" type="datetimeFigureOut">
              <a:rPr lang="en-US" smtClean="0"/>
              <a:pPr/>
              <a:t>12/20/2011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41B45-419B-424F-AEA5-D37FCBCB807B}" type="datetimeFigureOut">
              <a:rPr lang="en-US" smtClean="0"/>
              <a:pPr/>
              <a:t>12/20/2011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41B45-419B-424F-AEA5-D37FCBCB807B}" type="datetimeFigureOut">
              <a:rPr lang="en-US" smtClean="0"/>
              <a:pPr/>
              <a:t>12/20/2011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41B45-419B-424F-AEA5-D37FCBCB807B}" type="datetimeFigureOut">
              <a:rPr lang="en-US" smtClean="0"/>
              <a:pPr/>
              <a:t>12/20/2011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141B45-419B-424F-AEA5-D37FCBCB807B}" type="datetimeFigureOut">
              <a:rPr lang="en-US" smtClean="0"/>
              <a:pPr/>
              <a:t>12/20/2011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141B45-419B-424F-AEA5-D37FCBCB807B}" type="datetimeFigureOut">
              <a:rPr lang="en-US" smtClean="0"/>
              <a:pPr/>
              <a:t>12/20/2011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141B45-419B-424F-AEA5-D37FCBCB807B}" type="datetimeFigureOut">
              <a:rPr lang="en-US" smtClean="0"/>
              <a:pPr/>
              <a:t>12/20/2011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141B45-419B-424F-AEA5-D37FCBCB807B}" type="datetimeFigureOut">
              <a:rPr lang="en-US" smtClean="0"/>
              <a:pPr/>
              <a:t>12/20/2011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41B45-419B-424F-AEA5-D37FCBCB807B}" type="datetimeFigureOut">
              <a:rPr lang="en-US" smtClean="0"/>
              <a:pPr/>
              <a:t>12/20/2011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41B45-419B-424F-AEA5-D37FCBCB807B}" type="datetimeFigureOut">
              <a:rPr lang="en-US" smtClean="0"/>
              <a:pPr/>
              <a:t>12/20/2011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41B45-419B-424F-AEA5-D37FCBCB807B}" type="datetimeFigureOut">
              <a:rPr lang="en-US" smtClean="0"/>
              <a:pPr/>
              <a:t>12/20/2011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41B45-419B-424F-AEA5-D37FCBCB807B}" type="datetimeFigureOut">
              <a:rPr lang="en-US" smtClean="0"/>
              <a:pPr/>
              <a:t>12/20/2011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194B6-FF72-4B4A-8C9C-10FBA76C14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oop-slide-title-pag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1219200" y="1524000"/>
            <a:ext cx="7772400" cy="1470025"/>
          </a:xfrm>
        </p:spPr>
        <p:txBody>
          <a:bodyPr/>
          <a:lstStyle/>
          <a:p>
            <a:r>
              <a:rPr lang="en-US" dirty="0" smtClean="0"/>
              <a:t>Tundra Soil</a:t>
            </a:r>
            <a:endParaRPr lang="en-US" dirty="0"/>
          </a:p>
        </p:txBody>
      </p:sp>
      <p:sp>
        <p:nvSpPr>
          <p:cNvPr id="3" name="Subtitle 2"/>
          <p:cNvSpPr>
            <a:spLocks noGrp="1"/>
          </p:cNvSpPr>
          <p:nvPr>
            <p:ph type="subTitle" idx="1"/>
          </p:nvPr>
        </p:nvSpPr>
        <p:spPr>
          <a:xfrm>
            <a:off x="2667000" y="2895600"/>
            <a:ext cx="5715000" cy="1752600"/>
          </a:xfrm>
        </p:spPr>
        <p:txBody>
          <a:bodyPr>
            <a:noAutofit/>
          </a:bodyPr>
          <a:lstStyle/>
          <a:p>
            <a:r>
              <a:rPr lang="en-US" sz="4000" dirty="0" smtClean="0"/>
              <a:t>Soils found at high elevation or high latitude</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Membership\K-12\SSSA K-12 Folder\Teachers Guide\Images\22-04-drunken-forest.jpg"/>
          <p:cNvPicPr>
            <a:picLocks noChangeAspect="1" noChangeArrowheads="1"/>
          </p:cNvPicPr>
          <p:nvPr/>
        </p:nvPicPr>
        <p:blipFill>
          <a:blip r:embed="rId3"/>
          <a:srcRect/>
          <a:stretch>
            <a:fillRect/>
          </a:stretch>
        </p:blipFill>
        <p:spPr bwMode="auto">
          <a:xfrm>
            <a:off x="-533400" y="152400"/>
            <a:ext cx="9874568" cy="6614160"/>
          </a:xfrm>
          <a:prstGeom prst="rect">
            <a:avLst/>
          </a:prstGeom>
          <a:noFill/>
        </p:spPr>
      </p:pic>
    </p:spTree>
    <p:extLst>
      <p:ext uri="{BB962C8B-B14F-4D97-AF65-F5344CB8AC3E}">
        <p14:creationId xmlns="" xmlns:p14="http://schemas.microsoft.com/office/powerpoint/2010/main" val="239281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457200" y="-381000"/>
            <a:ext cx="9763125" cy="725805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r>
              <a:rPr lang="en-US" dirty="0" smtClean="0"/>
              <a:t>Vocabulary</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r>
              <a:rPr lang="en-US" sz="2200" dirty="0" err="1" smtClean="0"/>
              <a:t>Gelisols</a:t>
            </a:r>
            <a:r>
              <a:rPr lang="en-US" sz="2200" dirty="0" smtClean="0"/>
              <a:t> - soils with permafrost </a:t>
            </a:r>
          </a:p>
          <a:p>
            <a:r>
              <a:rPr lang="en-US" sz="2200" dirty="0" smtClean="0"/>
              <a:t>ice lens – moisture collects in the soil, and when it freezes, soils get wedged apart</a:t>
            </a:r>
          </a:p>
          <a:p>
            <a:r>
              <a:rPr lang="en-US" sz="2200" dirty="0" err="1" smtClean="0"/>
              <a:t>Pingos</a:t>
            </a:r>
            <a:r>
              <a:rPr lang="en-US" sz="2200" dirty="0" smtClean="0"/>
              <a:t>-  an underground pond of water freezes, expands, and pushes the soil upward. </a:t>
            </a:r>
          </a:p>
          <a:p>
            <a:r>
              <a:rPr lang="en-US" sz="2200" dirty="0" smtClean="0"/>
              <a:t>Patterned ground - Water fills cracks in the soil, freezes, and shapes the soil into interesting patterns </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0" y="0"/>
            <a:ext cx="10811002" cy="6858000"/>
          </a:xfrm>
          <a:prstGeom prst="rect">
            <a:avLst/>
          </a:prstGeom>
          <a:noFill/>
          <a:ln w="9525">
            <a:noFill/>
            <a:miter lim="800000"/>
            <a:headEnd/>
            <a:tailEnd/>
          </a:ln>
        </p:spPr>
      </p:pic>
      <p:sp>
        <p:nvSpPr>
          <p:cNvPr id="4" name="TextBox 3"/>
          <p:cNvSpPr txBox="1"/>
          <p:nvPr/>
        </p:nvSpPr>
        <p:spPr>
          <a:xfrm>
            <a:off x="724431" y="339090"/>
            <a:ext cx="7200369" cy="5909310"/>
          </a:xfrm>
          <a:prstGeom prst="rect">
            <a:avLst/>
          </a:prstGeom>
          <a:noFill/>
        </p:spPr>
        <p:txBody>
          <a:bodyPr wrap="none" rtlCol="0">
            <a:spAutoFit/>
          </a:bodyPr>
          <a:lstStyle/>
          <a:p>
            <a:pPr algn="just"/>
            <a:r>
              <a:rPr lang="en-US" sz="4200" b="1" dirty="0" smtClean="0">
                <a:solidFill>
                  <a:schemeClr val="bg1"/>
                </a:solidFill>
              </a:rPr>
              <a:t>Tundra comes from the Finnish </a:t>
            </a:r>
          </a:p>
          <a:p>
            <a:pPr algn="just"/>
            <a:r>
              <a:rPr lang="en-US" sz="4200" b="1" i="1" dirty="0" err="1" smtClean="0">
                <a:solidFill>
                  <a:schemeClr val="bg1"/>
                </a:solidFill>
              </a:rPr>
              <a:t>tunturia</a:t>
            </a:r>
            <a:r>
              <a:rPr lang="en-US" sz="4200" b="1" i="1" dirty="0" smtClean="0">
                <a:solidFill>
                  <a:schemeClr val="bg1"/>
                </a:solidFill>
              </a:rPr>
              <a:t>,</a:t>
            </a:r>
            <a:r>
              <a:rPr lang="en-US" sz="4200" b="1" dirty="0" smtClean="0">
                <a:solidFill>
                  <a:schemeClr val="bg1"/>
                </a:solidFill>
              </a:rPr>
              <a:t> which means barren </a:t>
            </a:r>
          </a:p>
          <a:p>
            <a:pPr algn="just"/>
            <a:r>
              <a:rPr lang="en-US" sz="4200" b="1" dirty="0" smtClean="0">
                <a:solidFill>
                  <a:schemeClr val="bg1"/>
                </a:solidFill>
              </a:rPr>
              <a:t>or treeless land. However, the </a:t>
            </a:r>
          </a:p>
          <a:p>
            <a:pPr algn="just"/>
            <a:r>
              <a:rPr lang="en-US" sz="4200" b="1" dirty="0" smtClean="0">
                <a:solidFill>
                  <a:schemeClr val="bg1"/>
                </a:solidFill>
              </a:rPr>
              <a:t>tundra is not really barren. A </a:t>
            </a:r>
          </a:p>
          <a:p>
            <a:pPr algn="just"/>
            <a:r>
              <a:rPr lang="en-US" sz="4200" b="1" dirty="0" smtClean="0">
                <a:solidFill>
                  <a:schemeClr val="bg1"/>
                </a:solidFill>
              </a:rPr>
              <a:t>diversity of low growing plants </a:t>
            </a:r>
          </a:p>
          <a:p>
            <a:pPr algn="just"/>
            <a:r>
              <a:rPr lang="en-US" sz="4200" b="1" dirty="0" smtClean="0">
                <a:solidFill>
                  <a:schemeClr val="bg1"/>
                </a:solidFill>
              </a:rPr>
              <a:t>– including a few dwarf trees </a:t>
            </a:r>
          </a:p>
          <a:p>
            <a:pPr algn="just"/>
            <a:r>
              <a:rPr lang="en-US" sz="4200" b="1" dirty="0" smtClean="0">
                <a:solidFill>
                  <a:schemeClr val="bg1"/>
                </a:solidFill>
              </a:rPr>
              <a:t>– have adapted to the tundra’s </a:t>
            </a:r>
          </a:p>
          <a:p>
            <a:pPr algn="just"/>
            <a:r>
              <a:rPr lang="en-US" sz="4200" b="1" dirty="0" smtClean="0">
                <a:solidFill>
                  <a:schemeClr val="bg1"/>
                </a:solidFill>
              </a:rPr>
              <a:t>frozen soil, harsh winters, and </a:t>
            </a:r>
          </a:p>
          <a:p>
            <a:pPr algn="just"/>
            <a:r>
              <a:rPr lang="en-US" sz="4200" b="1" dirty="0" smtClean="0">
                <a:solidFill>
                  <a:schemeClr val="bg1"/>
                </a:solidFill>
              </a:rPr>
              <a:t>short growing season.</a:t>
            </a:r>
            <a:endParaRPr lang="en-US" sz="4200" b="1" dirty="0">
              <a:solidFill>
                <a:schemeClr val="bg1"/>
              </a:solidFill>
            </a:endParaRPr>
          </a:p>
        </p:txBody>
      </p:sp>
    </p:spTree>
    <p:extLst>
      <p:ext uri="{BB962C8B-B14F-4D97-AF65-F5344CB8AC3E}">
        <p14:creationId xmlns="" xmlns:p14="http://schemas.microsoft.com/office/powerpoint/2010/main" val="253374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810000" y="1828800"/>
            <a:ext cx="4703395" cy="4823187"/>
          </a:xfrm>
          <a:prstGeom prst="rect">
            <a:avLst/>
          </a:prstGeom>
          <a:noFill/>
          <a:ln w="9525">
            <a:noFill/>
            <a:miter lim="800000"/>
            <a:headEnd/>
            <a:tailEnd/>
          </a:ln>
        </p:spPr>
      </p:pic>
      <p:sp>
        <p:nvSpPr>
          <p:cNvPr id="4" name="TextBox 3"/>
          <p:cNvSpPr txBox="1"/>
          <p:nvPr/>
        </p:nvSpPr>
        <p:spPr>
          <a:xfrm>
            <a:off x="3505200" y="685800"/>
            <a:ext cx="5638800" cy="738664"/>
          </a:xfrm>
          <a:prstGeom prst="rect">
            <a:avLst/>
          </a:prstGeom>
          <a:solidFill>
            <a:srgbClr val="FF0000"/>
          </a:solidFill>
        </p:spPr>
        <p:txBody>
          <a:bodyPr wrap="square" rtlCol="0">
            <a:spAutoFit/>
          </a:bodyPr>
          <a:lstStyle/>
          <a:p>
            <a:pPr algn="ctr"/>
            <a:r>
              <a:rPr lang="en-US" sz="2400" b="1" dirty="0" err="1" smtClean="0">
                <a:solidFill>
                  <a:schemeClr val="bg1"/>
                </a:solidFill>
              </a:rPr>
              <a:t>Gelisol</a:t>
            </a:r>
            <a:endParaRPr lang="en-US" sz="2400" b="1" dirty="0" smtClean="0">
              <a:solidFill>
                <a:schemeClr val="bg1"/>
              </a:solidFill>
            </a:endParaRPr>
          </a:p>
          <a:p>
            <a:pPr algn="ctr"/>
            <a:r>
              <a:rPr lang="en-US" b="1" dirty="0" smtClean="0">
                <a:solidFill>
                  <a:schemeClr val="bg1"/>
                </a:solidFill>
              </a:rPr>
              <a:t>Frozen</a:t>
            </a:r>
            <a:endParaRPr lang="en-US" b="1" dirty="0">
              <a:solidFill>
                <a:schemeClr val="bg1"/>
              </a:solidFill>
            </a:endParaRPr>
          </a:p>
        </p:txBody>
      </p:sp>
      <p:pic>
        <p:nvPicPr>
          <p:cNvPr id="5" name="Picture 4" descr="GELISOL.jpg"/>
          <p:cNvPicPr>
            <a:picLocks noChangeAspect="1"/>
          </p:cNvPicPr>
          <p:nvPr/>
        </p:nvPicPr>
        <p:blipFill>
          <a:blip r:embed="rId4" cstate="print"/>
          <a:stretch>
            <a:fillRect/>
          </a:stretch>
        </p:blipFill>
        <p:spPr>
          <a:xfrm>
            <a:off x="152400" y="152400"/>
            <a:ext cx="3331270" cy="6477000"/>
          </a:xfrm>
          <a:prstGeom prst="roundRect">
            <a:avLst/>
          </a:prstGeom>
          <a:ln>
            <a:solidFill>
              <a:srgbClr val="FF0000"/>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2652713" y="0"/>
            <a:ext cx="3838575" cy="6877050"/>
          </a:xfrm>
          <a:prstGeom prst="rect">
            <a:avLst/>
          </a:prstGeom>
          <a:noFill/>
          <a:ln w="9525">
            <a:noFill/>
            <a:miter lim="800000"/>
            <a:headEnd/>
            <a:tailEnd/>
          </a:ln>
        </p:spPr>
      </p:pic>
    </p:spTree>
    <p:extLst>
      <p:ext uri="{BB962C8B-B14F-4D97-AF65-F5344CB8AC3E}">
        <p14:creationId xmlns="" xmlns:p14="http://schemas.microsoft.com/office/powerpoint/2010/main" val="333714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smtClean="0">
                <a:ln>
                  <a:noFill/>
                </a:ln>
                <a:solidFill>
                  <a:schemeClr val="tx1"/>
                </a:solidFill>
                <a:effectLst/>
                <a:uLnTx/>
                <a:uFillTx/>
                <a:latin typeface="Berlin Sans FB" pitchFamily="34" charset="0"/>
                <a:ea typeface="+mj-ea"/>
                <a:cs typeface="+mj-cs"/>
              </a:rPr>
              <a:t>Tundra: </a:t>
            </a:r>
            <a:r>
              <a:rPr kumimoji="0" lang="en-US" sz="4200" b="1" i="0" u="none" strike="noStrike" kern="1200" cap="none" spc="0" normalizeH="0" baseline="0" noProof="0" dirty="0" smtClean="0">
                <a:ln>
                  <a:noFill/>
                </a:ln>
                <a:solidFill>
                  <a:srgbClr val="FF0000"/>
                </a:solidFill>
                <a:effectLst/>
                <a:uLnTx/>
                <a:uFillTx/>
                <a:latin typeface="Berlin Sans FB" pitchFamily="34" charset="0"/>
                <a:ea typeface="+mj-ea"/>
                <a:cs typeface="+mj-cs"/>
              </a:rPr>
              <a:t>Teeming</a:t>
            </a:r>
            <a:r>
              <a:rPr kumimoji="0" lang="en-US" sz="4200" b="1" i="0" u="none" strike="noStrike" kern="1200" cap="none" spc="0" normalizeH="0" noProof="0" dirty="0" smtClean="0">
                <a:ln>
                  <a:noFill/>
                </a:ln>
                <a:solidFill>
                  <a:schemeClr val="tx1"/>
                </a:solidFill>
                <a:effectLst/>
                <a:uLnTx/>
                <a:uFillTx/>
                <a:latin typeface="Berlin Sans FB" pitchFamily="34" charset="0"/>
                <a:ea typeface="+mj-ea"/>
                <a:cs typeface="+mj-cs"/>
              </a:rPr>
              <a:t> with Life</a:t>
            </a:r>
            <a:endParaRPr kumimoji="0" lang="en-US" sz="4200" b="1" i="0" u="none" strike="noStrike" kern="1200" cap="none" spc="0" normalizeH="0" baseline="0" noProof="0" dirty="0">
              <a:ln>
                <a:noFill/>
              </a:ln>
              <a:solidFill>
                <a:schemeClr val="tx1"/>
              </a:solidFill>
              <a:effectLst/>
              <a:uLnTx/>
              <a:uFillTx/>
              <a:latin typeface="Berlin Sans FB" pitchFamily="34" charset="0"/>
              <a:ea typeface="+mj-ea"/>
              <a:cs typeface="+mj-cs"/>
            </a:endParaRPr>
          </a:p>
        </p:txBody>
      </p:sp>
      <p:pic>
        <p:nvPicPr>
          <p:cNvPr id="3074" name="Picture 2" descr="H:\Membership\K-12\SSSA K-12 Folder\Teachers Guide\Images\22-08-caribou.jpg"/>
          <p:cNvPicPr>
            <a:picLocks noChangeAspect="1" noChangeArrowheads="1"/>
          </p:cNvPicPr>
          <p:nvPr/>
        </p:nvPicPr>
        <p:blipFill>
          <a:blip r:embed="rId3"/>
          <a:srcRect/>
          <a:stretch>
            <a:fillRect/>
          </a:stretch>
        </p:blipFill>
        <p:spPr bwMode="auto">
          <a:xfrm>
            <a:off x="0" y="3276600"/>
            <a:ext cx="4770959" cy="3581400"/>
          </a:xfrm>
          <a:prstGeom prst="ellipse">
            <a:avLst/>
          </a:prstGeom>
          <a:ln>
            <a:noFill/>
          </a:ln>
          <a:effectLst>
            <a:softEdge rad="112500"/>
          </a:effectLst>
        </p:spPr>
      </p:pic>
      <p:pic>
        <p:nvPicPr>
          <p:cNvPr id="3075" name="Picture 3" descr="H:\Membership\K-12\SSSA K-12 Folder\Teachers Guide\Images\22-09-lichen.jpg"/>
          <p:cNvPicPr>
            <a:picLocks noChangeAspect="1" noChangeArrowheads="1"/>
          </p:cNvPicPr>
          <p:nvPr/>
        </p:nvPicPr>
        <p:blipFill>
          <a:blip r:embed="rId4"/>
          <a:srcRect/>
          <a:stretch>
            <a:fillRect/>
          </a:stretch>
        </p:blipFill>
        <p:spPr bwMode="auto">
          <a:xfrm>
            <a:off x="4572000" y="990601"/>
            <a:ext cx="4572000" cy="3637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1117264" y="1905000"/>
            <a:ext cx="1925527" cy="584775"/>
          </a:xfrm>
          <a:prstGeom prst="rect">
            <a:avLst/>
          </a:prstGeom>
          <a:noFill/>
        </p:spPr>
        <p:txBody>
          <a:bodyPr wrap="none" rtlCol="0">
            <a:spAutoFit/>
          </a:bodyPr>
          <a:lstStyle/>
          <a:p>
            <a:r>
              <a:rPr lang="en-US" sz="3200" dirty="0" smtClean="0"/>
              <a:t>Lichens =&gt;</a:t>
            </a:r>
            <a:endParaRPr lang="en-US" sz="3200" dirty="0"/>
          </a:p>
        </p:txBody>
      </p:sp>
      <p:sp>
        <p:nvSpPr>
          <p:cNvPr id="8" name="TextBox 7"/>
          <p:cNvSpPr txBox="1"/>
          <p:nvPr/>
        </p:nvSpPr>
        <p:spPr>
          <a:xfrm>
            <a:off x="5257800" y="5867400"/>
            <a:ext cx="1991251" cy="584775"/>
          </a:xfrm>
          <a:prstGeom prst="rect">
            <a:avLst/>
          </a:prstGeom>
          <a:noFill/>
        </p:spPr>
        <p:txBody>
          <a:bodyPr wrap="none" rtlCol="0">
            <a:spAutoFit/>
          </a:bodyPr>
          <a:lstStyle/>
          <a:p>
            <a:r>
              <a:rPr lang="en-US" sz="3200" dirty="0" smtClean="0"/>
              <a:t>&lt;= Caribou</a:t>
            </a:r>
            <a:endParaRPr lang="en-US" sz="3200" dirty="0"/>
          </a:p>
        </p:txBody>
      </p:sp>
    </p:spTree>
    <p:extLst>
      <p:ext uri="{BB962C8B-B14F-4D97-AF65-F5344CB8AC3E}">
        <p14:creationId xmlns="" xmlns:p14="http://schemas.microsoft.com/office/powerpoint/2010/main" val="278700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Membership\K-12\SSSA K-12 Folder\Teachers Guide\Images\23-tundra-bus.jpg"/>
          <p:cNvPicPr>
            <a:picLocks noChangeAspect="1" noChangeArrowheads="1"/>
          </p:cNvPicPr>
          <p:nvPr/>
        </p:nvPicPr>
        <p:blipFill>
          <a:blip r:embed="rId3"/>
          <a:srcRect/>
          <a:stretch>
            <a:fillRect/>
          </a:stretch>
        </p:blipFill>
        <p:spPr bwMode="auto">
          <a:xfrm>
            <a:off x="1219200" y="1142999"/>
            <a:ext cx="6795135" cy="4842941"/>
          </a:xfrm>
          <a:prstGeom prst="rect">
            <a:avLst/>
          </a:prstGeom>
          <a:noFill/>
        </p:spPr>
      </p:pic>
      <p:sp>
        <p:nvSpPr>
          <p:cNvPr id="4" name="Title 1"/>
          <p:cNvSpPr txBox="1">
            <a:spLocks/>
          </p:cNvSpPr>
          <p:nvPr/>
        </p:nvSpPr>
        <p:spPr>
          <a:xfrm>
            <a:off x="0" y="0"/>
            <a:ext cx="9144000" cy="11430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200" dirty="0" smtClean="0">
                <a:latin typeface="Berlin Sans FB" pitchFamily="34" charset="0"/>
                <a:ea typeface="+mj-ea"/>
                <a:cs typeface="+mj-cs"/>
              </a:rPr>
              <a:t>How does </a:t>
            </a:r>
            <a:r>
              <a:rPr lang="en-US" sz="4200" b="1" dirty="0" smtClean="0">
                <a:solidFill>
                  <a:srgbClr val="0070C0"/>
                </a:solidFill>
                <a:latin typeface="Berlin Sans FB" pitchFamily="34" charset="0"/>
                <a:ea typeface="+mj-ea"/>
                <a:cs typeface="+mj-cs"/>
              </a:rPr>
              <a:t>freezing</a:t>
            </a:r>
            <a:r>
              <a:rPr lang="en-US" sz="4200" dirty="0" smtClean="0">
                <a:latin typeface="Berlin Sans FB" pitchFamily="34" charset="0"/>
                <a:ea typeface="+mj-ea"/>
                <a:cs typeface="+mj-cs"/>
              </a:rPr>
              <a:t> and </a:t>
            </a:r>
            <a:r>
              <a:rPr lang="en-US" sz="4200" b="1" dirty="0" smtClean="0">
                <a:solidFill>
                  <a:srgbClr val="FF0000"/>
                </a:solidFill>
                <a:latin typeface="Berlin Sans FB" pitchFamily="34" charset="0"/>
                <a:ea typeface="+mj-ea"/>
                <a:cs typeface="+mj-cs"/>
              </a:rPr>
              <a:t>thawing</a:t>
            </a:r>
            <a:r>
              <a:rPr lang="en-US" sz="4200" dirty="0" smtClean="0">
                <a:latin typeface="Berlin Sans FB" pitchFamily="34" charset="0"/>
                <a:ea typeface="+mj-ea"/>
                <a:cs typeface="+mj-cs"/>
              </a:rPr>
              <a:t> create p</a:t>
            </a:r>
            <a:r>
              <a:rPr kumimoji="0" lang="en-US" sz="4200" b="0" i="0" u="none" strike="noStrike" kern="1200" cap="none" spc="0" normalizeH="0" baseline="0" noProof="0" dirty="0" err="1" smtClean="0">
                <a:ln>
                  <a:noFill/>
                </a:ln>
                <a:solidFill>
                  <a:schemeClr val="tx1"/>
                </a:solidFill>
                <a:effectLst/>
                <a:uLnTx/>
                <a:uFillTx/>
                <a:latin typeface="Berlin Sans FB" pitchFamily="34" charset="0"/>
                <a:ea typeface="+mj-ea"/>
                <a:cs typeface="+mj-cs"/>
              </a:rPr>
              <a:t>atterns</a:t>
            </a:r>
            <a:r>
              <a:rPr kumimoji="0" lang="en-US" sz="4200" b="0" i="0" u="none" strike="noStrike" kern="1200" cap="none" spc="0" normalizeH="0" noProof="0" dirty="0" smtClean="0">
                <a:ln>
                  <a:noFill/>
                </a:ln>
                <a:solidFill>
                  <a:schemeClr val="tx1"/>
                </a:solidFill>
                <a:effectLst/>
                <a:uLnTx/>
                <a:uFillTx/>
                <a:latin typeface="Berlin Sans FB" pitchFamily="34" charset="0"/>
                <a:ea typeface="+mj-ea"/>
                <a:cs typeface="+mj-cs"/>
              </a:rPr>
              <a:t> in the</a:t>
            </a:r>
            <a:r>
              <a:rPr kumimoji="0" lang="en-US" sz="4200" b="0" i="0" u="none" strike="noStrike" kern="1200" cap="none" spc="0" normalizeH="0" baseline="0" noProof="0" dirty="0" smtClean="0">
                <a:ln>
                  <a:noFill/>
                </a:ln>
                <a:solidFill>
                  <a:schemeClr val="tx1"/>
                </a:solidFill>
                <a:effectLst/>
                <a:uLnTx/>
                <a:uFillTx/>
                <a:latin typeface="Berlin Sans FB" pitchFamily="34" charset="0"/>
                <a:ea typeface="+mj-ea"/>
                <a:cs typeface="+mj-cs"/>
              </a:rPr>
              <a:t> </a:t>
            </a:r>
            <a:r>
              <a:rPr lang="en-US" sz="4200" dirty="0" smtClean="0">
                <a:latin typeface="Berlin Sans FB" pitchFamily="34" charset="0"/>
                <a:ea typeface="+mj-ea"/>
                <a:cs typeface="+mj-cs"/>
              </a:rPr>
              <a:t>g</a:t>
            </a:r>
            <a:r>
              <a:rPr kumimoji="0" lang="en-US" sz="4200" b="0" i="0" u="none" strike="noStrike" kern="1200" cap="none" spc="0" normalizeH="0" baseline="0" noProof="0" dirty="0" smtClean="0">
                <a:ln>
                  <a:noFill/>
                </a:ln>
                <a:solidFill>
                  <a:schemeClr val="tx1"/>
                </a:solidFill>
                <a:effectLst/>
                <a:uLnTx/>
                <a:uFillTx/>
                <a:latin typeface="Berlin Sans FB" pitchFamily="34" charset="0"/>
                <a:ea typeface="+mj-ea"/>
                <a:cs typeface="+mj-cs"/>
              </a:rPr>
              <a:t>round?</a:t>
            </a:r>
            <a:endParaRPr kumimoji="0" lang="en-US" sz="4200" b="0" i="0" u="none" strike="noStrike" kern="1200" cap="none" spc="0" normalizeH="0" baseline="0" noProof="0" dirty="0">
              <a:ln>
                <a:noFill/>
              </a:ln>
              <a:solidFill>
                <a:schemeClr val="tx1"/>
              </a:solidFill>
              <a:effectLst/>
              <a:uLnTx/>
              <a:uFillTx/>
              <a:latin typeface="Berlin Sans FB" pitchFamily="34" charset="0"/>
              <a:ea typeface="+mj-ea"/>
              <a:cs typeface="+mj-cs"/>
            </a:endParaRPr>
          </a:p>
        </p:txBody>
      </p:sp>
    </p:spTree>
    <p:extLst>
      <p:ext uri="{BB962C8B-B14F-4D97-AF65-F5344CB8AC3E}">
        <p14:creationId xmlns="" xmlns:p14="http://schemas.microsoft.com/office/powerpoint/2010/main" val="371021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Membership\K-12\SSSA K-12 Folder\Teachers Guide\Images\23-03-Pingo.jpg"/>
          <p:cNvPicPr>
            <a:picLocks noChangeAspect="1" noChangeArrowheads="1"/>
          </p:cNvPicPr>
          <p:nvPr/>
        </p:nvPicPr>
        <p:blipFill>
          <a:blip r:embed="rId3"/>
          <a:srcRect/>
          <a:stretch>
            <a:fillRect/>
          </a:stretch>
        </p:blipFill>
        <p:spPr bwMode="auto">
          <a:xfrm>
            <a:off x="1600200" y="1200152"/>
            <a:ext cx="6735006" cy="5264530"/>
          </a:xfrm>
          <a:prstGeom prst="rect">
            <a:avLst/>
          </a:prstGeom>
          <a:noFill/>
        </p:spPr>
      </p:pic>
      <p:sp>
        <p:nvSpPr>
          <p:cNvPr id="4" name="Title 1"/>
          <p:cNvSpPr txBox="1">
            <a:spLocks/>
          </p:cNvSpPr>
          <p:nvPr/>
        </p:nvSpPr>
        <p:spPr>
          <a:xfrm>
            <a:off x="457200" y="3048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chemeClr val="tx1"/>
                </a:solidFill>
                <a:effectLst/>
                <a:uLnTx/>
                <a:uFillTx/>
                <a:latin typeface="Berlin Sans FB" pitchFamily="34" charset="0"/>
                <a:ea typeface="+mj-ea"/>
                <a:cs typeface="+mj-cs"/>
              </a:rPr>
              <a:t>What is a </a:t>
            </a:r>
            <a:r>
              <a:rPr kumimoji="0" lang="en-US" sz="4200" b="1" i="0" u="none" strike="noStrike" kern="1200" cap="none" spc="0" normalizeH="0" baseline="0" noProof="0" dirty="0" err="1" smtClean="0">
                <a:ln>
                  <a:noFill/>
                </a:ln>
                <a:solidFill>
                  <a:srgbClr val="FF0000"/>
                </a:solidFill>
                <a:effectLst/>
                <a:uLnTx/>
                <a:uFillTx/>
                <a:latin typeface="Berlin Sans FB" pitchFamily="34" charset="0"/>
                <a:ea typeface="+mj-ea"/>
                <a:cs typeface="+mj-cs"/>
              </a:rPr>
              <a:t>pingo</a:t>
            </a:r>
            <a:r>
              <a:rPr kumimoji="0" lang="en-US" sz="4200" b="0" i="0" u="none" strike="noStrike" kern="1200" cap="none" spc="0" normalizeH="0" baseline="0" noProof="0" dirty="0" smtClean="0">
                <a:ln>
                  <a:noFill/>
                </a:ln>
                <a:solidFill>
                  <a:schemeClr val="tx1"/>
                </a:solidFill>
                <a:effectLst/>
                <a:uLnTx/>
                <a:uFillTx/>
                <a:latin typeface="Berlin Sans FB" pitchFamily="34" charset="0"/>
                <a:ea typeface="+mj-ea"/>
                <a:cs typeface="+mj-cs"/>
              </a:rPr>
              <a:t>?</a:t>
            </a:r>
            <a:endParaRPr kumimoji="0" lang="en-US" sz="4200" b="0" i="0" u="none" strike="noStrike" kern="1200" cap="none" spc="0" normalizeH="0" baseline="0" noProof="0" dirty="0">
              <a:ln>
                <a:noFill/>
              </a:ln>
              <a:solidFill>
                <a:schemeClr val="tx1"/>
              </a:solidFill>
              <a:effectLst/>
              <a:uLnTx/>
              <a:uFillTx/>
              <a:latin typeface="Berlin Sans FB" pitchFamily="34" charset="0"/>
              <a:ea typeface="+mj-ea"/>
              <a:cs typeface="+mj-cs"/>
            </a:endParaRPr>
          </a:p>
        </p:txBody>
      </p:sp>
    </p:spTree>
    <p:extLst>
      <p:ext uri="{BB962C8B-B14F-4D97-AF65-F5344CB8AC3E}">
        <p14:creationId xmlns="" xmlns:p14="http://schemas.microsoft.com/office/powerpoint/2010/main" val="578095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Membership\K-12\SSSA K-12 Folder\Teachers Guide\Images\23-04-heaving-road.jpg"/>
          <p:cNvPicPr>
            <a:picLocks noChangeAspect="1" noChangeArrowheads="1"/>
          </p:cNvPicPr>
          <p:nvPr/>
        </p:nvPicPr>
        <p:blipFill>
          <a:blip r:embed="rId3"/>
          <a:srcRect/>
          <a:stretch>
            <a:fillRect/>
          </a:stretch>
        </p:blipFill>
        <p:spPr bwMode="auto">
          <a:xfrm>
            <a:off x="228600" y="330200"/>
            <a:ext cx="3733800" cy="622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1"/>
          <p:cNvSpPr txBox="1">
            <a:spLocks/>
          </p:cNvSpPr>
          <p:nvPr/>
        </p:nvSpPr>
        <p:spPr>
          <a:xfrm>
            <a:off x="2514600" y="2286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chemeClr val="tx1"/>
                </a:solidFill>
                <a:effectLst/>
                <a:uLnTx/>
                <a:uFillTx/>
                <a:latin typeface="Berlin Sans FB" pitchFamily="34" charset="0"/>
                <a:ea typeface="+mj-ea"/>
                <a:cs typeface="+mj-cs"/>
              </a:rPr>
              <a:t>Building Challenges</a:t>
            </a:r>
            <a:endParaRPr kumimoji="0" lang="en-US" sz="4200" b="0" i="0" u="none" strike="noStrike" kern="1200" cap="none" spc="0" normalizeH="0" baseline="0" noProof="0" dirty="0">
              <a:ln>
                <a:noFill/>
              </a:ln>
              <a:solidFill>
                <a:schemeClr val="tx1"/>
              </a:solidFill>
              <a:effectLst/>
              <a:uLnTx/>
              <a:uFillTx/>
              <a:latin typeface="Berlin Sans FB" pitchFamily="34" charset="0"/>
              <a:ea typeface="+mj-ea"/>
              <a:cs typeface="+mj-cs"/>
            </a:endParaRPr>
          </a:p>
        </p:txBody>
      </p:sp>
      <p:sp>
        <p:nvSpPr>
          <p:cNvPr id="5" name="TextBox 4"/>
          <p:cNvSpPr txBox="1"/>
          <p:nvPr/>
        </p:nvSpPr>
        <p:spPr>
          <a:xfrm>
            <a:off x="4392828" y="2819400"/>
            <a:ext cx="4751172" cy="707886"/>
          </a:xfrm>
          <a:prstGeom prst="rect">
            <a:avLst/>
          </a:prstGeom>
          <a:noFill/>
        </p:spPr>
        <p:txBody>
          <a:bodyPr wrap="none" rtlCol="0">
            <a:spAutoFit/>
          </a:bodyPr>
          <a:lstStyle/>
          <a:p>
            <a:r>
              <a:rPr lang="en-US" sz="4000" dirty="0" smtClean="0"/>
              <a:t>Freeze/Thaw Cracking</a:t>
            </a:r>
          </a:p>
        </p:txBody>
      </p:sp>
    </p:spTree>
    <p:extLst>
      <p:ext uri="{BB962C8B-B14F-4D97-AF65-F5344CB8AC3E}">
        <p14:creationId xmlns="" xmlns:p14="http://schemas.microsoft.com/office/powerpoint/2010/main" val="29646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Membership\K-12\SSSA K-12 Folder\Teachers Guide\Images\23-06-old-house.jpg"/>
          <p:cNvPicPr>
            <a:picLocks noChangeAspect="1" noChangeArrowheads="1"/>
          </p:cNvPicPr>
          <p:nvPr/>
        </p:nvPicPr>
        <p:blipFill>
          <a:blip r:embed="rId3" cstate="print"/>
          <a:srcRect/>
          <a:stretch>
            <a:fillRect/>
          </a:stretch>
        </p:blipFill>
        <p:spPr bwMode="auto">
          <a:xfrm>
            <a:off x="381000" y="381000"/>
            <a:ext cx="5943600" cy="4457700"/>
          </a:xfrm>
          <a:prstGeom prst="rect">
            <a:avLst/>
          </a:prstGeom>
          <a:noFill/>
        </p:spPr>
      </p:pic>
      <p:sp>
        <p:nvSpPr>
          <p:cNvPr id="7" name="TextBox 6"/>
          <p:cNvSpPr txBox="1"/>
          <p:nvPr/>
        </p:nvSpPr>
        <p:spPr>
          <a:xfrm>
            <a:off x="1447800" y="5029200"/>
            <a:ext cx="3297698" cy="707886"/>
          </a:xfrm>
          <a:prstGeom prst="rect">
            <a:avLst/>
          </a:prstGeom>
          <a:noFill/>
        </p:spPr>
        <p:txBody>
          <a:bodyPr wrap="none" rtlCol="0">
            <a:spAutoFit/>
          </a:bodyPr>
          <a:lstStyle/>
          <a:p>
            <a:r>
              <a:rPr lang="en-US" sz="4000" dirty="0" smtClean="0"/>
              <a:t>Sinking Houses</a:t>
            </a:r>
            <a:endParaRPr lang="en-US" sz="4000" dirty="0"/>
          </a:p>
        </p:txBody>
      </p:sp>
    </p:spTree>
    <p:extLst>
      <p:ext uri="{BB962C8B-B14F-4D97-AF65-F5344CB8AC3E}">
        <p14:creationId xmlns="" xmlns:p14="http://schemas.microsoft.com/office/powerpoint/2010/main" val="1759910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TotalTime>
  <Words>708</Words>
  <Application>Microsoft Office PowerPoint</Application>
  <PresentationFormat>On-screen Show (4:3)</PresentationFormat>
  <Paragraphs>54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Tundra Soil</vt:lpstr>
      <vt:lpstr>Slide 2</vt:lpstr>
      <vt:lpstr>Slide 3</vt:lpstr>
      <vt:lpstr>Slide 4</vt:lpstr>
      <vt:lpstr>Slide 5</vt:lpstr>
      <vt:lpstr>Slide 6</vt:lpstr>
      <vt:lpstr>Slide 7</vt:lpstr>
      <vt:lpstr>Slide 8</vt:lpstr>
      <vt:lpstr>Slide 9</vt:lpstr>
      <vt:lpstr>Slide 10</vt:lpstr>
      <vt:lpstr>Vocabulary</vt:lpstr>
    </vt:vector>
  </TitlesOfParts>
  <Company>Iowa State University Department of Agronomy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Loynachan, Thomas E [AGRON]</dc:creator>
  <cp:lastModifiedBy>intern</cp:lastModifiedBy>
  <cp:revision>51</cp:revision>
  <dcterms:created xsi:type="dcterms:W3CDTF">2011-06-16T12:16:16Z</dcterms:created>
  <dcterms:modified xsi:type="dcterms:W3CDTF">2011-12-20T22:19:24Z</dcterms:modified>
</cp:coreProperties>
</file>