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2" r:id="rId3"/>
    <p:sldId id="281" r:id="rId4"/>
    <p:sldId id="282" r:id="rId5"/>
    <p:sldId id="259" r:id="rId6"/>
    <p:sldId id="267" r:id="rId7"/>
    <p:sldId id="263" r:id="rId8"/>
    <p:sldId id="268" r:id="rId9"/>
    <p:sldId id="264" r:id="rId10"/>
    <p:sldId id="265" r:id="rId11"/>
    <p:sldId id="266" r:id="rId12"/>
    <p:sldId id="269" r:id="rId13"/>
    <p:sldId id="270" r:id="rId14"/>
    <p:sldId id="260" r:id="rId15"/>
    <p:sldId id="271" r:id="rId16"/>
    <p:sldId id="283" r:id="rId17"/>
    <p:sldId id="257"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28DC0-09CB-42FA-AE45-33210A3DC7B3}" type="datetimeFigureOut">
              <a:rPr lang="en-US" smtClean="0"/>
              <a:pPr/>
              <a:t>12/20/2011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21CFB-6F90-4D88-ABB5-ECD31CA1FB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Tropical</a:t>
            </a:r>
            <a:r>
              <a:rPr lang="en-US" baseline="0" dirty="0" smtClean="0"/>
              <a:t> Soils are found in conditions where it is very hot, and humid, with a lot of rainfall. A lot of these soils are found around the equatorial regions from </a:t>
            </a:r>
            <a:r>
              <a:rPr lang="en-US" b="0" baseline="0" dirty="0" smtClean="0"/>
              <a:t>23.5o North and South. These soils are often very deep, and are some of the oldest soils in the world. There are tropical regions in South East Asia, C</a:t>
            </a:r>
            <a:r>
              <a:rPr lang="en-US" baseline="0" dirty="0" smtClean="0"/>
              <a:t>entral and South America. </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a:t>
            </a:r>
            <a:r>
              <a:rPr lang="en-US" baseline="0" dirty="0" smtClean="0"/>
              <a:t> in the tropics can be very flat</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be incredibly</a:t>
            </a:r>
            <a:r>
              <a:rPr lang="en-US" baseline="0" dirty="0" smtClean="0"/>
              <a:t> hilly… depending on the location.</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t>
            </a:r>
            <a:r>
              <a:rPr lang="en-US" dirty="0" err="1" smtClean="0"/>
              <a:t>mangage</a:t>
            </a:r>
            <a:r>
              <a:rPr lang="en-US" baseline="0" dirty="0" smtClean="0"/>
              <a:t> these unfertile soils, there are several management styles, including slashing and burning… also known as </a:t>
            </a:r>
            <a:r>
              <a:rPr lang="en-US" baseline="0" dirty="0" err="1" smtClean="0"/>
              <a:t>swidden</a:t>
            </a:r>
            <a:r>
              <a:rPr lang="en-US" baseline="0" dirty="0" smtClean="0"/>
              <a:t> </a:t>
            </a:r>
            <a:r>
              <a:rPr lang="en-US" baseline="0" dirty="0" err="1" smtClean="0"/>
              <a:t>agiculture</a:t>
            </a:r>
            <a:r>
              <a:rPr lang="en-US" baseline="0" dirty="0" smtClean="0"/>
              <a:t>. This means that trees are cut down, the ground burned, and farmed for a few years. Then, the people cut the next patch and move on. If the soil is not TOTALLY exhausted of nutrients and the forest is allowed to </a:t>
            </a:r>
            <a:r>
              <a:rPr lang="en-US" baseline="0" dirty="0" err="1" smtClean="0"/>
              <a:t>regrow</a:t>
            </a:r>
            <a:r>
              <a:rPr lang="en-US" baseline="0" dirty="0" smtClean="0"/>
              <a:t> (leaving several years between when it was used or cut down), this can be sustained. But, there are now too many people in that area of the world, and soils are not allowed to </a:t>
            </a:r>
            <a:r>
              <a:rPr lang="en-US" baseline="0" dirty="0" err="1" smtClean="0"/>
              <a:t>regrow</a:t>
            </a:r>
            <a:r>
              <a:rPr lang="en-US" baseline="0" dirty="0" smtClean="0"/>
              <a:t>. Then the soil is wasted. </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if there are too many people,</a:t>
            </a:r>
            <a:r>
              <a:rPr lang="en-US" baseline="0" dirty="0" smtClean="0"/>
              <a:t> and the land doesn’t get to recover, the soil turns to dirt, and there is nothing that can be done. </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if the land is very sloped, and the forests</a:t>
            </a:r>
            <a:r>
              <a:rPr lang="en-US" baseline="0" dirty="0" smtClean="0"/>
              <a:t> are cleared, then landslides can occur. Landslides kill people, bury crops, and can make roads impassable. </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Humans</a:t>
            </a:r>
            <a:r>
              <a:rPr lang="en-US" baseline="0" dirty="0" smtClean="0"/>
              <a:t> have been known to do things, like terracing to prevent erosion. In the hill tribes in southeast </a:t>
            </a:r>
            <a:r>
              <a:rPr lang="en-US" baseline="0" dirty="0" err="1" smtClean="0"/>
              <a:t>asia</a:t>
            </a:r>
            <a:r>
              <a:rPr lang="en-US" baseline="0" dirty="0" smtClean="0"/>
              <a:t>, rotate crops, and rice is not grown every year. </a:t>
            </a:r>
            <a:r>
              <a:rPr lang="en-US" dirty="0" smtClean="0"/>
              <a:t>People have</a:t>
            </a:r>
            <a:r>
              <a:rPr lang="en-US" baseline="0" dirty="0" smtClean="0"/>
              <a:t> been living and farming in these areas since the beginning of time, and with proper management, they can go a long way to feeding everyone.</a:t>
            </a:r>
            <a:endParaRPr lang="en-US" dirty="0" smtClean="0"/>
          </a:p>
          <a:p>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 scientists</a:t>
            </a:r>
            <a:r>
              <a:rPr lang="en-US" baseline="0" dirty="0" smtClean="0"/>
              <a:t> need to travel cross country to help with sites… </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defined in Soil! Get the Inside Scoop</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not defined in Soil! Get the Inside Scoop.  The definitions are below.</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Oxisols</a:t>
            </a:r>
            <a:r>
              <a:rPr lang="en-US" i="1" dirty="0" smtClean="0"/>
              <a:t> - very weathered soils of tropical and subtropical environments </a:t>
            </a:r>
          </a:p>
          <a:p>
            <a:endParaRPr lang="en-US" i="1" dirty="0" smtClean="0"/>
          </a:p>
          <a:p>
            <a:r>
              <a:rPr lang="en-US" i="1" dirty="0" smtClean="0"/>
              <a:t>http://soils.cals.uidaho.edu/soilorders/oxisols.htm</a:t>
            </a:r>
          </a:p>
          <a:p>
            <a:endParaRPr lang="en-US" i="1" dirty="0" smtClean="0"/>
          </a:p>
          <a:p>
            <a:r>
              <a:rPr lang="en-US" b="1" i="1" dirty="0" err="1" smtClean="0"/>
              <a:t>Oxisols</a:t>
            </a:r>
            <a:r>
              <a:rPr lang="en-US" dirty="0" smtClean="0"/>
              <a:t> are very highly weathered soils that are found primarily in the </a:t>
            </a:r>
            <a:r>
              <a:rPr lang="en-US" dirty="0" err="1" smtClean="0"/>
              <a:t>intertropical</a:t>
            </a:r>
            <a:r>
              <a:rPr lang="en-US" dirty="0" smtClean="0"/>
              <a:t> regions of the world. These soils contain few weatherable minerals and are often rich in Fe and Al oxide minerals. </a:t>
            </a:r>
            <a:br>
              <a:rPr lang="en-US" dirty="0" smtClean="0"/>
            </a:br>
            <a:r>
              <a:rPr lang="en-US" dirty="0" smtClean="0"/>
              <a:t/>
            </a:r>
            <a:br>
              <a:rPr lang="en-US" dirty="0" smtClean="0"/>
            </a:br>
            <a:r>
              <a:rPr lang="en-US" dirty="0" err="1" smtClean="0"/>
              <a:t>Oxisols</a:t>
            </a:r>
            <a:r>
              <a:rPr lang="en-US" dirty="0" smtClean="0"/>
              <a:t> occupy ~7.5% of the global ice-free land area. In the US, they only occupy ~0.02% of the land area and are restricted to Hawaii.</a:t>
            </a:r>
            <a:br>
              <a:rPr lang="en-US" dirty="0" smtClean="0"/>
            </a:br>
            <a:r>
              <a:rPr lang="en-US" dirty="0" smtClean="0"/>
              <a:t/>
            </a:r>
            <a:br>
              <a:rPr lang="en-US" dirty="0" smtClean="0"/>
            </a:br>
            <a:r>
              <a:rPr lang="en-US" dirty="0" smtClean="0"/>
              <a:t>Most of these soils are characterized by extremely low native fertility, resulting from very low nutrient reserves, high phosphorus retention by oxide minerals, and low </a:t>
            </a:r>
            <a:r>
              <a:rPr lang="en-US" dirty="0" err="1" smtClean="0"/>
              <a:t>cation</a:t>
            </a:r>
            <a:r>
              <a:rPr lang="en-US" dirty="0" smtClean="0"/>
              <a:t> exchange capacity (CEC). Most nutrients in </a:t>
            </a:r>
            <a:r>
              <a:rPr lang="en-US" dirty="0" err="1" smtClean="0"/>
              <a:t>Oxisol</a:t>
            </a:r>
            <a:r>
              <a:rPr lang="en-US" dirty="0" smtClean="0"/>
              <a:t> ecosystems are contained in the standing vegetation and decomposing plant material. Despite low fertility, </a:t>
            </a:r>
            <a:r>
              <a:rPr lang="en-US" dirty="0" err="1" smtClean="0"/>
              <a:t>Oxisols</a:t>
            </a:r>
            <a:r>
              <a:rPr lang="en-US" dirty="0" smtClean="0"/>
              <a:t> can be quite productive with inputs of lime and fertilizers.</a:t>
            </a:r>
            <a:endParaRPr lang="en-US" i="1" dirty="0" smtClean="0"/>
          </a:p>
          <a:p>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Ultisols</a:t>
            </a:r>
            <a:r>
              <a:rPr lang="en-US" i="1" dirty="0" smtClean="0"/>
              <a:t> – acidic, strongly leached, older soils </a:t>
            </a:r>
          </a:p>
          <a:p>
            <a:endParaRPr lang="en-US" i="1" dirty="0" smtClean="0"/>
          </a:p>
          <a:p>
            <a:r>
              <a:rPr lang="en-US" i="1" dirty="0" smtClean="0"/>
              <a:t>Can you tell where they clay layer starts?</a:t>
            </a:r>
          </a:p>
          <a:p>
            <a:endParaRPr lang="en-US" i="1" dirty="0" smtClean="0"/>
          </a:p>
          <a:p>
            <a:r>
              <a:rPr lang="en-US" dirty="0" smtClean="0"/>
              <a:t>http://soils.cals.uidaho.edu/soilorders/ultisols.htm</a:t>
            </a:r>
          </a:p>
          <a:p>
            <a:endParaRPr lang="en-US" dirty="0" smtClean="0"/>
          </a:p>
          <a:p>
            <a:r>
              <a:rPr lang="en-US" b="1" i="1" dirty="0" err="1" smtClean="0"/>
              <a:t>Ultisols</a:t>
            </a:r>
            <a:r>
              <a:rPr lang="en-US" b="1" i="1" dirty="0" smtClean="0"/>
              <a:t> </a:t>
            </a:r>
            <a:r>
              <a:rPr lang="en-US" dirty="0" smtClean="0"/>
              <a:t>are strongly leached, acid forest soils with relatively low native fertility. They are found primarily in humid temperate and tropical areas of the world, typically on older, stable landscapes. Intense weathering of primary minerals has occurred, and much Ca, Mg, and K has been leached from these soils. </a:t>
            </a:r>
            <a:r>
              <a:rPr lang="en-US" dirty="0" err="1" smtClean="0"/>
              <a:t>Ultisols</a:t>
            </a:r>
            <a:r>
              <a:rPr lang="en-US" dirty="0" smtClean="0"/>
              <a:t> have a subsurface horizon in which clays have accumulated, often with strong yellowish or reddish colors resulting from the presence of Fe oxides. The 'red clay' soils of the southeastern United States are examples of </a:t>
            </a:r>
            <a:r>
              <a:rPr lang="en-US" dirty="0" err="1" smtClean="0"/>
              <a:t>Ultisols</a:t>
            </a:r>
            <a:r>
              <a:rPr lang="en-US" dirty="0" smtClean="0"/>
              <a:t>. </a:t>
            </a:r>
          </a:p>
          <a:p>
            <a:r>
              <a:rPr lang="en-US" dirty="0" err="1" smtClean="0"/>
              <a:t>Ultisols</a:t>
            </a:r>
            <a:r>
              <a:rPr lang="en-US" dirty="0" smtClean="0"/>
              <a:t> occupy ~8.1% of the global ice-free land area and support 18% of the world's population. They are the dominant soils of much of the southeastern US and occupy ~9.2% of the total US land area.</a:t>
            </a:r>
          </a:p>
          <a:p>
            <a:r>
              <a:rPr lang="en-US" dirty="0" smtClean="0"/>
              <a:t>Because of the favorable climate regimes in which they are typically found, </a:t>
            </a:r>
            <a:r>
              <a:rPr lang="en-US" dirty="0" err="1" smtClean="0"/>
              <a:t>Ultisols</a:t>
            </a:r>
            <a:r>
              <a:rPr lang="en-US" dirty="0" smtClean="0"/>
              <a:t> often support productive forests. The high acidity and relatively low quantities of plant-available Ca, Mg, and K associated with most </a:t>
            </a:r>
            <a:r>
              <a:rPr lang="en-US" dirty="0" err="1" smtClean="0"/>
              <a:t>Ultisols</a:t>
            </a:r>
            <a:r>
              <a:rPr lang="en-US" dirty="0" smtClean="0"/>
              <a:t> make them poorly suited for continuous agriculture without the use of fertilizer and lime. With these inputs, however, </a:t>
            </a:r>
            <a:r>
              <a:rPr lang="en-US" dirty="0" err="1" smtClean="0"/>
              <a:t>Ultisols</a:t>
            </a:r>
            <a:r>
              <a:rPr lang="en-US" dirty="0" smtClean="0"/>
              <a:t> can be very productive. </a:t>
            </a:r>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Tropical Jungles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lot of life to be found in tropical jungles…</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Just jungles,</a:t>
            </a:r>
            <a:r>
              <a:rPr lang="en-US" baseline="0" dirty="0" smtClean="0"/>
              <a:t> areas including the savannah in Africa. Grasslands in hot areas where the soil is very developed. </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a:t>
            </a:r>
            <a:r>
              <a:rPr lang="en-US" baseline="0" dirty="0" smtClean="0"/>
              <a:t> lot of animals and insects in the area as well.</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Termites,</a:t>
            </a:r>
            <a:r>
              <a:rPr lang="en-US" baseline="0" dirty="0" smtClean="0"/>
              <a:t> the earthworms of the tropics</a:t>
            </a:r>
            <a:endParaRPr lang="en-US" dirty="0"/>
          </a:p>
        </p:txBody>
      </p:sp>
      <p:sp>
        <p:nvSpPr>
          <p:cNvPr id="4" name="Slide Number Placeholder 3"/>
          <p:cNvSpPr>
            <a:spLocks noGrp="1"/>
          </p:cNvSpPr>
          <p:nvPr>
            <p:ph type="sldNum" sz="quarter" idx="10"/>
          </p:nvPr>
        </p:nvSpPr>
        <p:spPr/>
        <p:txBody>
          <a:bodyPr/>
          <a:lstStyle/>
          <a:p>
            <a:fld id="{22821CFB-6F90-4D88-ABB5-ECD31CA1FB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9405-D95A-4C65-8ECD-918927B99A32}" type="datetimeFigureOut">
              <a:rPr lang="en-US" smtClean="0"/>
              <a:pPr/>
              <a:t>12/20/2011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F2C3A-54E7-4D80-BD37-09A9B0407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t>Tropical Soils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embership\K-12\SSSA K-12 Folder\Teachers Guide\Images\29-05-woman-on-road.jpg"/>
          <p:cNvPicPr>
            <a:picLocks noChangeAspect="1" noChangeArrowheads="1"/>
          </p:cNvPicPr>
          <p:nvPr/>
        </p:nvPicPr>
        <p:blipFill>
          <a:blip r:embed="rId3"/>
          <a:srcRect/>
          <a:stretch>
            <a:fillRect/>
          </a:stretch>
        </p:blipFill>
        <p:spPr bwMode="auto">
          <a:xfrm>
            <a:off x="285750" y="1076325"/>
            <a:ext cx="8572500" cy="5705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0" y="0"/>
            <a:ext cx="9144000" cy="707886"/>
          </a:xfrm>
          <a:prstGeom prst="rect">
            <a:avLst/>
          </a:prstGeom>
          <a:noFill/>
        </p:spPr>
        <p:txBody>
          <a:bodyPr wrap="square" rtlCol="0">
            <a:spAutoFit/>
          </a:bodyPr>
          <a:lstStyle/>
          <a:p>
            <a:r>
              <a:rPr lang="en-US" sz="4000" dirty="0" smtClean="0">
                <a:latin typeface="Berlin Sans FB" pitchFamily="34" charset="0"/>
              </a:rPr>
              <a:t>Rainforests can be FLAT</a:t>
            </a:r>
            <a:endParaRPr lang="en-US" sz="4000" dirty="0">
              <a:latin typeface="Berlin Sans FB"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intern\Desktop\Laos2.jpg"/>
          <p:cNvPicPr>
            <a:picLocks noChangeAspect="1" noChangeArrowheads="1"/>
          </p:cNvPicPr>
          <p:nvPr/>
        </p:nvPicPr>
        <p:blipFill>
          <a:blip r:embed="rId3"/>
          <a:srcRect/>
          <a:stretch>
            <a:fillRect/>
          </a:stretch>
        </p:blipFill>
        <p:spPr bwMode="auto">
          <a:xfrm>
            <a:off x="5730240" y="2255520"/>
            <a:ext cx="3413760" cy="4602480"/>
          </a:xfrm>
          <a:prstGeom prst="rect">
            <a:avLst/>
          </a:prstGeom>
          <a:noFill/>
        </p:spPr>
      </p:pic>
      <p:pic>
        <p:nvPicPr>
          <p:cNvPr id="6146" name="Picture 2" descr="H:\Membership\K-12\SSSA K-12 Folder\Teachers Guide\Images\28-11-trop-relief.jpg"/>
          <p:cNvPicPr>
            <a:picLocks noChangeAspect="1" noChangeArrowheads="1"/>
          </p:cNvPicPr>
          <p:nvPr/>
        </p:nvPicPr>
        <p:blipFill>
          <a:blip r:embed="rId4"/>
          <a:srcRect/>
          <a:stretch>
            <a:fillRect/>
          </a:stretch>
        </p:blipFill>
        <p:spPr bwMode="auto">
          <a:xfrm>
            <a:off x="0" y="-1286351"/>
            <a:ext cx="5935504" cy="8890159"/>
          </a:xfrm>
          <a:prstGeom prst="rect">
            <a:avLst/>
          </a:prstGeom>
          <a:noFill/>
        </p:spPr>
      </p:pic>
      <p:sp>
        <p:nvSpPr>
          <p:cNvPr id="3" name="TextBox 2"/>
          <p:cNvSpPr txBox="1"/>
          <p:nvPr/>
        </p:nvSpPr>
        <p:spPr>
          <a:xfrm>
            <a:off x="5943600" y="0"/>
            <a:ext cx="3200400" cy="2554545"/>
          </a:xfrm>
          <a:prstGeom prst="rect">
            <a:avLst/>
          </a:prstGeom>
          <a:noFill/>
        </p:spPr>
        <p:txBody>
          <a:bodyPr wrap="square" rtlCol="0">
            <a:spAutoFit/>
          </a:bodyPr>
          <a:lstStyle/>
          <a:p>
            <a:r>
              <a:rPr lang="en-US" sz="4000" dirty="0" smtClean="0">
                <a:latin typeface="Berlin Sans FB" pitchFamily="34" charset="0"/>
              </a:rPr>
              <a:t>Or </a:t>
            </a:r>
            <a:r>
              <a:rPr lang="en-US" sz="4000" dirty="0" smtClean="0">
                <a:solidFill>
                  <a:srgbClr val="FF0000"/>
                </a:solidFill>
                <a:latin typeface="Berlin Sans FB" pitchFamily="34" charset="0"/>
              </a:rPr>
              <a:t>hilly</a:t>
            </a:r>
            <a:r>
              <a:rPr lang="en-US" sz="4000" dirty="0" smtClean="0">
                <a:latin typeface="Berlin Sans FB" pitchFamily="34" charset="0"/>
              </a:rPr>
              <a:t>, depending on where they are.</a:t>
            </a:r>
            <a:endParaRPr lang="en-US" sz="4000" dirty="0">
              <a:latin typeface="Berlin Sans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embership\K-12\SSSA K-12 Folder\Teachers Guide\Images\29-03-deforest.jpg"/>
          <p:cNvPicPr>
            <a:picLocks noChangeAspect="1" noChangeArrowheads="1"/>
          </p:cNvPicPr>
          <p:nvPr/>
        </p:nvPicPr>
        <p:blipFill>
          <a:blip r:embed="rId3"/>
          <a:srcRect/>
          <a:stretch>
            <a:fillRect/>
          </a:stretch>
        </p:blipFill>
        <p:spPr bwMode="auto">
          <a:xfrm>
            <a:off x="457200" y="2438400"/>
            <a:ext cx="57150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0" y="0"/>
            <a:ext cx="9144000" cy="1323439"/>
          </a:xfrm>
          <a:prstGeom prst="rect">
            <a:avLst/>
          </a:prstGeom>
          <a:noFill/>
        </p:spPr>
        <p:txBody>
          <a:bodyPr wrap="square" rtlCol="0">
            <a:spAutoFit/>
          </a:bodyPr>
          <a:lstStyle/>
          <a:p>
            <a:r>
              <a:rPr lang="en-US" sz="4000" b="1" dirty="0" smtClean="0">
                <a:solidFill>
                  <a:srgbClr val="00B050"/>
                </a:solidFill>
                <a:latin typeface="Berlin Sans FB" pitchFamily="34" charset="0"/>
              </a:rPr>
              <a:t>Forests</a:t>
            </a:r>
            <a:r>
              <a:rPr lang="en-US" sz="4000" dirty="0" smtClean="0">
                <a:latin typeface="Berlin Sans FB" pitchFamily="34" charset="0"/>
              </a:rPr>
              <a:t> are often </a:t>
            </a:r>
            <a:r>
              <a:rPr lang="en-US" sz="4000" b="1" dirty="0" smtClean="0">
                <a:solidFill>
                  <a:srgbClr val="FF0000"/>
                </a:solidFill>
                <a:latin typeface="Berlin Sans FB" pitchFamily="34" charset="0"/>
              </a:rPr>
              <a:t>CUT </a:t>
            </a:r>
            <a:r>
              <a:rPr lang="en-US" sz="4000" dirty="0" smtClean="0">
                <a:latin typeface="Berlin Sans FB" pitchFamily="34" charset="0"/>
              </a:rPr>
              <a:t>to produce grazing area and for fuel: </a:t>
            </a:r>
            <a:endParaRPr lang="en-US" sz="4000" dirty="0">
              <a:latin typeface="Berlin Sans FB" pitchFamily="34" charset="0"/>
            </a:endParaRPr>
          </a:p>
        </p:txBody>
      </p:sp>
      <p:sp>
        <p:nvSpPr>
          <p:cNvPr id="4" name="TextBox 3"/>
          <p:cNvSpPr txBox="1"/>
          <p:nvPr/>
        </p:nvSpPr>
        <p:spPr>
          <a:xfrm>
            <a:off x="1447800" y="1295400"/>
            <a:ext cx="9144000" cy="707886"/>
          </a:xfrm>
          <a:prstGeom prst="rect">
            <a:avLst/>
          </a:prstGeom>
          <a:noFill/>
        </p:spPr>
        <p:txBody>
          <a:bodyPr wrap="square" rtlCol="0">
            <a:spAutoFit/>
          </a:bodyPr>
          <a:lstStyle/>
          <a:p>
            <a:r>
              <a:rPr lang="en-US" sz="4000" dirty="0" smtClean="0">
                <a:latin typeface="Berlin Sans FB" pitchFamily="34" charset="0"/>
              </a:rPr>
              <a:t>This releases </a:t>
            </a:r>
            <a:r>
              <a:rPr lang="en-US" sz="4000" b="1" dirty="0" smtClean="0">
                <a:solidFill>
                  <a:srgbClr val="FF0000"/>
                </a:solidFill>
                <a:latin typeface="Berlin Sans FB" pitchFamily="34" charset="0"/>
              </a:rPr>
              <a:t>CARBON DIOXIDE</a:t>
            </a:r>
            <a:endParaRPr lang="en-US" sz="4000" dirty="0">
              <a:latin typeface="Berlin Sans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noFill/>
        </p:spPr>
        <p:txBody>
          <a:bodyPr wrap="square" rtlCol="0">
            <a:spAutoFit/>
          </a:bodyPr>
          <a:lstStyle/>
          <a:p>
            <a:r>
              <a:rPr lang="en-US" sz="4000" dirty="0" smtClean="0">
                <a:latin typeface="Berlin Sans FB" pitchFamily="34" charset="0"/>
              </a:rPr>
              <a:t>A plot of cleared ground is only good for</a:t>
            </a:r>
          </a:p>
          <a:p>
            <a:r>
              <a:rPr lang="en-US" sz="4000" b="1" dirty="0" smtClean="0">
                <a:solidFill>
                  <a:srgbClr val="FF0000"/>
                </a:solidFill>
                <a:latin typeface="Berlin Sans FB" pitchFamily="34" charset="0"/>
              </a:rPr>
              <a:t> A FEW YEARS</a:t>
            </a:r>
            <a:r>
              <a:rPr lang="en-US" sz="4000" b="1" dirty="0" smtClean="0">
                <a:latin typeface="Berlin Sans FB" pitchFamily="34" charset="0"/>
              </a:rPr>
              <a:t>!</a:t>
            </a:r>
            <a:r>
              <a:rPr lang="en-US" sz="4000" b="1" dirty="0" smtClean="0">
                <a:solidFill>
                  <a:srgbClr val="FF0000"/>
                </a:solidFill>
                <a:latin typeface="Berlin Sans FB" pitchFamily="34" charset="0"/>
              </a:rPr>
              <a:t> </a:t>
            </a:r>
            <a:endParaRPr lang="en-US" sz="4000" b="1" dirty="0">
              <a:solidFill>
                <a:srgbClr val="FF0000"/>
              </a:solidFill>
              <a:latin typeface="Berlin Sans FB" pitchFamily="34" charset="0"/>
            </a:endParaRPr>
          </a:p>
        </p:txBody>
      </p:sp>
      <p:sp>
        <p:nvSpPr>
          <p:cNvPr id="3" name="Rectangle 2"/>
          <p:cNvSpPr/>
          <p:nvPr/>
        </p:nvSpPr>
        <p:spPr>
          <a:xfrm>
            <a:off x="457200" y="1295400"/>
            <a:ext cx="8473635" cy="1077218"/>
          </a:xfrm>
          <a:prstGeom prst="rect">
            <a:avLst/>
          </a:prstGeom>
        </p:spPr>
        <p:txBody>
          <a:bodyPr wrap="square">
            <a:spAutoFit/>
          </a:bodyPr>
          <a:lstStyle/>
          <a:p>
            <a:r>
              <a:rPr lang="en-US" sz="3200" dirty="0" smtClean="0">
                <a:latin typeface="Berlin Sans FB" pitchFamily="34" charset="0"/>
              </a:rPr>
              <a:t>There is not a lot of </a:t>
            </a:r>
            <a:r>
              <a:rPr lang="en-US" sz="3200" b="1" dirty="0" smtClean="0">
                <a:latin typeface="Berlin Sans FB" pitchFamily="34" charset="0"/>
              </a:rPr>
              <a:t>nutrients</a:t>
            </a:r>
            <a:r>
              <a:rPr lang="en-US" sz="3200" dirty="0" smtClean="0">
                <a:latin typeface="Berlin Sans FB" pitchFamily="34" charset="0"/>
              </a:rPr>
              <a:t>, and </a:t>
            </a:r>
            <a:r>
              <a:rPr lang="en-US" sz="3200" b="1" dirty="0" smtClean="0">
                <a:solidFill>
                  <a:srgbClr val="00B050"/>
                </a:solidFill>
                <a:latin typeface="Berlin Sans FB" pitchFamily="34" charset="0"/>
              </a:rPr>
              <a:t>crops</a:t>
            </a:r>
            <a:r>
              <a:rPr lang="en-US" sz="3200" dirty="0" smtClean="0">
                <a:latin typeface="Berlin Sans FB" pitchFamily="34" charset="0"/>
              </a:rPr>
              <a:t> cannot grow well. Farmers need to </a:t>
            </a:r>
            <a:r>
              <a:rPr lang="en-US" sz="3200" b="1" dirty="0" smtClean="0">
                <a:solidFill>
                  <a:srgbClr val="FF0000"/>
                </a:solidFill>
                <a:latin typeface="Berlin Sans FB" pitchFamily="34" charset="0"/>
              </a:rPr>
              <a:t>clear</a:t>
            </a:r>
            <a:r>
              <a:rPr lang="en-US" sz="3200" dirty="0" smtClean="0">
                <a:latin typeface="Berlin Sans FB" pitchFamily="34" charset="0"/>
              </a:rPr>
              <a:t> more land.</a:t>
            </a:r>
            <a:endParaRPr lang="en-US" sz="3200" dirty="0"/>
          </a:p>
        </p:txBody>
      </p:sp>
      <p:sp>
        <p:nvSpPr>
          <p:cNvPr id="4" name="Rectangle 3"/>
          <p:cNvSpPr/>
          <p:nvPr/>
        </p:nvSpPr>
        <p:spPr>
          <a:xfrm>
            <a:off x="3657600" y="2590800"/>
            <a:ext cx="5486400" cy="2554545"/>
          </a:xfrm>
          <a:prstGeom prst="rect">
            <a:avLst/>
          </a:prstGeom>
        </p:spPr>
        <p:txBody>
          <a:bodyPr wrap="square">
            <a:spAutoFit/>
          </a:bodyPr>
          <a:lstStyle/>
          <a:p>
            <a:r>
              <a:rPr lang="en-US" sz="3200" dirty="0" smtClean="0">
                <a:latin typeface="Berlin Sans FB" pitchFamily="34" charset="0"/>
              </a:rPr>
              <a:t>Without </a:t>
            </a:r>
            <a:r>
              <a:rPr lang="en-US" sz="3200" b="1" dirty="0" smtClean="0">
                <a:solidFill>
                  <a:srgbClr val="00B050"/>
                </a:solidFill>
                <a:latin typeface="Berlin Sans FB" pitchFamily="34" charset="0"/>
              </a:rPr>
              <a:t>trees</a:t>
            </a:r>
            <a:r>
              <a:rPr lang="en-US" sz="3200" dirty="0" smtClean="0">
                <a:latin typeface="Berlin Sans FB" pitchFamily="34" charset="0"/>
              </a:rPr>
              <a:t>, tropical </a:t>
            </a:r>
            <a:r>
              <a:rPr lang="en-US" sz="3200" b="1" dirty="0" smtClean="0">
                <a:solidFill>
                  <a:schemeClr val="bg2">
                    <a:lumMod val="50000"/>
                  </a:schemeClr>
                </a:solidFill>
                <a:latin typeface="Berlin Sans FB" pitchFamily="34" charset="0"/>
              </a:rPr>
              <a:t>soils</a:t>
            </a:r>
            <a:r>
              <a:rPr lang="en-US" sz="3200" dirty="0" smtClean="0">
                <a:latin typeface="Berlin Sans FB" pitchFamily="34" charset="0"/>
              </a:rPr>
              <a:t> dry out and become desert like. They have very little </a:t>
            </a:r>
            <a:r>
              <a:rPr lang="en-US" sz="3200" b="1" dirty="0" smtClean="0">
                <a:latin typeface="Berlin Sans FB" pitchFamily="34" charset="0"/>
              </a:rPr>
              <a:t>organic matter </a:t>
            </a:r>
            <a:r>
              <a:rPr lang="en-US" sz="3200" dirty="0" smtClean="0">
                <a:latin typeface="Berlin Sans FB" pitchFamily="34" charset="0"/>
              </a:rPr>
              <a:t>to hold </a:t>
            </a:r>
            <a:r>
              <a:rPr lang="en-US" sz="3200" b="1" dirty="0" smtClean="0">
                <a:solidFill>
                  <a:schemeClr val="bg2">
                    <a:lumMod val="50000"/>
                  </a:schemeClr>
                </a:solidFill>
                <a:latin typeface="Berlin Sans FB" pitchFamily="34" charset="0"/>
              </a:rPr>
              <a:t>soil</a:t>
            </a:r>
            <a:r>
              <a:rPr lang="en-US" sz="3200" dirty="0" smtClean="0">
                <a:latin typeface="Berlin Sans FB" pitchFamily="34" charset="0"/>
              </a:rPr>
              <a:t> in place.</a:t>
            </a:r>
            <a:endParaRPr lang="en-US" sz="3200" dirty="0"/>
          </a:p>
        </p:txBody>
      </p:sp>
      <p:pic>
        <p:nvPicPr>
          <p:cNvPr id="21505" name="Picture 1" descr="H:\Membership\K-12\SSSA K-12 Folder\Teachers Guide\Images\08-02-tropical-landscape.jpg"/>
          <p:cNvPicPr>
            <a:picLocks noChangeAspect="1" noChangeArrowheads="1"/>
          </p:cNvPicPr>
          <p:nvPr/>
        </p:nvPicPr>
        <p:blipFill>
          <a:blip r:embed="rId3" cstate="print"/>
          <a:srcRect/>
          <a:stretch>
            <a:fillRect/>
          </a:stretch>
        </p:blipFill>
        <p:spPr bwMode="auto">
          <a:xfrm>
            <a:off x="228600" y="2357437"/>
            <a:ext cx="3000375" cy="4500563"/>
          </a:xfrm>
          <a:prstGeom prst="rect">
            <a:avLst/>
          </a:prstGeom>
          <a:noFill/>
        </p:spPr>
      </p:pic>
      <p:sp>
        <p:nvSpPr>
          <p:cNvPr id="6" name="Rectangle 5"/>
          <p:cNvSpPr/>
          <p:nvPr/>
        </p:nvSpPr>
        <p:spPr>
          <a:xfrm>
            <a:off x="3657600" y="5410200"/>
            <a:ext cx="5486400" cy="584775"/>
          </a:xfrm>
          <a:prstGeom prst="rect">
            <a:avLst/>
          </a:prstGeom>
        </p:spPr>
        <p:txBody>
          <a:bodyPr wrap="square">
            <a:spAutoFit/>
          </a:bodyPr>
          <a:lstStyle/>
          <a:p>
            <a:r>
              <a:rPr lang="en-US" sz="3200" b="1" dirty="0" smtClean="0">
                <a:solidFill>
                  <a:schemeClr val="bg2">
                    <a:lumMod val="50000"/>
                  </a:schemeClr>
                </a:solidFill>
                <a:latin typeface="Berlin Sans FB" pitchFamily="34" charset="0"/>
              </a:rPr>
              <a:t>Soil</a:t>
            </a:r>
            <a:r>
              <a:rPr lang="en-US" sz="3200" dirty="0" smtClean="0">
                <a:latin typeface="Berlin Sans FB" pitchFamily="34" charset="0"/>
              </a:rPr>
              <a:t> just becomes </a:t>
            </a:r>
            <a:r>
              <a:rPr lang="en-US" sz="3200" b="1" dirty="0" smtClean="0">
                <a:solidFill>
                  <a:srgbClr val="FF0000"/>
                </a:solidFill>
                <a:latin typeface="Berlin Sans FB" pitchFamily="34" charset="0"/>
              </a:rPr>
              <a:t>dirt</a:t>
            </a:r>
            <a:r>
              <a:rPr lang="en-US" sz="3200" dirty="0" smtClean="0">
                <a:latin typeface="Berlin Sans FB" pitchFamily="34" charset="0"/>
              </a:rPr>
              <a:t>!</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blogs.agu.org/landslideblog/files/2011/12/11_12-Indonesia-1.jpg"/>
          <p:cNvPicPr>
            <a:picLocks noChangeAspect="1" noChangeArrowheads="1"/>
          </p:cNvPicPr>
          <p:nvPr/>
        </p:nvPicPr>
        <p:blipFill>
          <a:blip r:embed="rId3"/>
          <a:srcRect/>
          <a:stretch>
            <a:fillRect/>
          </a:stretch>
        </p:blipFill>
        <p:spPr bwMode="auto">
          <a:xfrm>
            <a:off x="3962400" y="3352038"/>
            <a:ext cx="4724400" cy="3153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52400" y="152400"/>
            <a:ext cx="9144000" cy="707886"/>
          </a:xfrm>
          <a:prstGeom prst="rect">
            <a:avLst/>
          </a:prstGeom>
          <a:noFill/>
        </p:spPr>
        <p:txBody>
          <a:bodyPr wrap="square" rtlCol="0">
            <a:spAutoFit/>
          </a:bodyPr>
          <a:lstStyle/>
          <a:p>
            <a:r>
              <a:rPr lang="en-US" sz="4000" dirty="0" smtClean="0">
                <a:latin typeface="Berlin Sans FB" pitchFamily="34" charset="0"/>
              </a:rPr>
              <a:t>Bad management creates </a:t>
            </a:r>
            <a:r>
              <a:rPr lang="en-US" sz="4000" b="1" dirty="0" smtClean="0">
                <a:solidFill>
                  <a:srgbClr val="FF0000"/>
                </a:solidFill>
                <a:latin typeface="Berlin Sans FB" pitchFamily="34" charset="0"/>
              </a:rPr>
              <a:t>LANDSLIDES</a:t>
            </a:r>
            <a:r>
              <a:rPr lang="en-US" sz="4000" dirty="0" smtClean="0">
                <a:latin typeface="Berlin Sans FB" pitchFamily="34" charset="0"/>
              </a:rPr>
              <a:t>!</a:t>
            </a:r>
            <a:endParaRPr lang="en-US" sz="4000" b="1" dirty="0">
              <a:latin typeface="Berlin Sans FB" pitchFamily="34" charset="0"/>
            </a:endParaRPr>
          </a:p>
        </p:txBody>
      </p:sp>
      <p:pic>
        <p:nvPicPr>
          <p:cNvPr id="19460" name="Picture 4" descr="http://www.earth-issues.com/wp-content/uploads/2011/01/300px-Stan_Landslide_11.jpg"/>
          <p:cNvPicPr>
            <a:picLocks noChangeAspect="1" noChangeArrowheads="1"/>
          </p:cNvPicPr>
          <p:nvPr/>
        </p:nvPicPr>
        <p:blipFill>
          <a:blip r:embed="rId4"/>
          <a:srcRect/>
          <a:stretch>
            <a:fillRect/>
          </a:stretch>
        </p:blipFill>
        <p:spPr bwMode="auto">
          <a:xfrm>
            <a:off x="228600" y="1151256"/>
            <a:ext cx="3505200" cy="5316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886200" y="1219200"/>
            <a:ext cx="5257800" cy="1323439"/>
          </a:xfrm>
          <a:prstGeom prst="rect">
            <a:avLst/>
          </a:prstGeom>
          <a:noFill/>
        </p:spPr>
        <p:txBody>
          <a:bodyPr wrap="square" rtlCol="0">
            <a:spAutoFit/>
          </a:bodyPr>
          <a:lstStyle/>
          <a:p>
            <a:r>
              <a:rPr lang="en-US" sz="4000" dirty="0" smtClean="0">
                <a:latin typeface="Berlin Sans FB" pitchFamily="34" charset="0"/>
              </a:rPr>
              <a:t>Why are </a:t>
            </a:r>
            <a:r>
              <a:rPr lang="en-US" sz="4000" b="1" dirty="0" smtClean="0">
                <a:solidFill>
                  <a:srgbClr val="FF0000"/>
                </a:solidFill>
                <a:latin typeface="Berlin Sans FB" pitchFamily="34" charset="0"/>
              </a:rPr>
              <a:t>LANDSLIDES</a:t>
            </a:r>
            <a:r>
              <a:rPr lang="en-US" sz="4000" dirty="0" smtClean="0">
                <a:latin typeface="Berlin Sans FB" pitchFamily="34" charset="0"/>
              </a:rPr>
              <a:t> dangerous?</a:t>
            </a:r>
            <a:endParaRPr lang="en-US" sz="4000" b="1" dirty="0">
              <a:latin typeface="Berlin Sans FB"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https://mail-attachment.googleusercontent.com/attachment/u/0/?attid=0.1&amp;disp=emb&amp;view=att&amp;th=13444032f094a339"/>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12" name="AutoShape 4" descr="https://mail-attachment.googleusercontent.com/attachment/u/0/?attid=0.1&amp;disp=emb&amp;view=att&amp;th=13444032f094a339"/>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7413" name="Picture 5" descr="C:\Documents and Settings\intern\Desktop\Sapa1.jpg"/>
          <p:cNvPicPr>
            <a:picLocks noChangeAspect="1" noChangeArrowheads="1"/>
          </p:cNvPicPr>
          <p:nvPr/>
        </p:nvPicPr>
        <p:blipFill>
          <a:blip r:embed="rId3"/>
          <a:srcRect/>
          <a:stretch>
            <a:fillRect/>
          </a:stretch>
        </p:blipFill>
        <p:spPr bwMode="auto">
          <a:xfrm>
            <a:off x="152400" y="1312069"/>
            <a:ext cx="7191375" cy="53935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0" y="0"/>
            <a:ext cx="9144000" cy="1323439"/>
          </a:xfrm>
          <a:prstGeom prst="rect">
            <a:avLst/>
          </a:prstGeom>
          <a:noFill/>
        </p:spPr>
        <p:txBody>
          <a:bodyPr wrap="square" rtlCol="0">
            <a:spAutoFit/>
          </a:bodyPr>
          <a:lstStyle/>
          <a:p>
            <a:r>
              <a:rPr lang="en-US" sz="4000" dirty="0" smtClean="0">
                <a:latin typeface="Berlin Sans FB" pitchFamily="34" charset="0"/>
              </a:rPr>
              <a:t>Humans can do things to manage </a:t>
            </a:r>
            <a:r>
              <a:rPr lang="en-US" sz="4000" b="1" dirty="0" smtClean="0">
                <a:latin typeface="Berlin Sans FB" pitchFamily="34" charset="0"/>
              </a:rPr>
              <a:t>fertility</a:t>
            </a:r>
            <a:r>
              <a:rPr lang="en-US" sz="4000" dirty="0" smtClean="0">
                <a:latin typeface="Berlin Sans FB" pitchFamily="34" charset="0"/>
              </a:rPr>
              <a:t> and </a:t>
            </a:r>
            <a:r>
              <a:rPr lang="en-US" sz="4000" b="1" dirty="0" smtClean="0">
                <a:latin typeface="Berlin Sans FB" pitchFamily="34" charset="0"/>
              </a:rPr>
              <a:t>erosion!</a:t>
            </a:r>
            <a:r>
              <a:rPr lang="en-US" sz="4000" b="1" dirty="0" smtClean="0">
                <a:solidFill>
                  <a:srgbClr val="FF0000"/>
                </a:solidFill>
                <a:latin typeface="Berlin Sans FB" pitchFamily="34" charset="0"/>
              </a:rPr>
              <a:t> </a:t>
            </a:r>
            <a:endParaRPr lang="en-US" sz="4000" b="1" dirty="0">
              <a:solidFill>
                <a:srgbClr val="FF0000"/>
              </a:solidFill>
              <a:latin typeface="Berlin Sans FB"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1.sphotos.ak.fbcdn.net/photos-ak-ash1/v358/71/59/184900229/n184900229_32384852_8657.jpg"/>
          <p:cNvPicPr>
            <a:picLocks noChangeAspect="1" noChangeArrowheads="1"/>
          </p:cNvPicPr>
          <p:nvPr/>
        </p:nvPicPr>
        <p:blipFill>
          <a:blip r:embed="rId3"/>
          <a:srcRect/>
          <a:stretch>
            <a:fillRect/>
          </a:stretch>
        </p:blipFill>
        <p:spPr bwMode="auto">
          <a:xfrm>
            <a:off x="0" y="0"/>
            <a:ext cx="3929063" cy="6984997"/>
          </a:xfrm>
          <a:prstGeom prst="rect">
            <a:avLst/>
          </a:prstGeom>
          <a:noFill/>
        </p:spPr>
      </p:pic>
      <p:sp>
        <p:nvSpPr>
          <p:cNvPr id="3" name="TextBox 2"/>
          <p:cNvSpPr txBox="1"/>
          <p:nvPr/>
        </p:nvSpPr>
        <p:spPr>
          <a:xfrm>
            <a:off x="4038600" y="685800"/>
            <a:ext cx="5257800" cy="2554545"/>
          </a:xfrm>
          <a:prstGeom prst="rect">
            <a:avLst/>
          </a:prstGeom>
          <a:noFill/>
        </p:spPr>
        <p:txBody>
          <a:bodyPr wrap="square" rtlCol="0">
            <a:spAutoFit/>
          </a:bodyPr>
          <a:lstStyle/>
          <a:p>
            <a:r>
              <a:rPr lang="en-US" sz="4000" b="1" dirty="0" smtClean="0">
                <a:solidFill>
                  <a:schemeClr val="bg2">
                    <a:lumMod val="50000"/>
                  </a:schemeClr>
                </a:solidFill>
                <a:latin typeface="Berlin Sans FB" pitchFamily="34" charset="0"/>
              </a:rPr>
              <a:t>Soil Scientists </a:t>
            </a:r>
            <a:r>
              <a:rPr lang="en-US" sz="4000" dirty="0" smtClean="0">
                <a:latin typeface="Berlin Sans FB" pitchFamily="34" charset="0"/>
              </a:rPr>
              <a:t>sometimes need to hike through the </a:t>
            </a:r>
            <a:r>
              <a:rPr lang="en-US" sz="4000" b="1" dirty="0" smtClean="0">
                <a:solidFill>
                  <a:srgbClr val="00B050"/>
                </a:solidFill>
                <a:latin typeface="Berlin Sans FB" pitchFamily="34" charset="0"/>
              </a:rPr>
              <a:t>jungle</a:t>
            </a:r>
            <a:r>
              <a:rPr lang="en-US" sz="4000" dirty="0" smtClean="0">
                <a:latin typeface="Berlin Sans FB" pitchFamily="34" charset="0"/>
              </a:rPr>
              <a:t> to study tropical </a:t>
            </a:r>
            <a:r>
              <a:rPr lang="en-US" sz="4000" b="1" dirty="0" smtClean="0">
                <a:solidFill>
                  <a:schemeClr val="bg2">
                    <a:lumMod val="50000"/>
                  </a:schemeClr>
                </a:solidFill>
                <a:latin typeface="Berlin Sans FB" pitchFamily="34" charset="0"/>
              </a:rPr>
              <a:t>soils</a:t>
            </a:r>
            <a:r>
              <a:rPr lang="en-US" sz="4000" dirty="0" smtClean="0">
                <a:latin typeface="Berlin Sans FB" pitchFamily="34" charset="0"/>
              </a:rPr>
              <a:t>. </a:t>
            </a:r>
            <a:endParaRPr lang="en-US" sz="4000" b="1" dirty="0">
              <a:solidFill>
                <a:srgbClr val="FF0000"/>
              </a:solidFill>
              <a:latin typeface="Berlin Sans FB"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Organic matter</a:t>
            </a:r>
          </a:p>
          <a:p>
            <a:r>
              <a:rPr lang="en-US" dirty="0" smtClean="0"/>
              <a:t>Nutrients </a:t>
            </a:r>
          </a:p>
          <a:p>
            <a:r>
              <a:rPr lang="en-US" dirty="0" smtClean="0"/>
              <a:t>Fertility</a:t>
            </a:r>
          </a:p>
          <a:p>
            <a:r>
              <a:rPr lang="en-US" dirty="0" smtClean="0"/>
              <a:t>Erosion</a:t>
            </a:r>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i="1" dirty="0" err="1" smtClean="0"/>
              <a:t>Ultisols</a:t>
            </a:r>
            <a:r>
              <a:rPr lang="en-US" i="1" dirty="0" smtClean="0"/>
              <a:t> – acidic, strongly leached, older soils</a:t>
            </a:r>
          </a:p>
          <a:p>
            <a:r>
              <a:rPr lang="en-US" i="1" dirty="0" err="1" smtClean="0"/>
              <a:t>Oxisols</a:t>
            </a:r>
            <a:r>
              <a:rPr lang="en-US" i="1" dirty="0" smtClean="0"/>
              <a:t> - very weathered soils of tropical and subtropical environments </a:t>
            </a:r>
          </a:p>
          <a:p>
            <a:r>
              <a:rPr lang="en-US" i="1" dirty="0" smtClean="0"/>
              <a:t>Landslide- rapid movement of soils downhill</a:t>
            </a:r>
          </a:p>
          <a:p>
            <a:r>
              <a:rPr lang="en-US" i="1" dirty="0" smtClean="0"/>
              <a:t>Clear cut – removing all of the trees from a surface area </a:t>
            </a:r>
          </a:p>
          <a:p>
            <a:endParaRPr lang="en-US" i="1"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noFill/>
        </p:spPr>
        <p:txBody>
          <a:bodyPr wrap="square" rtlCol="0">
            <a:spAutoFit/>
          </a:bodyPr>
          <a:lstStyle/>
          <a:p>
            <a:r>
              <a:rPr lang="en-US" sz="4000" b="1" dirty="0" smtClean="0">
                <a:solidFill>
                  <a:srgbClr val="00B050"/>
                </a:solidFill>
                <a:latin typeface="Berlin Sans FB" pitchFamily="34" charset="0"/>
              </a:rPr>
              <a:t>Lush</a:t>
            </a:r>
            <a:r>
              <a:rPr lang="en-US" sz="4000" b="1" dirty="0" smtClean="0">
                <a:latin typeface="Berlin Sans FB" pitchFamily="34" charset="0"/>
              </a:rPr>
              <a:t> </a:t>
            </a:r>
            <a:r>
              <a:rPr lang="en-US" sz="4000" b="1" dirty="0" smtClean="0">
                <a:solidFill>
                  <a:srgbClr val="00B050"/>
                </a:solidFill>
                <a:latin typeface="Berlin Sans FB" pitchFamily="34" charset="0"/>
              </a:rPr>
              <a:t>growth</a:t>
            </a:r>
            <a:r>
              <a:rPr lang="en-US" sz="4000" b="1" dirty="0" smtClean="0">
                <a:latin typeface="Berlin Sans FB" pitchFamily="34" charset="0"/>
              </a:rPr>
              <a:t> </a:t>
            </a:r>
            <a:r>
              <a:rPr lang="en-US" sz="4000" dirty="0" smtClean="0">
                <a:latin typeface="Berlin Sans FB" pitchFamily="34" charset="0"/>
              </a:rPr>
              <a:t>on top, but not fertile </a:t>
            </a:r>
            <a:r>
              <a:rPr lang="en-US" sz="4000" b="1" dirty="0" smtClean="0">
                <a:solidFill>
                  <a:schemeClr val="bg2">
                    <a:lumMod val="50000"/>
                  </a:schemeClr>
                </a:solidFill>
                <a:latin typeface="Berlin Sans FB" pitchFamily="34" charset="0"/>
              </a:rPr>
              <a:t>soil</a:t>
            </a:r>
            <a:r>
              <a:rPr lang="en-US" sz="4000" dirty="0" smtClean="0">
                <a:latin typeface="Berlin Sans FB" pitchFamily="34" charset="0"/>
              </a:rPr>
              <a:t>… </a:t>
            </a:r>
            <a:endParaRPr lang="en-US" sz="4000" dirty="0">
              <a:latin typeface="Berlin Sans FB" pitchFamily="34" charset="0"/>
            </a:endParaRPr>
          </a:p>
        </p:txBody>
      </p:sp>
      <p:sp>
        <p:nvSpPr>
          <p:cNvPr id="4" name="TextBox 3"/>
          <p:cNvSpPr txBox="1"/>
          <p:nvPr/>
        </p:nvSpPr>
        <p:spPr>
          <a:xfrm>
            <a:off x="609600" y="838200"/>
            <a:ext cx="8534400" cy="1323439"/>
          </a:xfrm>
          <a:prstGeom prst="rect">
            <a:avLst/>
          </a:prstGeom>
          <a:noFill/>
        </p:spPr>
        <p:txBody>
          <a:bodyPr wrap="square" rtlCol="0">
            <a:spAutoFit/>
          </a:bodyPr>
          <a:lstStyle/>
          <a:p>
            <a:r>
              <a:rPr lang="en-US" sz="4000" dirty="0" smtClean="0">
                <a:latin typeface="Berlin Sans FB" pitchFamily="34" charset="0"/>
              </a:rPr>
              <a:t>Tropical soils are found under </a:t>
            </a:r>
            <a:r>
              <a:rPr lang="en-US" sz="4000" b="1" dirty="0" smtClean="0">
                <a:solidFill>
                  <a:srgbClr val="FF0000"/>
                </a:solidFill>
                <a:latin typeface="Berlin Sans FB" pitchFamily="34" charset="0"/>
              </a:rPr>
              <a:t>very hot </a:t>
            </a:r>
            <a:r>
              <a:rPr lang="en-US" sz="4000" dirty="0" smtClean="0">
                <a:latin typeface="Berlin Sans FB" pitchFamily="34" charset="0"/>
              </a:rPr>
              <a:t>conditions, and high yearly </a:t>
            </a:r>
            <a:r>
              <a:rPr lang="en-US" sz="4000" b="1" dirty="0" smtClean="0">
                <a:solidFill>
                  <a:srgbClr val="0070C0"/>
                </a:solidFill>
                <a:latin typeface="Berlin Sans FB" pitchFamily="34" charset="0"/>
              </a:rPr>
              <a:t>rainfall</a:t>
            </a:r>
            <a:r>
              <a:rPr lang="en-US" sz="4000" dirty="0" smtClean="0">
                <a:latin typeface="Berlin Sans FB" pitchFamily="34" charset="0"/>
              </a:rPr>
              <a:t>.</a:t>
            </a:r>
            <a:endParaRPr lang="en-US" sz="4000" dirty="0">
              <a:latin typeface="Berlin Sans FB" pitchFamily="34" charset="0"/>
            </a:endParaRPr>
          </a:p>
        </p:txBody>
      </p:sp>
      <p:sp>
        <p:nvSpPr>
          <p:cNvPr id="5" name="TextBox 4"/>
          <p:cNvSpPr txBox="1"/>
          <p:nvPr/>
        </p:nvSpPr>
        <p:spPr>
          <a:xfrm>
            <a:off x="228600" y="2667000"/>
            <a:ext cx="8534400" cy="1323439"/>
          </a:xfrm>
          <a:prstGeom prst="rect">
            <a:avLst/>
          </a:prstGeom>
          <a:noFill/>
        </p:spPr>
        <p:txBody>
          <a:bodyPr wrap="square" rtlCol="0">
            <a:spAutoFit/>
          </a:bodyPr>
          <a:lstStyle/>
          <a:p>
            <a:r>
              <a:rPr lang="en-US" sz="4000" dirty="0" smtClean="0">
                <a:latin typeface="Berlin Sans FB" pitchFamily="34" charset="0"/>
              </a:rPr>
              <a:t>They are the worlds oldest</a:t>
            </a:r>
            <a:r>
              <a:rPr lang="en-US" sz="4000" b="1" dirty="0" smtClean="0">
                <a:solidFill>
                  <a:schemeClr val="bg2">
                    <a:lumMod val="50000"/>
                  </a:schemeClr>
                </a:solidFill>
                <a:latin typeface="Berlin Sans FB" pitchFamily="34" charset="0"/>
              </a:rPr>
              <a:t> soils</a:t>
            </a:r>
            <a:r>
              <a:rPr lang="en-US" sz="4000" dirty="0" smtClean="0">
                <a:latin typeface="Berlin Sans FB" pitchFamily="34" charset="0"/>
              </a:rPr>
              <a:t>. They are so old, that they are </a:t>
            </a:r>
            <a:r>
              <a:rPr lang="en-US" sz="4000" b="1" dirty="0" smtClean="0">
                <a:solidFill>
                  <a:srgbClr val="FF0000"/>
                </a:solidFill>
                <a:latin typeface="Berlin Sans FB" pitchFamily="34" charset="0"/>
              </a:rPr>
              <a:t>RUSTY</a:t>
            </a:r>
            <a:r>
              <a:rPr lang="en-US" sz="4000" dirty="0" smtClean="0">
                <a:latin typeface="Berlin Sans FB" pitchFamily="34" charset="0"/>
              </a:rPr>
              <a:t>!</a:t>
            </a:r>
            <a:endParaRPr lang="en-US" sz="4000" dirty="0">
              <a:latin typeface="Berlin Sans FB" pitchFamily="34" charset="0"/>
            </a:endParaRPr>
          </a:p>
        </p:txBody>
      </p:sp>
      <p:sp>
        <p:nvSpPr>
          <p:cNvPr id="6" name="TextBox 5"/>
          <p:cNvSpPr txBox="1"/>
          <p:nvPr/>
        </p:nvSpPr>
        <p:spPr>
          <a:xfrm>
            <a:off x="762000" y="4620161"/>
            <a:ext cx="8534400" cy="1323439"/>
          </a:xfrm>
          <a:prstGeom prst="rect">
            <a:avLst/>
          </a:prstGeom>
          <a:noFill/>
        </p:spPr>
        <p:txBody>
          <a:bodyPr wrap="square" rtlCol="0">
            <a:spAutoFit/>
          </a:bodyPr>
          <a:lstStyle/>
          <a:p>
            <a:r>
              <a:rPr lang="en-US" sz="4000" dirty="0" smtClean="0">
                <a:latin typeface="Berlin Sans FB" pitchFamily="34" charset="0"/>
              </a:rPr>
              <a:t>These soils have little </a:t>
            </a:r>
            <a:r>
              <a:rPr lang="en-US" sz="4000" b="1" dirty="0" smtClean="0">
                <a:latin typeface="Berlin Sans FB" pitchFamily="34" charset="0"/>
              </a:rPr>
              <a:t>ORGANIC MATTER</a:t>
            </a:r>
            <a:r>
              <a:rPr lang="en-US" sz="4000" dirty="0" smtClean="0">
                <a:latin typeface="Berlin Sans FB" pitchFamily="34" charset="0"/>
              </a:rPr>
              <a:t>, and very little </a:t>
            </a:r>
            <a:r>
              <a:rPr lang="en-US" sz="4000" b="1" dirty="0" smtClean="0">
                <a:latin typeface="Berlin Sans FB" pitchFamily="34" charset="0"/>
              </a:rPr>
              <a:t>NUTRIENTS</a:t>
            </a:r>
            <a:r>
              <a:rPr lang="en-US" sz="4000" dirty="0" smtClean="0">
                <a:latin typeface="Berlin Sans FB" pitchFamily="34" charset="0"/>
              </a:rPr>
              <a:t>!</a:t>
            </a:r>
            <a:endParaRPr lang="en-US" sz="4000" dirty="0">
              <a:latin typeface="Berlin Sans FB"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962400" y="1752600"/>
            <a:ext cx="4865385" cy="4807000"/>
          </a:xfrm>
          <a:prstGeom prst="rect">
            <a:avLst/>
          </a:prstGeom>
          <a:noFill/>
          <a:ln w="9525">
            <a:noFill/>
            <a:miter lim="800000"/>
            <a:headEnd/>
            <a:tailEnd/>
          </a:ln>
        </p:spPr>
      </p:pic>
      <p:sp>
        <p:nvSpPr>
          <p:cNvPr id="4" name="TextBox 3"/>
          <p:cNvSpPr txBox="1"/>
          <p:nvPr/>
        </p:nvSpPr>
        <p:spPr>
          <a:xfrm>
            <a:off x="3657600" y="685800"/>
            <a:ext cx="5486400" cy="738664"/>
          </a:xfrm>
          <a:prstGeom prst="rect">
            <a:avLst/>
          </a:prstGeom>
          <a:solidFill>
            <a:srgbClr val="FF0000"/>
          </a:solidFill>
        </p:spPr>
        <p:txBody>
          <a:bodyPr wrap="square" rtlCol="0">
            <a:spAutoFit/>
          </a:bodyPr>
          <a:lstStyle/>
          <a:p>
            <a:pPr algn="ctr"/>
            <a:r>
              <a:rPr lang="en-US" sz="2400" b="1" dirty="0" smtClean="0">
                <a:solidFill>
                  <a:schemeClr val="bg1"/>
                </a:solidFill>
              </a:rPr>
              <a:t>OXISOL</a:t>
            </a:r>
          </a:p>
          <a:p>
            <a:pPr algn="ctr"/>
            <a:r>
              <a:rPr lang="en-US" b="1" dirty="0" smtClean="0">
                <a:solidFill>
                  <a:schemeClr val="bg1"/>
                </a:solidFill>
              </a:rPr>
              <a:t>Very Weathered</a:t>
            </a:r>
            <a:endParaRPr lang="en-US" b="1" dirty="0">
              <a:solidFill>
                <a:schemeClr val="bg1"/>
              </a:solidFill>
            </a:endParaRPr>
          </a:p>
        </p:txBody>
      </p:sp>
      <p:pic>
        <p:nvPicPr>
          <p:cNvPr id="5" name="Picture 4" descr="OXISOL.jpg"/>
          <p:cNvPicPr>
            <a:picLocks noChangeAspect="1"/>
          </p:cNvPicPr>
          <p:nvPr/>
        </p:nvPicPr>
        <p:blipFill>
          <a:blip r:embed="rId4" cstate="print"/>
          <a:stretch>
            <a:fillRect/>
          </a:stretch>
        </p:blipFill>
        <p:spPr>
          <a:xfrm>
            <a:off x="304800" y="228600"/>
            <a:ext cx="3331270" cy="6477000"/>
          </a:xfrm>
          <a:prstGeom prst="roundRect">
            <a:avLst/>
          </a:prstGeom>
          <a:ln>
            <a:solidFill>
              <a:srgbClr val="FF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657600" y="1905000"/>
            <a:ext cx="5334000" cy="4369017"/>
          </a:xfrm>
          <a:prstGeom prst="rect">
            <a:avLst/>
          </a:prstGeom>
          <a:noFill/>
          <a:ln w="9525">
            <a:noFill/>
            <a:miter lim="800000"/>
            <a:headEnd/>
            <a:tailEnd/>
          </a:ln>
        </p:spPr>
      </p:pic>
      <p:pic>
        <p:nvPicPr>
          <p:cNvPr id="5" name="Picture 4" descr="ULTISOL.jpg"/>
          <p:cNvPicPr>
            <a:picLocks noChangeAspect="1"/>
          </p:cNvPicPr>
          <p:nvPr/>
        </p:nvPicPr>
        <p:blipFill>
          <a:blip r:embed="rId4" cstate="print"/>
          <a:stretch>
            <a:fillRect/>
          </a:stretch>
        </p:blipFill>
        <p:spPr>
          <a:xfrm>
            <a:off x="228600" y="152400"/>
            <a:ext cx="3331270" cy="6477000"/>
          </a:xfrm>
          <a:prstGeom prst="roundRect">
            <a:avLst/>
          </a:prstGeom>
          <a:ln>
            <a:solidFill>
              <a:srgbClr val="FF0000"/>
            </a:solidFill>
          </a:ln>
        </p:spPr>
      </p:pic>
      <p:sp>
        <p:nvSpPr>
          <p:cNvPr id="4" name="TextBox 3"/>
          <p:cNvSpPr txBox="1"/>
          <p:nvPr/>
        </p:nvSpPr>
        <p:spPr>
          <a:xfrm>
            <a:off x="3581400" y="685800"/>
            <a:ext cx="5562600" cy="738664"/>
          </a:xfrm>
          <a:prstGeom prst="rect">
            <a:avLst/>
          </a:prstGeom>
          <a:solidFill>
            <a:srgbClr val="FF0000"/>
          </a:solidFill>
        </p:spPr>
        <p:txBody>
          <a:bodyPr wrap="square" rtlCol="0">
            <a:spAutoFit/>
          </a:bodyPr>
          <a:lstStyle/>
          <a:p>
            <a:pPr algn="ctr"/>
            <a:r>
              <a:rPr lang="en-US" sz="2400" b="1" dirty="0" smtClean="0">
                <a:solidFill>
                  <a:schemeClr val="bg1"/>
                </a:solidFill>
              </a:rPr>
              <a:t>ULTISOL</a:t>
            </a:r>
          </a:p>
          <a:p>
            <a:pPr algn="ctr"/>
            <a:r>
              <a:rPr lang="en-US" b="1" dirty="0" smtClean="0">
                <a:solidFill>
                  <a:schemeClr val="bg1"/>
                </a:solidFill>
              </a:rPr>
              <a:t>Weathered</a:t>
            </a:r>
            <a:endParaRPr lang="en-US"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0314"/>
            <a:ext cx="9144000" cy="707886"/>
          </a:xfrm>
          <a:prstGeom prst="rect">
            <a:avLst/>
          </a:prstGeom>
          <a:noFill/>
        </p:spPr>
        <p:txBody>
          <a:bodyPr wrap="square" rtlCol="0">
            <a:spAutoFit/>
          </a:bodyPr>
          <a:lstStyle/>
          <a:p>
            <a:pPr algn="ctr"/>
            <a:r>
              <a:rPr lang="en-US" sz="4000" dirty="0" smtClean="0">
                <a:latin typeface="Berlin Sans FB" pitchFamily="34" charset="0"/>
              </a:rPr>
              <a:t>Tropical forests</a:t>
            </a:r>
            <a:endParaRPr lang="en-US" sz="4000" dirty="0">
              <a:latin typeface="Berlin Sans FB" pitchFamily="34" charset="0"/>
            </a:endParaRPr>
          </a:p>
        </p:txBody>
      </p:sp>
      <p:pic>
        <p:nvPicPr>
          <p:cNvPr id="5" name="Picture 7" descr="http://www.tropical-rainforest-animals.com/image-files/rainforest2.jpg"/>
          <p:cNvPicPr>
            <a:picLocks noChangeAspect="1" noChangeArrowheads="1"/>
          </p:cNvPicPr>
          <p:nvPr/>
        </p:nvPicPr>
        <p:blipFill>
          <a:blip r:embed="rId3"/>
          <a:srcRect/>
          <a:stretch>
            <a:fillRect/>
          </a:stretch>
        </p:blipFill>
        <p:spPr bwMode="auto">
          <a:xfrm flipH="1">
            <a:off x="1028700" y="990600"/>
            <a:ext cx="6972300" cy="55753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Membership\K-12\SSSA K-12 Folder\Teachers Guide\Images\28-08-chimp.jpg"/>
          <p:cNvPicPr>
            <a:picLocks noChangeAspect="1" noChangeArrowheads="1"/>
          </p:cNvPicPr>
          <p:nvPr/>
        </p:nvPicPr>
        <p:blipFill>
          <a:blip r:embed="rId3"/>
          <a:srcRect/>
          <a:stretch>
            <a:fillRect/>
          </a:stretch>
        </p:blipFill>
        <p:spPr bwMode="auto">
          <a:xfrm>
            <a:off x="3276600" y="2590800"/>
            <a:ext cx="5500688" cy="3787140"/>
          </a:xfrm>
          <a:prstGeom prst="ellipse">
            <a:avLst/>
          </a:prstGeom>
          <a:ln>
            <a:noFill/>
          </a:ln>
          <a:effectLst>
            <a:softEdge rad="112500"/>
          </a:effectLst>
        </p:spPr>
      </p:pic>
      <p:pic>
        <p:nvPicPr>
          <p:cNvPr id="5123" name="Picture 3" descr="H:\Membership\K-12\SSSA K-12 Folder\Teachers Guide\Images\28-10-leafcutter.jpg"/>
          <p:cNvPicPr>
            <a:picLocks noChangeAspect="1" noChangeArrowheads="1"/>
          </p:cNvPicPr>
          <p:nvPr/>
        </p:nvPicPr>
        <p:blipFill>
          <a:blip r:embed="rId4"/>
          <a:srcRect/>
          <a:stretch>
            <a:fillRect/>
          </a:stretch>
        </p:blipFill>
        <p:spPr bwMode="auto">
          <a:xfrm>
            <a:off x="152400" y="3176587"/>
            <a:ext cx="2895600" cy="2614613"/>
          </a:xfrm>
          <a:prstGeom prst="ellipse">
            <a:avLst/>
          </a:prstGeom>
          <a:ln>
            <a:noFill/>
          </a:ln>
          <a:effectLst>
            <a:softEdge rad="112500"/>
          </a:effectLst>
        </p:spPr>
      </p:pic>
      <p:sp>
        <p:nvSpPr>
          <p:cNvPr id="4" name="TextBox 3"/>
          <p:cNvSpPr txBox="1"/>
          <p:nvPr/>
        </p:nvSpPr>
        <p:spPr>
          <a:xfrm>
            <a:off x="0" y="0"/>
            <a:ext cx="9144000" cy="2554545"/>
          </a:xfrm>
          <a:prstGeom prst="rect">
            <a:avLst/>
          </a:prstGeom>
          <a:noFill/>
        </p:spPr>
        <p:txBody>
          <a:bodyPr wrap="square" rtlCol="0">
            <a:spAutoFit/>
          </a:bodyPr>
          <a:lstStyle/>
          <a:p>
            <a:r>
              <a:rPr lang="en-US" sz="4000" dirty="0" smtClean="0">
                <a:latin typeface="Berlin Sans FB" pitchFamily="34" charset="0"/>
              </a:rPr>
              <a:t>Tropical forests have over </a:t>
            </a:r>
            <a:r>
              <a:rPr lang="en-US" sz="4000" b="1" dirty="0" smtClean="0">
                <a:solidFill>
                  <a:srgbClr val="FF0000"/>
                </a:solidFill>
                <a:latin typeface="Berlin Sans FB" pitchFamily="34" charset="0"/>
              </a:rPr>
              <a:t>150 species </a:t>
            </a:r>
            <a:r>
              <a:rPr lang="en-US" sz="4000" dirty="0" smtClean="0">
                <a:latin typeface="Berlin Sans FB" pitchFamily="34" charset="0"/>
              </a:rPr>
              <a:t>of </a:t>
            </a:r>
            <a:r>
              <a:rPr lang="en-US" sz="4000" b="1" dirty="0" smtClean="0">
                <a:solidFill>
                  <a:srgbClr val="00B050"/>
                </a:solidFill>
                <a:latin typeface="Berlin Sans FB" pitchFamily="34" charset="0"/>
              </a:rPr>
              <a:t>trees</a:t>
            </a:r>
            <a:r>
              <a:rPr lang="en-US" sz="4000" dirty="0" smtClean="0">
                <a:latin typeface="Berlin Sans FB" pitchFamily="34" charset="0"/>
              </a:rPr>
              <a:t> in one football field… </a:t>
            </a:r>
          </a:p>
          <a:p>
            <a:endParaRPr lang="en-US" sz="4000" dirty="0" smtClean="0">
              <a:latin typeface="Berlin Sans FB" pitchFamily="34" charset="0"/>
            </a:endParaRPr>
          </a:p>
          <a:p>
            <a:r>
              <a:rPr lang="en-US" sz="4000" dirty="0" smtClean="0">
                <a:latin typeface="Berlin Sans FB" pitchFamily="34" charset="0"/>
              </a:rPr>
              <a:t>There is a </a:t>
            </a:r>
            <a:r>
              <a:rPr lang="en-US" sz="4000" b="1" dirty="0" smtClean="0">
                <a:solidFill>
                  <a:srgbClr val="FF0000"/>
                </a:solidFill>
                <a:latin typeface="Berlin Sans FB" pitchFamily="34" charset="0"/>
              </a:rPr>
              <a:t>LOT</a:t>
            </a:r>
            <a:r>
              <a:rPr lang="en-US" sz="4000" dirty="0" smtClean="0">
                <a:latin typeface="Berlin Sans FB" pitchFamily="34" charset="0"/>
              </a:rPr>
              <a:t> of different organisms!</a:t>
            </a:r>
            <a:endParaRPr lang="en-US" sz="4000" dirty="0">
              <a:latin typeface="Berlin Sans FB"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embership\K-12\SSSA K-12 Folder\Teachers Guide\Images\28-04-savanna.jpg"/>
          <p:cNvPicPr>
            <a:picLocks noChangeAspect="1" noChangeArrowheads="1"/>
          </p:cNvPicPr>
          <p:nvPr/>
        </p:nvPicPr>
        <p:blipFill>
          <a:blip r:embed="rId3"/>
          <a:srcRect/>
          <a:stretch>
            <a:fillRect/>
          </a:stretch>
        </p:blipFill>
        <p:spPr bwMode="auto">
          <a:xfrm>
            <a:off x="914400" y="1143000"/>
            <a:ext cx="7358063" cy="529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2590800" y="228600"/>
            <a:ext cx="9144000" cy="707886"/>
          </a:xfrm>
          <a:prstGeom prst="rect">
            <a:avLst/>
          </a:prstGeom>
          <a:noFill/>
        </p:spPr>
        <p:txBody>
          <a:bodyPr wrap="square" rtlCol="0">
            <a:spAutoFit/>
          </a:bodyPr>
          <a:lstStyle/>
          <a:p>
            <a:r>
              <a:rPr lang="en-US" sz="4000" dirty="0" smtClean="0">
                <a:latin typeface="Berlin Sans FB" pitchFamily="34" charset="0"/>
              </a:rPr>
              <a:t>Savannah Plains</a:t>
            </a:r>
            <a:endParaRPr lang="en-US" sz="4000" dirty="0">
              <a:latin typeface="Berlin Sans FB"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28-09-lunch.jpg"/>
          <p:cNvPicPr>
            <a:picLocks noChangeAspect="1" noChangeArrowheads="1"/>
          </p:cNvPicPr>
          <p:nvPr/>
        </p:nvPicPr>
        <p:blipFill>
          <a:blip r:embed="rId3"/>
          <a:srcRect/>
          <a:stretch>
            <a:fillRect/>
          </a:stretch>
        </p:blipFill>
        <p:spPr bwMode="auto">
          <a:xfrm>
            <a:off x="685800" y="1143000"/>
            <a:ext cx="8101013" cy="5376863"/>
          </a:xfrm>
          <a:prstGeom prst="rect">
            <a:avLst/>
          </a:prstGeom>
          <a:noFill/>
        </p:spPr>
      </p:pic>
      <p:sp>
        <p:nvSpPr>
          <p:cNvPr id="3" name="TextBox 2"/>
          <p:cNvSpPr txBox="1"/>
          <p:nvPr/>
        </p:nvSpPr>
        <p:spPr>
          <a:xfrm>
            <a:off x="228600" y="152400"/>
            <a:ext cx="9144000" cy="646331"/>
          </a:xfrm>
          <a:prstGeom prst="rect">
            <a:avLst/>
          </a:prstGeom>
          <a:noFill/>
        </p:spPr>
        <p:txBody>
          <a:bodyPr wrap="square" rtlCol="0">
            <a:spAutoFit/>
          </a:bodyPr>
          <a:lstStyle/>
          <a:p>
            <a:r>
              <a:rPr lang="en-US" sz="3600" dirty="0" smtClean="0">
                <a:latin typeface="Berlin Sans FB" pitchFamily="34" charset="0"/>
              </a:rPr>
              <a:t>What kind of animals live in the Savannah?</a:t>
            </a:r>
            <a:endParaRPr lang="en-US" sz="3600" dirty="0">
              <a:latin typeface="Berlin Sans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embership\K-12\SSSA K-12 Folder\Teachers Guide\Images\29-tropical.jpg"/>
          <p:cNvPicPr>
            <a:picLocks noChangeAspect="1" noChangeArrowheads="1"/>
          </p:cNvPicPr>
          <p:nvPr/>
        </p:nvPicPr>
        <p:blipFill>
          <a:blip r:embed="rId3"/>
          <a:srcRect/>
          <a:stretch>
            <a:fillRect/>
          </a:stretch>
        </p:blipFill>
        <p:spPr bwMode="auto">
          <a:xfrm>
            <a:off x="1447800" y="1981200"/>
            <a:ext cx="6629400" cy="4229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0" y="0"/>
            <a:ext cx="9144000" cy="707886"/>
          </a:xfrm>
          <a:prstGeom prst="rect">
            <a:avLst/>
          </a:prstGeom>
          <a:noFill/>
        </p:spPr>
        <p:txBody>
          <a:bodyPr wrap="square" rtlCol="0">
            <a:spAutoFit/>
          </a:bodyPr>
          <a:lstStyle/>
          <a:p>
            <a:r>
              <a:rPr lang="en-US" sz="4000" b="1" dirty="0" smtClean="0">
                <a:solidFill>
                  <a:srgbClr val="FF0000"/>
                </a:solidFill>
                <a:latin typeface="Berlin Sans FB" pitchFamily="34" charset="0"/>
              </a:rPr>
              <a:t>Termites</a:t>
            </a:r>
            <a:r>
              <a:rPr lang="en-US" sz="4000" dirty="0" smtClean="0">
                <a:latin typeface="Berlin Sans FB" pitchFamily="34" charset="0"/>
              </a:rPr>
              <a:t> are tropical </a:t>
            </a:r>
            <a:r>
              <a:rPr lang="en-US" sz="4000" b="1" dirty="0" smtClean="0">
                <a:solidFill>
                  <a:schemeClr val="bg2">
                    <a:lumMod val="50000"/>
                  </a:schemeClr>
                </a:solidFill>
                <a:latin typeface="Berlin Sans FB" pitchFamily="34" charset="0"/>
              </a:rPr>
              <a:t>earthworms</a:t>
            </a:r>
            <a:r>
              <a:rPr lang="en-US" sz="4000" dirty="0" smtClean="0">
                <a:latin typeface="Berlin Sans FB" pitchFamily="34" charset="0"/>
              </a:rPr>
              <a:t>… </a:t>
            </a:r>
            <a:endParaRPr lang="en-US" sz="4000" dirty="0">
              <a:latin typeface="Berlin Sans FB"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996</Words>
  <Application>Microsoft Office PowerPoint</Application>
  <PresentationFormat>On-screen Show (4:3)</PresentationFormat>
  <Paragraphs>86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Tropical Soils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Vocabulary</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intern</cp:lastModifiedBy>
  <cp:revision>33</cp:revision>
  <dcterms:created xsi:type="dcterms:W3CDTF">2011-07-04T12:24:43Z</dcterms:created>
  <dcterms:modified xsi:type="dcterms:W3CDTF">2011-12-20T17:23:39Z</dcterms:modified>
</cp:coreProperties>
</file>