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EABD9-C37D-432F-9CD8-3BA825160FE9}" type="datetimeFigureOut">
              <a:rPr lang="en-US" smtClean="0"/>
              <a:t>12/21/2011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5B18-CC12-4375-B537-A5257C296E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Describe how plants tell us their nutrient needs</a:t>
            </a:r>
          </a:p>
          <a:p>
            <a:r>
              <a:rPr lang="en-US" sz="1200" i="1" kern="1200" dirty="0" smtClean="0">
                <a:solidFill>
                  <a:schemeClr val="tx1"/>
                </a:solidFill>
                <a:latin typeface="+mn-lt"/>
                <a:ea typeface="+mn-ea"/>
                <a:cs typeface="+mn-cs"/>
              </a:rPr>
              <a:t>Plant nutrient deficiency symptoms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Soils can be tested for their nutrient content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do we add nutrients to soil?</a:t>
            </a:r>
          </a:p>
          <a:p>
            <a:r>
              <a:rPr lang="en-US" sz="1200" i="1" kern="1200" dirty="0" smtClean="0">
                <a:solidFill>
                  <a:schemeClr val="tx1"/>
                </a:solidFill>
                <a:latin typeface="+mn-lt"/>
                <a:ea typeface="+mn-ea"/>
                <a:cs typeface="+mn-cs"/>
              </a:rPr>
              <a:t>Fertilizer nutrients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Organic nutrients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found in Scoop</a:t>
            </a:r>
            <a:r>
              <a:rPr lang="en-US" baseline="0" dirty="0" smtClean="0"/>
              <a:t> Book</a:t>
            </a:r>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not found in Scoop Glossary</a:t>
            </a:r>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2C10F-3CBD-4A0E-8AF0-389E452C9C45}"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2C10F-3CBD-4A0E-8AF0-389E452C9C45}"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2C10F-3CBD-4A0E-8AF0-389E452C9C45}" type="datetimeFigureOut">
              <a:rPr lang="en-US" smtClean="0"/>
              <a:t>12/21/2011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2C10F-3CBD-4A0E-8AF0-389E452C9C45}" type="datetimeFigureOut">
              <a:rPr lang="en-US" smtClean="0"/>
              <a:t>12/21/2011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2C10F-3CBD-4A0E-8AF0-389E452C9C45}" type="datetimeFigureOut">
              <a:rPr lang="en-US" smtClean="0"/>
              <a:t>12/21/2011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C10F-3CBD-4A0E-8AF0-389E452C9C45}"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C10F-3CBD-4A0E-8AF0-389E452C9C45}"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2C10F-3CBD-4A0E-8AF0-389E452C9C45}" type="datetimeFigureOut">
              <a:rPr lang="en-US" smtClean="0"/>
              <a:t>12/21/2011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1C16F-B4D3-4EAF-B1BD-5177A1F86F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courses.soil.ncsu.edu/ssc341/images/symptom_pix/01.jpg"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219200" y="1447800"/>
            <a:ext cx="7772400" cy="1470025"/>
          </a:xfrm>
        </p:spPr>
        <p:txBody>
          <a:bodyPr/>
          <a:lstStyle/>
          <a:p>
            <a:r>
              <a:rPr lang="en-US" dirty="0" smtClean="0"/>
              <a:t>Soils Need Nutrients Too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62000" y="0"/>
            <a:ext cx="4953000" cy="1938992"/>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99FF33"/>
                </a:solidFill>
                <a:effectLst/>
                <a:latin typeface="Gill Sans Ultra Bold" pitchFamily="34" charset="0"/>
                <a:ea typeface="Calibri" pitchFamily="34" charset="0"/>
                <a:cs typeface="Myriad Pro" charset="0"/>
              </a:rPr>
              <a:t>Nitrogen Deficiency</a:t>
            </a:r>
            <a:endParaRPr kumimoji="0" lang="en-US" sz="4000" b="0" i="0" u="none" strike="noStrike" cap="none" normalizeH="0" baseline="0" dirty="0" smtClean="0">
              <a:ln>
                <a:noFill/>
              </a:ln>
              <a:solidFill>
                <a:srgbClr val="99FF33"/>
              </a:solidFill>
              <a:effectLst/>
              <a:latin typeface="Gill Sans Ultra Bold"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99FF33"/>
              </a:solidFill>
              <a:effectLst/>
              <a:latin typeface="Gill Sans Ultra Bold" pitchFamily="34" charset="0"/>
            </a:endParaRPr>
          </a:p>
        </p:txBody>
      </p:sp>
      <p:sp>
        <p:nvSpPr>
          <p:cNvPr id="4" name="Rectangle 3"/>
          <p:cNvSpPr/>
          <p:nvPr/>
        </p:nvSpPr>
        <p:spPr>
          <a:xfrm>
            <a:off x="762000" y="1447800"/>
            <a:ext cx="4572000" cy="1569660"/>
          </a:xfrm>
          <a:prstGeom prst="rect">
            <a:avLst/>
          </a:prstGeom>
        </p:spPr>
        <p:txBody>
          <a:bodyPr>
            <a:spAutoFit/>
          </a:bodyPr>
          <a:lstStyle/>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Yellowing of leaves, first seen in younger leaves. Stunted growth.</a:t>
            </a:r>
            <a:endParaRPr lang="en-US" sz="2400" dirty="0" smtClean="0">
              <a:latin typeface="Gill Sans Ultra Bold" pitchFamily="34" charset="0"/>
            </a:endParaRPr>
          </a:p>
        </p:txBody>
      </p:sp>
      <p:pic>
        <p:nvPicPr>
          <p:cNvPr id="5122" name="Picture 2" descr="http://courses.soil.ncsu.edu/ssc341/images/symptom_pix/01.jpg"/>
          <p:cNvPicPr>
            <a:picLocks noChangeAspect="1" noChangeArrowheads="1"/>
          </p:cNvPicPr>
          <p:nvPr/>
        </p:nvPicPr>
        <p:blipFill>
          <a:blip r:embed="rId2" r:link="rId3" cstate="print"/>
          <a:srcRect/>
          <a:stretch>
            <a:fillRect/>
          </a:stretch>
        </p:blipFill>
        <p:spPr bwMode="auto">
          <a:xfrm>
            <a:off x="228600" y="3429000"/>
            <a:ext cx="4848634" cy="30480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495800" y="3429000"/>
            <a:ext cx="4648200" cy="3048000"/>
          </a:xfrm>
          <a:prstGeom prst="rect">
            <a:avLst/>
          </a:prstGeom>
          <a:noFill/>
          <a:ln w="9525">
            <a:noFill/>
            <a:miter lim="800000"/>
            <a:headEnd/>
            <a:tailEnd/>
          </a:ln>
        </p:spPr>
      </p:pic>
      <p:sp>
        <p:nvSpPr>
          <p:cNvPr id="8" name="TextBox 7"/>
          <p:cNvSpPr txBox="1"/>
          <p:nvPr/>
        </p:nvSpPr>
        <p:spPr>
          <a:xfrm>
            <a:off x="1905000" y="29718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019800" y="2971800"/>
            <a:ext cx="1886607" cy="461665"/>
          </a:xfrm>
          <a:prstGeom prst="rect">
            <a:avLst/>
          </a:prstGeom>
          <a:noFill/>
        </p:spPr>
        <p:txBody>
          <a:bodyPr wrap="none" rtlCol="0">
            <a:spAutoFit/>
          </a:bodyPr>
          <a:lstStyle/>
          <a:p>
            <a:r>
              <a:rPr lang="en-US" sz="2400" b="1" dirty="0" smtClean="0"/>
              <a:t>Sweet Potato</a:t>
            </a:r>
            <a:endParaRPr lang="en-US" sz="2400" b="1" dirty="0"/>
          </a:p>
        </p:txBody>
      </p:sp>
      <p:pic>
        <p:nvPicPr>
          <p:cNvPr id="8195" name="Picture 3"/>
          <p:cNvPicPr>
            <a:picLocks noChangeAspect="1" noChangeArrowheads="1"/>
          </p:cNvPicPr>
          <p:nvPr/>
        </p:nvPicPr>
        <p:blipFill>
          <a:blip r:embed="rId5"/>
          <a:srcRect/>
          <a:stretch>
            <a:fillRect/>
          </a:stretch>
        </p:blipFill>
        <p:spPr bwMode="auto">
          <a:xfrm>
            <a:off x="6096000" y="0"/>
            <a:ext cx="2005013" cy="2828925"/>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33400" y="0"/>
            <a:ext cx="5715000" cy="1323439"/>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1">
                    <a:lumMod val="60000"/>
                    <a:lumOff val="40000"/>
                  </a:schemeClr>
                </a:solidFill>
                <a:effectLst/>
                <a:latin typeface="Gill Sans Ultra Bold" pitchFamily="34" charset="0"/>
                <a:ea typeface="Calibri" pitchFamily="34" charset="0"/>
                <a:cs typeface="Myriad Pro" charset="0"/>
              </a:rPr>
              <a:t>Phosphorus Deficiency</a:t>
            </a:r>
            <a:endParaRPr kumimoji="0" lang="en-US" sz="4000" b="0" i="0" u="none" strike="noStrike" cap="none" normalizeH="0" baseline="0" dirty="0" smtClean="0">
              <a:ln>
                <a:noFill/>
              </a:ln>
              <a:solidFill>
                <a:schemeClr val="tx1"/>
              </a:solidFill>
              <a:effectLst/>
              <a:latin typeface="Gill Sans Ultra Bold" pitchFamily="34" charset="0"/>
            </a:endParaRPr>
          </a:p>
        </p:txBody>
      </p:sp>
      <p:sp>
        <p:nvSpPr>
          <p:cNvPr id="5" name="Rectangle 4"/>
          <p:cNvSpPr/>
          <p:nvPr/>
        </p:nvSpPr>
        <p:spPr>
          <a:xfrm>
            <a:off x="685800" y="1752600"/>
            <a:ext cx="6400800" cy="1200329"/>
          </a:xfrm>
          <a:prstGeom prst="rect">
            <a:avLst/>
          </a:prstGeom>
        </p:spPr>
        <p:txBody>
          <a:bodyPr wrap="square">
            <a:spAutoFit/>
          </a:bodyPr>
          <a:lstStyle/>
          <a:p>
            <a:pPr algn="ctr"/>
            <a:r>
              <a:rPr lang="en-US" sz="2400" dirty="0" smtClean="0">
                <a:solidFill>
                  <a:srgbClr val="000000"/>
                </a:solidFill>
                <a:latin typeface="Gill Sans Ultra Bold" pitchFamily="34" charset="0"/>
                <a:ea typeface="Calibri" pitchFamily="34" charset="0"/>
                <a:cs typeface="Myriad Pro" charset="0"/>
              </a:rPr>
              <a:t>Stunted growth, dark bluish green leaves, purple veins on underside of leaves</a:t>
            </a:r>
            <a:endParaRPr lang="en-US" sz="2400" dirty="0"/>
          </a:p>
        </p:txBody>
      </p:sp>
      <p:pic>
        <p:nvPicPr>
          <p:cNvPr id="3075" name="Picture 3" descr="E:\P deficiency photos NY\camera photos 495.jpg"/>
          <p:cNvPicPr>
            <a:picLocks noChangeAspect="1" noChangeArrowheads="1"/>
          </p:cNvPicPr>
          <p:nvPr/>
        </p:nvPicPr>
        <p:blipFill>
          <a:blip r:embed="rId2" cstate="print"/>
          <a:srcRect/>
          <a:stretch>
            <a:fillRect/>
          </a:stretch>
        </p:blipFill>
        <p:spPr bwMode="auto">
          <a:xfrm>
            <a:off x="457200" y="3429000"/>
            <a:ext cx="4114800" cy="3048000"/>
          </a:xfrm>
          <a:prstGeom prst="rect">
            <a:avLst/>
          </a:prstGeom>
          <a:noFill/>
        </p:spPr>
      </p:pic>
      <p:pic>
        <p:nvPicPr>
          <p:cNvPr id="3076" name="Picture 4" descr="E:\P deficiency photos NY\camera photos 477.jpg"/>
          <p:cNvPicPr>
            <a:picLocks noChangeAspect="1" noChangeArrowheads="1"/>
          </p:cNvPicPr>
          <p:nvPr/>
        </p:nvPicPr>
        <p:blipFill>
          <a:blip r:embed="rId3" cstate="print"/>
          <a:srcRect/>
          <a:stretch>
            <a:fillRect/>
          </a:stretch>
        </p:blipFill>
        <p:spPr bwMode="auto">
          <a:xfrm>
            <a:off x="4572000" y="3429000"/>
            <a:ext cx="4064000" cy="3048000"/>
          </a:xfrm>
          <a:prstGeom prst="rect">
            <a:avLst/>
          </a:prstGeom>
          <a:noFill/>
        </p:spPr>
      </p:pic>
      <p:sp>
        <p:nvSpPr>
          <p:cNvPr id="8" name="TextBox 7"/>
          <p:cNvSpPr txBox="1"/>
          <p:nvPr/>
        </p:nvSpPr>
        <p:spPr>
          <a:xfrm>
            <a:off x="1905000" y="29718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019800" y="2971800"/>
            <a:ext cx="1605119" cy="461665"/>
          </a:xfrm>
          <a:prstGeom prst="rect">
            <a:avLst/>
          </a:prstGeom>
          <a:noFill/>
        </p:spPr>
        <p:txBody>
          <a:bodyPr wrap="none" rtlCol="0">
            <a:spAutoFit/>
          </a:bodyPr>
          <a:lstStyle/>
          <a:p>
            <a:r>
              <a:rPr lang="en-US" sz="2400" b="1" dirty="0" smtClean="0"/>
              <a:t>Strawberry</a:t>
            </a:r>
            <a:endParaRPr lang="en-US" sz="2400" b="1" dirty="0"/>
          </a:p>
        </p:txBody>
      </p:sp>
      <p:pic>
        <p:nvPicPr>
          <p:cNvPr id="9218" name="Picture 2" descr="H:\Membership\K-12\SSSA K-12 Folder\Teachers Guide\Images\17-08-phos-def.jpg"/>
          <p:cNvPicPr>
            <a:picLocks noChangeAspect="1" noChangeArrowheads="1"/>
          </p:cNvPicPr>
          <p:nvPr/>
        </p:nvPicPr>
        <p:blipFill>
          <a:blip r:embed="rId4" cstate="print"/>
          <a:srcRect/>
          <a:stretch>
            <a:fillRect/>
          </a:stretch>
        </p:blipFill>
        <p:spPr bwMode="auto">
          <a:xfrm>
            <a:off x="6019800" y="0"/>
            <a:ext cx="2536031" cy="1650206"/>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66800" y="0"/>
            <a:ext cx="3657600" cy="1323439"/>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99FFCC"/>
                </a:solidFill>
                <a:effectLst/>
                <a:latin typeface="Gill Sans Ultra Bold" pitchFamily="34" charset="0"/>
                <a:ea typeface="Calibri" pitchFamily="34" charset="0"/>
                <a:cs typeface="Myriad Pro" charset="0"/>
              </a:rPr>
              <a:t>Zinc Deficiency</a:t>
            </a:r>
            <a:endParaRPr kumimoji="0" lang="en-US" sz="4000" b="0" i="0" u="none" strike="noStrike" cap="none" normalizeH="0" baseline="0" dirty="0" smtClean="0">
              <a:ln>
                <a:noFill/>
              </a:ln>
              <a:solidFill>
                <a:srgbClr val="99FFCC"/>
              </a:solidFill>
              <a:effectLst/>
              <a:latin typeface="Gill Sans Ultra Bold" pitchFamily="34" charset="0"/>
            </a:endParaRPr>
          </a:p>
        </p:txBody>
      </p:sp>
      <p:sp>
        <p:nvSpPr>
          <p:cNvPr id="3" name="Rectangle 2"/>
          <p:cNvSpPr/>
          <p:nvPr/>
        </p:nvSpPr>
        <p:spPr>
          <a:xfrm>
            <a:off x="609600" y="1828800"/>
            <a:ext cx="5501699" cy="830997"/>
          </a:xfrm>
          <a:prstGeom prst="rect">
            <a:avLst/>
          </a:prstGeom>
        </p:spPr>
        <p:txBody>
          <a:bodyPr wrap="none">
            <a:spAutoFit/>
          </a:bodyPr>
          <a:lstStyle/>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Yellow, light green-white </a:t>
            </a:r>
          </a:p>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coloring, plants are stunted</a:t>
            </a:r>
            <a:endParaRPr lang="en-US" sz="2400" dirty="0" smtClean="0">
              <a:latin typeface="Gill Sans Ultra Bold" pitchFamily="34" charset="0"/>
            </a:endParaRPr>
          </a:p>
        </p:txBody>
      </p:sp>
      <p:pic>
        <p:nvPicPr>
          <p:cNvPr id="6148" name="Picture 4"/>
          <p:cNvPicPr>
            <a:picLocks noChangeAspect="1" noChangeArrowheads="1"/>
          </p:cNvPicPr>
          <p:nvPr/>
        </p:nvPicPr>
        <p:blipFill>
          <a:blip r:embed="rId2" cstate="print"/>
          <a:srcRect/>
          <a:stretch>
            <a:fillRect/>
          </a:stretch>
        </p:blipFill>
        <p:spPr bwMode="auto">
          <a:xfrm>
            <a:off x="457200" y="3581400"/>
            <a:ext cx="4450724" cy="2971800"/>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4876800" y="3581401"/>
            <a:ext cx="3810000" cy="2971800"/>
          </a:xfrm>
          <a:prstGeom prst="rect">
            <a:avLst/>
          </a:prstGeom>
          <a:noFill/>
          <a:ln w="9525">
            <a:noFill/>
            <a:miter lim="800000"/>
            <a:headEnd/>
            <a:tailEnd/>
          </a:ln>
        </p:spPr>
      </p:pic>
      <p:sp>
        <p:nvSpPr>
          <p:cNvPr id="8" name="TextBox 7"/>
          <p:cNvSpPr txBox="1"/>
          <p:nvPr/>
        </p:nvSpPr>
        <p:spPr>
          <a:xfrm>
            <a:off x="2209800" y="30480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324600" y="3048000"/>
            <a:ext cx="928459" cy="461665"/>
          </a:xfrm>
          <a:prstGeom prst="rect">
            <a:avLst/>
          </a:prstGeom>
          <a:noFill/>
        </p:spPr>
        <p:txBody>
          <a:bodyPr wrap="none" rtlCol="0">
            <a:spAutoFit/>
          </a:bodyPr>
          <a:lstStyle/>
          <a:p>
            <a:r>
              <a:rPr lang="en-US" sz="2400" b="1" dirty="0" smtClean="0"/>
              <a:t>Citrus</a:t>
            </a:r>
            <a:endParaRPr lang="en-US" sz="2400" b="1" dirty="0"/>
          </a:p>
        </p:txBody>
      </p:sp>
      <p:pic>
        <p:nvPicPr>
          <p:cNvPr id="10242" name="Picture 2" descr="H:\Membership\K-12\SSSA K-12 Folder\Teachers Guide\Images\17-09-zinc-def.jpg"/>
          <p:cNvPicPr>
            <a:picLocks noChangeAspect="1" noChangeArrowheads="1"/>
          </p:cNvPicPr>
          <p:nvPr/>
        </p:nvPicPr>
        <p:blipFill>
          <a:blip r:embed="rId4"/>
          <a:srcRect/>
          <a:stretch>
            <a:fillRect/>
          </a:stretch>
        </p:blipFill>
        <p:spPr bwMode="auto">
          <a:xfrm>
            <a:off x="6629400" y="304799"/>
            <a:ext cx="2330291" cy="2610326"/>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09600" y="-381000"/>
            <a:ext cx="9763125" cy="7258050"/>
          </a:xfrm>
          <a:prstGeom prst="rect">
            <a:avLst/>
          </a:prstGeom>
          <a:noFill/>
          <a:ln w="9525">
            <a:noFill/>
            <a:miter lim="800000"/>
            <a:headEnd/>
            <a:tailEnd/>
          </a:ln>
        </p:spPr>
      </p:pic>
      <p:sp>
        <p:nvSpPr>
          <p:cNvPr id="3" name="Rectangle 4"/>
          <p:cNvSpPr>
            <a:spLocks noChangeArrowheads="1"/>
          </p:cNvSpPr>
          <p:nvPr/>
        </p:nvSpPr>
        <p:spPr bwMode="auto">
          <a:xfrm>
            <a:off x="1676400" y="67270"/>
            <a:ext cx="6172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5400" b="1" dirty="0" smtClean="0">
                <a:solidFill>
                  <a:srgbClr val="DA2028"/>
                </a:solidFill>
                <a:latin typeface="Berlin Sans FB" pitchFamily="34" charset="0"/>
              </a:rPr>
              <a:t>Vocabulary</a:t>
            </a:r>
            <a:endParaRPr kumimoji="0" lang="en-US" sz="4000" b="0" i="0" u="none" strike="noStrike" cap="none" normalizeH="0" baseline="0" dirty="0" smtClean="0">
              <a:ln>
                <a:noFill/>
              </a:ln>
              <a:solidFill>
                <a:schemeClr val="tx1"/>
              </a:solidFill>
              <a:effectLst/>
              <a:latin typeface="Berlin Sans FB" pitchFamily="34" charset="0"/>
            </a:endParaRPr>
          </a:p>
        </p:txBody>
      </p:sp>
      <p:sp>
        <p:nvSpPr>
          <p:cNvPr id="5" name="Content Placeholder 4"/>
          <p:cNvSpPr>
            <a:spLocks noGrp="1"/>
          </p:cNvSpPr>
          <p:nvPr>
            <p:ph sz="half" idx="1"/>
          </p:nvPr>
        </p:nvSpPr>
        <p:spPr>
          <a:xfrm>
            <a:off x="457200" y="838200"/>
            <a:ext cx="4038600" cy="4525963"/>
          </a:xfrm>
        </p:spPr>
        <p:txBody>
          <a:bodyPr>
            <a:normAutofit fontScale="92500" lnSpcReduction="20000"/>
          </a:bodyPr>
          <a:lstStyle/>
          <a:p>
            <a:r>
              <a:rPr lang="en-US" dirty="0" smtClean="0"/>
              <a:t>Compost </a:t>
            </a:r>
          </a:p>
          <a:p>
            <a:r>
              <a:rPr lang="en-US" dirty="0" smtClean="0"/>
              <a:t>Deficiency</a:t>
            </a:r>
          </a:p>
          <a:p>
            <a:r>
              <a:rPr lang="en-US" dirty="0" smtClean="0"/>
              <a:t>Fertility</a:t>
            </a:r>
          </a:p>
          <a:p>
            <a:r>
              <a:rPr lang="en-US" dirty="0" smtClean="0"/>
              <a:t>Fertilizer</a:t>
            </a:r>
          </a:p>
          <a:p>
            <a:r>
              <a:rPr lang="en-US" dirty="0" smtClean="0"/>
              <a:t>Macronutrients</a:t>
            </a:r>
          </a:p>
          <a:p>
            <a:r>
              <a:rPr lang="en-US" dirty="0" smtClean="0"/>
              <a:t>Minerals</a:t>
            </a:r>
          </a:p>
          <a:p>
            <a:r>
              <a:rPr lang="en-US" dirty="0" smtClean="0"/>
              <a:t>Nitrogen</a:t>
            </a:r>
          </a:p>
          <a:p>
            <a:r>
              <a:rPr lang="en-US" dirty="0" smtClean="0"/>
              <a:t>Nutrients</a:t>
            </a:r>
          </a:p>
          <a:p>
            <a:r>
              <a:rPr lang="en-US" dirty="0" smtClean="0"/>
              <a:t>Phosphorus</a:t>
            </a:r>
          </a:p>
          <a:p>
            <a:r>
              <a:rPr lang="en-US" dirty="0" smtClean="0"/>
              <a:t>Potassium</a:t>
            </a:r>
          </a:p>
          <a:p>
            <a:r>
              <a:rPr lang="en-US" dirty="0" smtClean="0"/>
              <a:t>Uptake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09600" y="-381000"/>
            <a:ext cx="9763125" cy="7258050"/>
          </a:xfrm>
          <a:prstGeom prst="rect">
            <a:avLst/>
          </a:prstGeom>
          <a:noFill/>
          <a:ln w="9525">
            <a:noFill/>
            <a:miter lim="800000"/>
            <a:headEnd/>
            <a:tailEnd/>
          </a:ln>
        </p:spPr>
      </p:pic>
      <p:sp>
        <p:nvSpPr>
          <p:cNvPr id="3" name="Rectangle 4"/>
          <p:cNvSpPr>
            <a:spLocks noChangeArrowheads="1"/>
          </p:cNvSpPr>
          <p:nvPr/>
        </p:nvSpPr>
        <p:spPr bwMode="auto">
          <a:xfrm>
            <a:off x="1676400" y="0"/>
            <a:ext cx="6172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5400" b="1" dirty="0" smtClean="0">
                <a:solidFill>
                  <a:srgbClr val="DA2028"/>
                </a:solidFill>
                <a:latin typeface="Berlin Sans FB" pitchFamily="34" charset="0"/>
              </a:rPr>
              <a:t>Vocabulary</a:t>
            </a:r>
            <a:endParaRPr kumimoji="0" lang="en-US" sz="4000" b="0" i="0" u="none" strike="noStrike" cap="none" normalizeH="0" baseline="0" dirty="0" smtClean="0">
              <a:ln>
                <a:noFill/>
              </a:ln>
              <a:solidFill>
                <a:schemeClr val="tx1"/>
              </a:solidFill>
              <a:effectLst/>
              <a:latin typeface="Berlin Sans FB" pitchFamily="34" charset="0"/>
            </a:endParaRPr>
          </a:p>
        </p:txBody>
      </p:sp>
      <p:sp>
        <p:nvSpPr>
          <p:cNvPr id="5" name="Content Placeholder 4"/>
          <p:cNvSpPr>
            <a:spLocks noGrp="1"/>
          </p:cNvSpPr>
          <p:nvPr>
            <p:ph sz="half" idx="1"/>
          </p:nvPr>
        </p:nvSpPr>
        <p:spPr>
          <a:xfrm>
            <a:off x="0" y="838200"/>
            <a:ext cx="8229600" cy="5181600"/>
          </a:xfrm>
        </p:spPr>
        <p:txBody>
          <a:bodyPr>
            <a:normAutofit/>
          </a:bodyPr>
          <a:lstStyle/>
          <a:p>
            <a:r>
              <a:rPr lang="en-US" dirty="0" smtClean="0"/>
              <a:t>Calcium – macronutrient essential to plant growth and function, important to moving Nitrogen</a:t>
            </a:r>
          </a:p>
          <a:p>
            <a:r>
              <a:rPr lang="en-US" dirty="0" smtClean="0"/>
              <a:t>Iron – micronutrient responsible for plant photosynthesis and growth</a:t>
            </a:r>
          </a:p>
          <a:p>
            <a:r>
              <a:rPr lang="en-US" dirty="0" smtClean="0"/>
              <a:t>Magnesium – macronutrient essential to plant growth and phosphorus uptake</a:t>
            </a:r>
          </a:p>
          <a:p>
            <a:r>
              <a:rPr lang="en-US" dirty="0" smtClean="0"/>
              <a:t>Micronutrients – essential nutrients not needed in a large amount, but still very important</a:t>
            </a:r>
          </a:p>
          <a:p>
            <a:r>
              <a:rPr lang="en-US" dirty="0" smtClean="0"/>
              <a:t>Soil testing -  the process to find out what kind of nutrients a soil has.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5" name="Rectangle 4"/>
          <p:cNvSpPr/>
          <p:nvPr/>
        </p:nvSpPr>
        <p:spPr>
          <a:xfrm>
            <a:off x="304800" y="838201"/>
            <a:ext cx="8610600" cy="2246769"/>
          </a:xfrm>
          <a:prstGeom prst="rect">
            <a:avLst/>
          </a:prstGeom>
        </p:spPr>
        <p:txBody>
          <a:bodyPr wrap="square">
            <a:spAutoFit/>
          </a:bodyPr>
          <a:lstStyle/>
          <a:p>
            <a:r>
              <a:rPr lang="en-US" sz="2800" dirty="0" smtClean="0">
                <a:solidFill>
                  <a:srgbClr val="000000"/>
                </a:solidFill>
                <a:latin typeface="Gill Sans Ultra Bold" pitchFamily="34" charset="0"/>
                <a:ea typeface="Calibri" pitchFamily="34" charset="0"/>
                <a:cs typeface="Myriad Pro"/>
              </a:rPr>
              <a:t>Most soils have a large supply of nutrients.  But when soils are continually used for growing food, nutrients are removed when the crop is harvested.  </a:t>
            </a:r>
            <a:endParaRPr lang="en-US" sz="2800" dirty="0"/>
          </a:p>
        </p:txBody>
      </p:sp>
      <p:sp>
        <p:nvSpPr>
          <p:cNvPr id="6" name="Rectangle 5"/>
          <p:cNvSpPr/>
          <p:nvPr/>
        </p:nvSpPr>
        <p:spPr>
          <a:xfrm>
            <a:off x="0" y="3886200"/>
            <a:ext cx="3124200" cy="2246769"/>
          </a:xfrm>
          <a:prstGeom prst="rect">
            <a:avLst/>
          </a:prstGeom>
        </p:spPr>
        <p:txBody>
          <a:bodyPr wrap="square">
            <a:spAutoFit/>
          </a:bodyPr>
          <a:lstStyle/>
          <a:p>
            <a:pPr algn="ctr"/>
            <a:r>
              <a:rPr lang="en-US" sz="2800" dirty="0" smtClean="0">
                <a:solidFill>
                  <a:srgbClr val="000000"/>
                </a:solidFill>
                <a:latin typeface="Gill Sans Ultra Bold" pitchFamily="34" charset="0"/>
                <a:ea typeface="Calibri" pitchFamily="34" charset="0"/>
                <a:cs typeface="Myriad Pro"/>
              </a:rPr>
              <a:t>That is why farmers must add nutrients to their soils</a:t>
            </a:r>
            <a:endParaRPr lang="en-US" sz="2800" dirty="0"/>
          </a:p>
        </p:txBody>
      </p:sp>
      <p:pic>
        <p:nvPicPr>
          <p:cNvPr id="6147" name="Picture 3"/>
          <p:cNvPicPr>
            <a:picLocks noChangeAspect="1" noChangeArrowheads="1"/>
          </p:cNvPicPr>
          <p:nvPr/>
        </p:nvPicPr>
        <p:blipFill>
          <a:blip r:embed="rId3" cstate="print"/>
          <a:srcRect/>
          <a:stretch>
            <a:fillRect/>
          </a:stretch>
        </p:blipFill>
        <p:spPr bwMode="auto">
          <a:xfrm>
            <a:off x="3041025" y="3048000"/>
            <a:ext cx="6102975" cy="381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6" name="Rectangle 2"/>
          <p:cNvSpPr>
            <a:spLocks noChangeArrowheads="1"/>
          </p:cNvSpPr>
          <p:nvPr/>
        </p:nvSpPr>
        <p:spPr bwMode="auto">
          <a:xfrm>
            <a:off x="0" y="1371600"/>
            <a:ext cx="419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Nutrients can be added from a variety of sources—organic matter (</a:t>
            </a:r>
            <a:r>
              <a:rPr kumimoji="0" lang="en-US" sz="2400" b="0" i="0" u="none" strike="noStrike" cap="none" normalizeH="0" baseline="0" dirty="0" smtClean="0">
                <a:ln>
                  <a:noFill/>
                </a:ln>
                <a:solidFill>
                  <a:schemeClr val="bg2">
                    <a:lumMod val="50000"/>
                  </a:schemeClr>
                </a:solidFill>
                <a:effectLst/>
                <a:latin typeface="Gill Sans Ultra Bold" pitchFamily="34" charset="0"/>
                <a:ea typeface="Calibri" pitchFamily="34" charset="0"/>
                <a:cs typeface="Myriad Pro"/>
              </a:rPr>
              <a:t>manure</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 chemical </a:t>
            </a:r>
            <a:r>
              <a:rPr kumimoji="0" lang="en-US" sz="2400" b="0" i="0" u="none" strike="noStrike" cap="none" normalizeH="0" baseline="0" dirty="0" smtClean="0">
                <a:ln>
                  <a:noFill/>
                </a:ln>
                <a:solidFill>
                  <a:srgbClr val="FF0000"/>
                </a:solidFill>
                <a:effectLst/>
                <a:latin typeface="Gill Sans Ultra Bold" pitchFamily="34" charset="0"/>
                <a:ea typeface="Calibri" pitchFamily="34" charset="0"/>
                <a:cs typeface="Myriad Pro"/>
              </a:rPr>
              <a:t>fertilizers</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 and even by some plants as they grow.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ill Sans Ultra Bold" pitchFamily="34" charset="0"/>
            </a:endParaRPr>
          </a:p>
        </p:txBody>
      </p:sp>
      <p:pic>
        <p:nvPicPr>
          <p:cNvPr id="7171" name="Picture 3"/>
          <p:cNvPicPr>
            <a:picLocks noChangeAspect="1" noChangeArrowheads="1"/>
          </p:cNvPicPr>
          <p:nvPr/>
        </p:nvPicPr>
        <p:blipFill>
          <a:blip r:embed="rId3" cstate="print"/>
          <a:srcRect/>
          <a:stretch>
            <a:fillRect/>
          </a:stretch>
        </p:blipFill>
        <p:spPr bwMode="auto">
          <a:xfrm>
            <a:off x="4137400" y="685800"/>
            <a:ext cx="4863726" cy="4419600"/>
          </a:xfrm>
          <a:prstGeom prst="rect">
            <a:avLst/>
          </a:prstGeom>
          <a:noFill/>
          <a:ln w="9525">
            <a:noFill/>
            <a:miter lim="800000"/>
            <a:headEnd/>
            <a:tailEnd/>
          </a:ln>
        </p:spPr>
      </p:pic>
      <p:sp>
        <p:nvSpPr>
          <p:cNvPr id="9" name="TextBox 8"/>
          <p:cNvSpPr txBox="1"/>
          <p:nvPr/>
        </p:nvSpPr>
        <p:spPr>
          <a:xfrm>
            <a:off x="4876800" y="2743200"/>
            <a:ext cx="914400" cy="276999"/>
          </a:xfrm>
          <a:prstGeom prst="rect">
            <a:avLst/>
          </a:prstGeom>
          <a:solidFill>
            <a:srgbClr val="F5FDC3"/>
          </a:solidFill>
        </p:spPr>
        <p:txBody>
          <a:bodyPr wrap="square" rtlCol="0">
            <a:spAutoFit/>
          </a:bodyPr>
          <a:lstStyle/>
          <a:p>
            <a:r>
              <a:rPr lang="en-US" sz="1200" b="1" dirty="0" smtClean="0">
                <a:latin typeface="Segoe Print" pitchFamily="2" charset="0"/>
                <a:cs typeface="Aharoni" pitchFamily="2" charset="-79"/>
              </a:rPr>
              <a:t>Fertilizer</a:t>
            </a:r>
            <a:endParaRPr lang="en-US" sz="1200" b="1" dirty="0">
              <a:latin typeface="Segoe Print" pitchFamily="2" charset="0"/>
              <a:cs typeface="Aharoni" pitchFamily="2" charset="-79"/>
            </a:endParaRPr>
          </a:p>
        </p:txBody>
      </p:sp>
      <p:sp>
        <p:nvSpPr>
          <p:cNvPr id="10" name="Freeform 9"/>
          <p:cNvSpPr/>
          <p:nvPr/>
        </p:nvSpPr>
        <p:spPr>
          <a:xfrm>
            <a:off x="7924800" y="587682"/>
            <a:ext cx="1234994" cy="2765118"/>
          </a:xfrm>
          <a:custGeom>
            <a:avLst/>
            <a:gdLst>
              <a:gd name="connsiteX0" fmla="*/ 304800 w 1066800"/>
              <a:gd name="connsiteY0" fmla="*/ 9071 h 2415553"/>
              <a:gd name="connsiteX1" fmla="*/ 272142 w 1066800"/>
              <a:gd name="connsiteY1" fmla="*/ 63500 h 2415553"/>
              <a:gd name="connsiteX2" fmla="*/ 217714 w 1066800"/>
              <a:gd name="connsiteY2" fmla="*/ 117928 h 2415553"/>
              <a:gd name="connsiteX3" fmla="*/ 185057 w 1066800"/>
              <a:gd name="connsiteY3" fmla="*/ 172357 h 2415553"/>
              <a:gd name="connsiteX4" fmla="*/ 174171 w 1066800"/>
              <a:gd name="connsiteY4" fmla="*/ 205014 h 2415553"/>
              <a:gd name="connsiteX5" fmla="*/ 130628 w 1066800"/>
              <a:gd name="connsiteY5" fmla="*/ 270328 h 2415553"/>
              <a:gd name="connsiteX6" fmla="*/ 108857 w 1066800"/>
              <a:gd name="connsiteY6" fmla="*/ 335642 h 2415553"/>
              <a:gd name="connsiteX7" fmla="*/ 65314 w 1066800"/>
              <a:gd name="connsiteY7" fmla="*/ 390071 h 2415553"/>
              <a:gd name="connsiteX8" fmla="*/ 43542 w 1066800"/>
              <a:gd name="connsiteY8" fmla="*/ 477157 h 2415553"/>
              <a:gd name="connsiteX9" fmla="*/ 21771 w 1066800"/>
              <a:gd name="connsiteY9" fmla="*/ 542471 h 2415553"/>
              <a:gd name="connsiteX10" fmla="*/ 10885 w 1066800"/>
              <a:gd name="connsiteY10" fmla="*/ 683985 h 2415553"/>
              <a:gd name="connsiteX11" fmla="*/ 0 w 1066800"/>
              <a:gd name="connsiteY11" fmla="*/ 727528 h 2415553"/>
              <a:gd name="connsiteX12" fmla="*/ 21771 w 1066800"/>
              <a:gd name="connsiteY12" fmla="*/ 977900 h 2415553"/>
              <a:gd name="connsiteX13" fmla="*/ 43542 w 1066800"/>
              <a:gd name="connsiteY13" fmla="*/ 1075871 h 2415553"/>
              <a:gd name="connsiteX14" fmla="*/ 65314 w 1066800"/>
              <a:gd name="connsiteY14" fmla="*/ 1195614 h 2415553"/>
              <a:gd name="connsiteX15" fmla="*/ 76200 w 1066800"/>
              <a:gd name="connsiteY15" fmla="*/ 1358900 h 2415553"/>
              <a:gd name="connsiteX16" fmla="*/ 97971 w 1066800"/>
              <a:gd name="connsiteY16" fmla="*/ 1424214 h 2415553"/>
              <a:gd name="connsiteX17" fmla="*/ 130628 w 1066800"/>
              <a:gd name="connsiteY17" fmla="*/ 1522185 h 2415553"/>
              <a:gd name="connsiteX18" fmla="*/ 141514 w 1066800"/>
              <a:gd name="connsiteY18" fmla="*/ 1554842 h 2415553"/>
              <a:gd name="connsiteX19" fmla="*/ 185057 w 1066800"/>
              <a:gd name="connsiteY19" fmla="*/ 1652814 h 2415553"/>
              <a:gd name="connsiteX20" fmla="*/ 206828 w 1066800"/>
              <a:gd name="connsiteY20" fmla="*/ 1729014 h 2415553"/>
              <a:gd name="connsiteX21" fmla="*/ 217714 w 1066800"/>
              <a:gd name="connsiteY21" fmla="*/ 1761671 h 2415553"/>
              <a:gd name="connsiteX22" fmla="*/ 250371 w 1066800"/>
              <a:gd name="connsiteY22" fmla="*/ 1783442 h 2415553"/>
              <a:gd name="connsiteX23" fmla="*/ 283028 w 1066800"/>
              <a:gd name="connsiteY23" fmla="*/ 1848757 h 2415553"/>
              <a:gd name="connsiteX24" fmla="*/ 293914 w 1066800"/>
              <a:gd name="connsiteY24" fmla="*/ 1881414 h 2415553"/>
              <a:gd name="connsiteX25" fmla="*/ 315685 w 1066800"/>
              <a:gd name="connsiteY25" fmla="*/ 1914071 h 2415553"/>
              <a:gd name="connsiteX26" fmla="*/ 348342 w 1066800"/>
              <a:gd name="connsiteY26" fmla="*/ 2012042 h 2415553"/>
              <a:gd name="connsiteX27" fmla="*/ 359228 w 1066800"/>
              <a:gd name="connsiteY27" fmla="*/ 2044700 h 2415553"/>
              <a:gd name="connsiteX28" fmla="*/ 402771 w 1066800"/>
              <a:gd name="connsiteY28" fmla="*/ 2099128 h 2415553"/>
              <a:gd name="connsiteX29" fmla="*/ 446314 w 1066800"/>
              <a:gd name="connsiteY29" fmla="*/ 2142671 h 2415553"/>
              <a:gd name="connsiteX30" fmla="*/ 500742 w 1066800"/>
              <a:gd name="connsiteY30" fmla="*/ 2197100 h 2415553"/>
              <a:gd name="connsiteX31" fmla="*/ 522514 w 1066800"/>
              <a:gd name="connsiteY31" fmla="*/ 2218871 h 2415553"/>
              <a:gd name="connsiteX32" fmla="*/ 555171 w 1066800"/>
              <a:gd name="connsiteY32" fmla="*/ 2229757 h 2415553"/>
              <a:gd name="connsiteX33" fmla="*/ 620485 w 1066800"/>
              <a:gd name="connsiteY33" fmla="*/ 2273300 h 2415553"/>
              <a:gd name="connsiteX34" fmla="*/ 685800 w 1066800"/>
              <a:gd name="connsiteY34" fmla="*/ 2295071 h 2415553"/>
              <a:gd name="connsiteX35" fmla="*/ 718457 w 1066800"/>
              <a:gd name="connsiteY35" fmla="*/ 2316842 h 2415553"/>
              <a:gd name="connsiteX36" fmla="*/ 783771 w 1066800"/>
              <a:gd name="connsiteY36" fmla="*/ 2338614 h 2415553"/>
              <a:gd name="connsiteX37" fmla="*/ 816428 w 1066800"/>
              <a:gd name="connsiteY37" fmla="*/ 2349500 h 2415553"/>
              <a:gd name="connsiteX38" fmla="*/ 849085 w 1066800"/>
              <a:gd name="connsiteY38" fmla="*/ 2360385 h 2415553"/>
              <a:gd name="connsiteX39" fmla="*/ 903514 w 1066800"/>
              <a:gd name="connsiteY39" fmla="*/ 2393042 h 2415553"/>
              <a:gd name="connsiteX40" fmla="*/ 925285 w 1066800"/>
              <a:gd name="connsiteY40" fmla="*/ 2414814 h 2415553"/>
              <a:gd name="connsiteX41" fmla="*/ 936171 w 1066800"/>
              <a:gd name="connsiteY41" fmla="*/ 2371271 h 2415553"/>
              <a:gd name="connsiteX42" fmla="*/ 947057 w 1066800"/>
              <a:gd name="connsiteY42" fmla="*/ 2240642 h 2415553"/>
              <a:gd name="connsiteX43" fmla="*/ 968828 w 1066800"/>
              <a:gd name="connsiteY43" fmla="*/ 2175328 h 2415553"/>
              <a:gd name="connsiteX44" fmla="*/ 990600 w 1066800"/>
              <a:gd name="connsiteY44" fmla="*/ 2088242 h 2415553"/>
              <a:gd name="connsiteX45" fmla="*/ 1001485 w 1066800"/>
              <a:gd name="connsiteY45" fmla="*/ 2044700 h 2415553"/>
              <a:gd name="connsiteX46" fmla="*/ 1023257 w 1066800"/>
              <a:gd name="connsiteY46" fmla="*/ 1946728 h 2415553"/>
              <a:gd name="connsiteX47" fmla="*/ 1045028 w 1066800"/>
              <a:gd name="connsiteY47" fmla="*/ 1870528 h 2415553"/>
              <a:gd name="connsiteX48" fmla="*/ 1066800 w 1066800"/>
              <a:gd name="connsiteY48" fmla="*/ 1685471 h 2415553"/>
              <a:gd name="connsiteX49" fmla="*/ 1055914 w 1066800"/>
              <a:gd name="connsiteY49" fmla="*/ 1315357 h 2415553"/>
              <a:gd name="connsiteX50" fmla="*/ 1045028 w 1066800"/>
              <a:gd name="connsiteY50" fmla="*/ 1282700 h 2415553"/>
              <a:gd name="connsiteX51" fmla="*/ 1034142 w 1066800"/>
              <a:gd name="connsiteY51" fmla="*/ 1239157 h 2415553"/>
              <a:gd name="connsiteX52" fmla="*/ 1012371 w 1066800"/>
              <a:gd name="connsiteY52" fmla="*/ 1173842 h 2415553"/>
              <a:gd name="connsiteX53" fmla="*/ 990600 w 1066800"/>
              <a:gd name="connsiteY53" fmla="*/ 1086757 h 2415553"/>
              <a:gd name="connsiteX54" fmla="*/ 979714 w 1066800"/>
              <a:gd name="connsiteY54" fmla="*/ 890814 h 2415553"/>
              <a:gd name="connsiteX55" fmla="*/ 968828 w 1066800"/>
              <a:gd name="connsiteY55" fmla="*/ 651328 h 2415553"/>
              <a:gd name="connsiteX56" fmla="*/ 947057 w 1066800"/>
              <a:gd name="connsiteY56" fmla="*/ 586014 h 2415553"/>
              <a:gd name="connsiteX57" fmla="*/ 925285 w 1066800"/>
              <a:gd name="connsiteY57" fmla="*/ 488042 h 2415553"/>
              <a:gd name="connsiteX58" fmla="*/ 914400 w 1066800"/>
              <a:gd name="connsiteY58" fmla="*/ 313871 h 2415553"/>
              <a:gd name="connsiteX59" fmla="*/ 903514 w 1066800"/>
              <a:gd name="connsiteY59" fmla="*/ 205014 h 2415553"/>
              <a:gd name="connsiteX60" fmla="*/ 881742 w 1066800"/>
              <a:gd name="connsiteY60" fmla="*/ 96157 h 2415553"/>
              <a:gd name="connsiteX61" fmla="*/ 859971 w 1066800"/>
              <a:gd name="connsiteY61" fmla="*/ 74385 h 2415553"/>
              <a:gd name="connsiteX62" fmla="*/ 783771 w 1066800"/>
              <a:gd name="connsiteY62" fmla="*/ 41728 h 2415553"/>
              <a:gd name="connsiteX63" fmla="*/ 424542 w 1066800"/>
              <a:gd name="connsiteY63" fmla="*/ 30842 h 2415553"/>
              <a:gd name="connsiteX64" fmla="*/ 348342 w 1066800"/>
              <a:gd name="connsiteY64" fmla="*/ 9071 h 2415553"/>
              <a:gd name="connsiteX65" fmla="*/ 304800 w 1066800"/>
              <a:gd name="connsiteY65" fmla="*/ 9071 h 2415553"/>
              <a:gd name="connsiteX0" fmla="*/ 304800 w 1066800"/>
              <a:gd name="connsiteY0" fmla="*/ 9071 h 2415553"/>
              <a:gd name="connsiteX1" fmla="*/ 272142 w 1066800"/>
              <a:gd name="connsiteY1" fmla="*/ 63500 h 2415553"/>
              <a:gd name="connsiteX2" fmla="*/ 217714 w 1066800"/>
              <a:gd name="connsiteY2" fmla="*/ 117928 h 2415553"/>
              <a:gd name="connsiteX3" fmla="*/ 185057 w 1066800"/>
              <a:gd name="connsiteY3" fmla="*/ 172357 h 2415553"/>
              <a:gd name="connsiteX4" fmla="*/ 174171 w 1066800"/>
              <a:gd name="connsiteY4" fmla="*/ 205014 h 2415553"/>
              <a:gd name="connsiteX5" fmla="*/ 130628 w 1066800"/>
              <a:gd name="connsiteY5" fmla="*/ 270328 h 2415553"/>
              <a:gd name="connsiteX6" fmla="*/ 108857 w 1066800"/>
              <a:gd name="connsiteY6" fmla="*/ 335642 h 2415553"/>
              <a:gd name="connsiteX7" fmla="*/ 65314 w 1066800"/>
              <a:gd name="connsiteY7" fmla="*/ 390071 h 2415553"/>
              <a:gd name="connsiteX8" fmla="*/ 43542 w 1066800"/>
              <a:gd name="connsiteY8" fmla="*/ 477157 h 2415553"/>
              <a:gd name="connsiteX9" fmla="*/ 21771 w 1066800"/>
              <a:gd name="connsiteY9" fmla="*/ 542471 h 2415553"/>
              <a:gd name="connsiteX10" fmla="*/ 10885 w 1066800"/>
              <a:gd name="connsiteY10" fmla="*/ 683985 h 2415553"/>
              <a:gd name="connsiteX11" fmla="*/ 0 w 1066800"/>
              <a:gd name="connsiteY11" fmla="*/ 727528 h 2415553"/>
              <a:gd name="connsiteX12" fmla="*/ 21771 w 1066800"/>
              <a:gd name="connsiteY12" fmla="*/ 977900 h 2415553"/>
              <a:gd name="connsiteX13" fmla="*/ 43542 w 1066800"/>
              <a:gd name="connsiteY13" fmla="*/ 1075871 h 2415553"/>
              <a:gd name="connsiteX14" fmla="*/ 65314 w 1066800"/>
              <a:gd name="connsiteY14" fmla="*/ 1195614 h 2415553"/>
              <a:gd name="connsiteX15" fmla="*/ 76200 w 1066800"/>
              <a:gd name="connsiteY15" fmla="*/ 1358900 h 2415553"/>
              <a:gd name="connsiteX16" fmla="*/ 97971 w 1066800"/>
              <a:gd name="connsiteY16" fmla="*/ 1424214 h 2415553"/>
              <a:gd name="connsiteX17" fmla="*/ 130628 w 1066800"/>
              <a:gd name="connsiteY17" fmla="*/ 1522185 h 2415553"/>
              <a:gd name="connsiteX18" fmla="*/ 141514 w 1066800"/>
              <a:gd name="connsiteY18" fmla="*/ 1554842 h 2415553"/>
              <a:gd name="connsiteX19" fmla="*/ 185057 w 1066800"/>
              <a:gd name="connsiteY19" fmla="*/ 1652814 h 2415553"/>
              <a:gd name="connsiteX20" fmla="*/ 206828 w 1066800"/>
              <a:gd name="connsiteY20" fmla="*/ 1729014 h 2415553"/>
              <a:gd name="connsiteX21" fmla="*/ 217714 w 1066800"/>
              <a:gd name="connsiteY21" fmla="*/ 1761671 h 2415553"/>
              <a:gd name="connsiteX22" fmla="*/ 250371 w 1066800"/>
              <a:gd name="connsiteY22" fmla="*/ 1783442 h 2415553"/>
              <a:gd name="connsiteX23" fmla="*/ 283028 w 1066800"/>
              <a:gd name="connsiteY23" fmla="*/ 1848757 h 2415553"/>
              <a:gd name="connsiteX24" fmla="*/ 293914 w 1066800"/>
              <a:gd name="connsiteY24" fmla="*/ 1881414 h 2415553"/>
              <a:gd name="connsiteX25" fmla="*/ 315685 w 1066800"/>
              <a:gd name="connsiteY25" fmla="*/ 1914071 h 2415553"/>
              <a:gd name="connsiteX26" fmla="*/ 348342 w 1066800"/>
              <a:gd name="connsiteY26" fmla="*/ 2012042 h 2415553"/>
              <a:gd name="connsiteX27" fmla="*/ 359228 w 1066800"/>
              <a:gd name="connsiteY27" fmla="*/ 2044700 h 2415553"/>
              <a:gd name="connsiteX28" fmla="*/ 402771 w 1066800"/>
              <a:gd name="connsiteY28" fmla="*/ 2099128 h 2415553"/>
              <a:gd name="connsiteX29" fmla="*/ 446314 w 1066800"/>
              <a:gd name="connsiteY29" fmla="*/ 2142671 h 2415553"/>
              <a:gd name="connsiteX30" fmla="*/ 500742 w 1066800"/>
              <a:gd name="connsiteY30" fmla="*/ 2197100 h 2415553"/>
              <a:gd name="connsiteX31" fmla="*/ 522514 w 1066800"/>
              <a:gd name="connsiteY31" fmla="*/ 2218871 h 2415553"/>
              <a:gd name="connsiteX32" fmla="*/ 555171 w 1066800"/>
              <a:gd name="connsiteY32" fmla="*/ 2229757 h 2415553"/>
              <a:gd name="connsiteX33" fmla="*/ 620485 w 1066800"/>
              <a:gd name="connsiteY33" fmla="*/ 2273300 h 2415553"/>
              <a:gd name="connsiteX34" fmla="*/ 685800 w 1066800"/>
              <a:gd name="connsiteY34" fmla="*/ 2295071 h 2415553"/>
              <a:gd name="connsiteX35" fmla="*/ 718457 w 1066800"/>
              <a:gd name="connsiteY35" fmla="*/ 2316842 h 2415553"/>
              <a:gd name="connsiteX36" fmla="*/ 783771 w 1066800"/>
              <a:gd name="connsiteY36" fmla="*/ 2338614 h 2415553"/>
              <a:gd name="connsiteX37" fmla="*/ 816428 w 1066800"/>
              <a:gd name="connsiteY37" fmla="*/ 2349500 h 2415553"/>
              <a:gd name="connsiteX38" fmla="*/ 849085 w 1066800"/>
              <a:gd name="connsiteY38" fmla="*/ 2360385 h 2415553"/>
              <a:gd name="connsiteX39" fmla="*/ 903514 w 1066800"/>
              <a:gd name="connsiteY39" fmla="*/ 2393042 h 2415553"/>
              <a:gd name="connsiteX40" fmla="*/ 925285 w 1066800"/>
              <a:gd name="connsiteY40" fmla="*/ 2414814 h 2415553"/>
              <a:gd name="connsiteX41" fmla="*/ 936171 w 1066800"/>
              <a:gd name="connsiteY41" fmla="*/ 2371271 h 2415553"/>
              <a:gd name="connsiteX42" fmla="*/ 947057 w 1066800"/>
              <a:gd name="connsiteY42" fmla="*/ 2240642 h 2415553"/>
              <a:gd name="connsiteX43" fmla="*/ 968828 w 1066800"/>
              <a:gd name="connsiteY43" fmla="*/ 2175328 h 2415553"/>
              <a:gd name="connsiteX44" fmla="*/ 990600 w 1066800"/>
              <a:gd name="connsiteY44" fmla="*/ 2088242 h 2415553"/>
              <a:gd name="connsiteX45" fmla="*/ 1001485 w 1066800"/>
              <a:gd name="connsiteY45" fmla="*/ 2044700 h 2415553"/>
              <a:gd name="connsiteX46" fmla="*/ 1023257 w 1066800"/>
              <a:gd name="connsiteY46" fmla="*/ 1946728 h 2415553"/>
              <a:gd name="connsiteX47" fmla="*/ 1045028 w 1066800"/>
              <a:gd name="connsiteY47" fmla="*/ 1870528 h 2415553"/>
              <a:gd name="connsiteX48" fmla="*/ 1066800 w 1066800"/>
              <a:gd name="connsiteY48" fmla="*/ 1685471 h 2415553"/>
              <a:gd name="connsiteX49" fmla="*/ 1055914 w 1066800"/>
              <a:gd name="connsiteY49" fmla="*/ 1315357 h 2415553"/>
              <a:gd name="connsiteX50" fmla="*/ 1045028 w 1066800"/>
              <a:gd name="connsiteY50" fmla="*/ 1282700 h 2415553"/>
              <a:gd name="connsiteX51" fmla="*/ 1034142 w 1066800"/>
              <a:gd name="connsiteY51" fmla="*/ 1239157 h 2415553"/>
              <a:gd name="connsiteX52" fmla="*/ 1012371 w 1066800"/>
              <a:gd name="connsiteY52" fmla="*/ 1173842 h 2415553"/>
              <a:gd name="connsiteX53" fmla="*/ 990600 w 1066800"/>
              <a:gd name="connsiteY53" fmla="*/ 1086757 h 2415553"/>
              <a:gd name="connsiteX54" fmla="*/ 979714 w 1066800"/>
              <a:gd name="connsiteY54" fmla="*/ 890814 h 2415553"/>
              <a:gd name="connsiteX55" fmla="*/ 968828 w 1066800"/>
              <a:gd name="connsiteY55" fmla="*/ 651328 h 2415553"/>
              <a:gd name="connsiteX56" fmla="*/ 947057 w 1066800"/>
              <a:gd name="connsiteY56" fmla="*/ 586014 h 2415553"/>
              <a:gd name="connsiteX57" fmla="*/ 925285 w 1066800"/>
              <a:gd name="connsiteY57" fmla="*/ 488042 h 2415553"/>
              <a:gd name="connsiteX58" fmla="*/ 933450 w 1066800"/>
              <a:gd name="connsiteY58" fmla="*/ 335493 h 2415553"/>
              <a:gd name="connsiteX59" fmla="*/ 903514 w 1066800"/>
              <a:gd name="connsiteY59" fmla="*/ 205014 h 2415553"/>
              <a:gd name="connsiteX60" fmla="*/ 881742 w 1066800"/>
              <a:gd name="connsiteY60" fmla="*/ 96157 h 2415553"/>
              <a:gd name="connsiteX61" fmla="*/ 859971 w 1066800"/>
              <a:gd name="connsiteY61" fmla="*/ 74385 h 2415553"/>
              <a:gd name="connsiteX62" fmla="*/ 783771 w 1066800"/>
              <a:gd name="connsiteY62" fmla="*/ 41728 h 2415553"/>
              <a:gd name="connsiteX63" fmla="*/ 424542 w 1066800"/>
              <a:gd name="connsiteY63" fmla="*/ 30842 h 2415553"/>
              <a:gd name="connsiteX64" fmla="*/ 348342 w 1066800"/>
              <a:gd name="connsiteY64" fmla="*/ 9071 h 2415553"/>
              <a:gd name="connsiteX65" fmla="*/ 304800 w 106680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03514 w 1080620"/>
              <a:gd name="connsiteY59" fmla="*/ 205014 h 2415553"/>
              <a:gd name="connsiteX60" fmla="*/ 881742 w 1080620"/>
              <a:gd name="connsiteY60" fmla="*/ 96157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33450 w 1080620"/>
              <a:gd name="connsiteY59" fmla="*/ 134197 h 2415553"/>
              <a:gd name="connsiteX60" fmla="*/ 881742 w 1080620"/>
              <a:gd name="connsiteY60" fmla="*/ 96157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33450 w 1080620"/>
              <a:gd name="connsiteY59" fmla="*/ 134197 h 2415553"/>
              <a:gd name="connsiteX60" fmla="*/ 933450 w 1080620"/>
              <a:gd name="connsiteY60" fmla="*/ 67099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933450 w 1080620"/>
              <a:gd name="connsiteY58" fmla="*/ 354793 h 2434853"/>
              <a:gd name="connsiteX59" fmla="*/ 933450 w 1080620"/>
              <a:gd name="connsiteY59" fmla="*/ 153497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1066800 w 1080620"/>
              <a:gd name="connsiteY58" fmla="*/ 220596 h 2434853"/>
              <a:gd name="connsiteX59" fmla="*/ 933450 w 1080620"/>
              <a:gd name="connsiteY59" fmla="*/ 153497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1066800 w 1080620"/>
              <a:gd name="connsiteY58" fmla="*/ 220596 h 2434853"/>
              <a:gd name="connsiteX59" fmla="*/ 1066800 w 1080620"/>
              <a:gd name="connsiteY59" fmla="*/ 86399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80620" h="2434853">
                <a:moveTo>
                  <a:pt x="304800" y="28371"/>
                </a:moveTo>
                <a:cubicBezTo>
                  <a:pt x="292100" y="37442"/>
                  <a:pt x="306297" y="40105"/>
                  <a:pt x="272142" y="82800"/>
                </a:cubicBezTo>
                <a:cubicBezTo>
                  <a:pt x="230673" y="134637"/>
                  <a:pt x="273698" y="99906"/>
                  <a:pt x="217714" y="137228"/>
                </a:cubicBezTo>
                <a:cubicBezTo>
                  <a:pt x="186876" y="229740"/>
                  <a:pt x="229884" y="116944"/>
                  <a:pt x="185057" y="191657"/>
                </a:cubicBezTo>
                <a:cubicBezTo>
                  <a:pt x="179153" y="201496"/>
                  <a:pt x="179744" y="214283"/>
                  <a:pt x="174171" y="224314"/>
                </a:cubicBezTo>
                <a:cubicBezTo>
                  <a:pt x="161464" y="247187"/>
                  <a:pt x="138902" y="264805"/>
                  <a:pt x="130628" y="289628"/>
                </a:cubicBezTo>
                <a:cubicBezTo>
                  <a:pt x="123371" y="311399"/>
                  <a:pt x="125084" y="338715"/>
                  <a:pt x="108857" y="354942"/>
                </a:cubicBezTo>
                <a:cubicBezTo>
                  <a:pt x="77834" y="385965"/>
                  <a:pt x="92778" y="368174"/>
                  <a:pt x="65314" y="409371"/>
                </a:cubicBezTo>
                <a:cubicBezTo>
                  <a:pt x="58057" y="438400"/>
                  <a:pt x="53004" y="468070"/>
                  <a:pt x="43542" y="496457"/>
                </a:cubicBezTo>
                <a:lnTo>
                  <a:pt x="21771" y="561771"/>
                </a:lnTo>
                <a:cubicBezTo>
                  <a:pt x="18142" y="608942"/>
                  <a:pt x="16413" y="656298"/>
                  <a:pt x="10885" y="703285"/>
                </a:cubicBezTo>
                <a:cubicBezTo>
                  <a:pt x="9137" y="718144"/>
                  <a:pt x="0" y="731867"/>
                  <a:pt x="0" y="746828"/>
                </a:cubicBezTo>
                <a:cubicBezTo>
                  <a:pt x="0" y="788243"/>
                  <a:pt x="13794" y="941360"/>
                  <a:pt x="21771" y="997200"/>
                </a:cubicBezTo>
                <a:cubicBezTo>
                  <a:pt x="36173" y="1098010"/>
                  <a:pt x="27700" y="1008036"/>
                  <a:pt x="43542" y="1095171"/>
                </a:cubicBezTo>
                <a:cubicBezTo>
                  <a:pt x="69541" y="1238170"/>
                  <a:pt x="40626" y="1116165"/>
                  <a:pt x="65314" y="1214914"/>
                </a:cubicBezTo>
                <a:cubicBezTo>
                  <a:pt x="68943" y="1269343"/>
                  <a:pt x="68486" y="1324199"/>
                  <a:pt x="76200" y="1378200"/>
                </a:cubicBezTo>
                <a:cubicBezTo>
                  <a:pt x="79445" y="1400918"/>
                  <a:pt x="90714" y="1421743"/>
                  <a:pt x="97971" y="1443514"/>
                </a:cubicBezTo>
                <a:lnTo>
                  <a:pt x="130628" y="1541485"/>
                </a:lnTo>
                <a:cubicBezTo>
                  <a:pt x="134257" y="1552371"/>
                  <a:pt x="135149" y="1564594"/>
                  <a:pt x="141514" y="1574142"/>
                </a:cubicBezTo>
                <a:cubicBezTo>
                  <a:pt x="176014" y="1625894"/>
                  <a:pt x="159149" y="1594391"/>
                  <a:pt x="185057" y="1672114"/>
                </a:cubicBezTo>
                <a:cubicBezTo>
                  <a:pt x="211153" y="1750401"/>
                  <a:pt x="179495" y="1652651"/>
                  <a:pt x="206828" y="1748314"/>
                </a:cubicBezTo>
                <a:cubicBezTo>
                  <a:pt x="209980" y="1759347"/>
                  <a:pt x="210546" y="1772011"/>
                  <a:pt x="217714" y="1780971"/>
                </a:cubicBezTo>
                <a:cubicBezTo>
                  <a:pt x="225887" y="1791187"/>
                  <a:pt x="239485" y="1795485"/>
                  <a:pt x="250371" y="1802742"/>
                </a:cubicBezTo>
                <a:cubicBezTo>
                  <a:pt x="277733" y="1884827"/>
                  <a:pt x="240825" y="1783650"/>
                  <a:pt x="283028" y="1868057"/>
                </a:cubicBezTo>
                <a:cubicBezTo>
                  <a:pt x="288160" y="1878320"/>
                  <a:pt x="288782" y="1890451"/>
                  <a:pt x="293914" y="1900714"/>
                </a:cubicBezTo>
                <a:cubicBezTo>
                  <a:pt x="299765" y="1912416"/>
                  <a:pt x="310372" y="1921416"/>
                  <a:pt x="315685" y="1933371"/>
                </a:cubicBezTo>
                <a:cubicBezTo>
                  <a:pt x="315696" y="1933395"/>
                  <a:pt x="342895" y="2015001"/>
                  <a:pt x="348342" y="2031342"/>
                </a:cubicBezTo>
                <a:cubicBezTo>
                  <a:pt x="351971" y="2042228"/>
                  <a:pt x="351114" y="2055886"/>
                  <a:pt x="359228" y="2064000"/>
                </a:cubicBezTo>
                <a:cubicBezTo>
                  <a:pt x="433330" y="2138098"/>
                  <a:pt x="320393" y="2022320"/>
                  <a:pt x="402771" y="2118428"/>
                </a:cubicBezTo>
                <a:cubicBezTo>
                  <a:pt x="416129" y="2134013"/>
                  <a:pt x="431800" y="2147457"/>
                  <a:pt x="446314" y="2161971"/>
                </a:cubicBezTo>
                <a:lnTo>
                  <a:pt x="500742" y="2216400"/>
                </a:lnTo>
                <a:cubicBezTo>
                  <a:pt x="507999" y="2223657"/>
                  <a:pt x="512778" y="2234925"/>
                  <a:pt x="522514" y="2238171"/>
                </a:cubicBezTo>
                <a:cubicBezTo>
                  <a:pt x="533400" y="2241800"/>
                  <a:pt x="545140" y="2243484"/>
                  <a:pt x="555171" y="2249057"/>
                </a:cubicBezTo>
                <a:cubicBezTo>
                  <a:pt x="578044" y="2261764"/>
                  <a:pt x="595662" y="2284326"/>
                  <a:pt x="620485" y="2292600"/>
                </a:cubicBezTo>
                <a:cubicBezTo>
                  <a:pt x="642257" y="2299857"/>
                  <a:pt x="666705" y="2301641"/>
                  <a:pt x="685800" y="2314371"/>
                </a:cubicBezTo>
                <a:cubicBezTo>
                  <a:pt x="696686" y="2321628"/>
                  <a:pt x="706502" y="2330829"/>
                  <a:pt x="718457" y="2336142"/>
                </a:cubicBezTo>
                <a:cubicBezTo>
                  <a:pt x="739428" y="2345463"/>
                  <a:pt x="762000" y="2350657"/>
                  <a:pt x="783771" y="2357914"/>
                </a:cubicBezTo>
                <a:lnTo>
                  <a:pt x="816428" y="2368800"/>
                </a:lnTo>
                <a:lnTo>
                  <a:pt x="849085" y="2379685"/>
                </a:lnTo>
                <a:cubicBezTo>
                  <a:pt x="904253" y="2434853"/>
                  <a:pt x="832855" y="2369946"/>
                  <a:pt x="903514" y="2412342"/>
                </a:cubicBezTo>
                <a:cubicBezTo>
                  <a:pt x="912315" y="2417622"/>
                  <a:pt x="918028" y="2426857"/>
                  <a:pt x="925285" y="2434114"/>
                </a:cubicBezTo>
                <a:cubicBezTo>
                  <a:pt x="928914" y="2419600"/>
                  <a:pt x="934315" y="2405417"/>
                  <a:pt x="936171" y="2390571"/>
                </a:cubicBezTo>
                <a:cubicBezTo>
                  <a:pt x="941591" y="2347214"/>
                  <a:pt x="939874" y="2303041"/>
                  <a:pt x="947057" y="2259942"/>
                </a:cubicBezTo>
                <a:cubicBezTo>
                  <a:pt x="950830" y="2237305"/>
                  <a:pt x="963262" y="2216892"/>
                  <a:pt x="968828" y="2194628"/>
                </a:cubicBezTo>
                <a:lnTo>
                  <a:pt x="990600" y="2107542"/>
                </a:lnTo>
                <a:cubicBezTo>
                  <a:pt x="994228" y="2093028"/>
                  <a:pt x="998551" y="2078670"/>
                  <a:pt x="1001485" y="2064000"/>
                </a:cubicBezTo>
                <a:cubicBezTo>
                  <a:pt x="1008969" y="2026581"/>
                  <a:pt x="1013007" y="2001904"/>
                  <a:pt x="1023257" y="1966028"/>
                </a:cubicBezTo>
                <a:cubicBezTo>
                  <a:pt x="1033608" y="1929798"/>
                  <a:pt x="1038223" y="1930655"/>
                  <a:pt x="1045028" y="1889828"/>
                </a:cubicBezTo>
                <a:cubicBezTo>
                  <a:pt x="1050015" y="1859907"/>
                  <a:pt x="1063887" y="1730991"/>
                  <a:pt x="1066800" y="1704771"/>
                </a:cubicBezTo>
                <a:cubicBezTo>
                  <a:pt x="1063171" y="1581400"/>
                  <a:pt x="1062576" y="1457902"/>
                  <a:pt x="1055914" y="1334657"/>
                </a:cubicBezTo>
                <a:cubicBezTo>
                  <a:pt x="1055295" y="1323199"/>
                  <a:pt x="1048180" y="1313033"/>
                  <a:pt x="1045028" y="1302000"/>
                </a:cubicBezTo>
                <a:cubicBezTo>
                  <a:pt x="1040918" y="1287615"/>
                  <a:pt x="1038441" y="1272787"/>
                  <a:pt x="1034142" y="1258457"/>
                </a:cubicBezTo>
                <a:cubicBezTo>
                  <a:pt x="1027548" y="1236476"/>
                  <a:pt x="1016872" y="1215646"/>
                  <a:pt x="1012371" y="1193142"/>
                </a:cubicBezTo>
                <a:cubicBezTo>
                  <a:pt x="999235" y="1127462"/>
                  <a:pt x="1007336" y="1156267"/>
                  <a:pt x="990600" y="1106057"/>
                </a:cubicBezTo>
                <a:cubicBezTo>
                  <a:pt x="986971" y="1040743"/>
                  <a:pt x="982981" y="975447"/>
                  <a:pt x="979714" y="910114"/>
                </a:cubicBezTo>
                <a:cubicBezTo>
                  <a:pt x="975723" y="830303"/>
                  <a:pt x="977341" y="750084"/>
                  <a:pt x="968828" y="670628"/>
                </a:cubicBezTo>
                <a:cubicBezTo>
                  <a:pt x="966383" y="647810"/>
                  <a:pt x="952623" y="627578"/>
                  <a:pt x="947057" y="605314"/>
                </a:cubicBezTo>
                <a:cubicBezTo>
                  <a:pt x="931683" y="543821"/>
                  <a:pt x="1080620" y="490992"/>
                  <a:pt x="1066800" y="421892"/>
                </a:cubicBezTo>
                <a:cubicBezTo>
                  <a:pt x="1063172" y="363835"/>
                  <a:pt x="1071261" y="278595"/>
                  <a:pt x="1066800" y="220596"/>
                </a:cubicBezTo>
                <a:cubicBezTo>
                  <a:pt x="1064003" y="184237"/>
                  <a:pt x="1071323" y="122584"/>
                  <a:pt x="1066800" y="86399"/>
                </a:cubicBezTo>
                <a:cubicBezTo>
                  <a:pt x="1065889" y="79108"/>
                  <a:pt x="941261" y="102021"/>
                  <a:pt x="933450" y="86399"/>
                </a:cubicBezTo>
                <a:cubicBezTo>
                  <a:pt x="928860" y="77219"/>
                  <a:pt x="874789" y="25711"/>
                  <a:pt x="866775" y="19300"/>
                </a:cubicBezTo>
                <a:cubicBezTo>
                  <a:pt x="842651" y="0"/>
                  <a:pt x="816013" y="62771"/>
                  <a:pt x="783771" y="61028"/>
                </a:cubicBezTo>
                <a:cubicBezTo>
                  <a:pt x="664148" y="54562"/>
                  <a:pt x="544285" y="53771"/>
                  <a:pt x="424542" y="50142"/>
                </a:cubicBezTo>
                <a:cubicBezTo>
                  <a:pt x="403903" y="43263"/>
                  <a:pt x="368841" y="30649"/>
                  <a:pt x="348342" y="28371"/>
                </a:cubicBezTo>
                <a:cubicBezTo>
                  <a:pt x="330310" y="26367"/>
                  <a:pt x="317500" y="19300"/>
                  <a:pt x="304800" y="283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2400" y="3581400"/>
            <a:ext cx="1067921" cy="369332"/>
          </a:xfrm>
          <a:prstGeom prst="rect">
            <a:avLst/>
          </a:prstGeom>
          <a:noFill/>
        </p:spPr>
        <p:txBody>
          <a:bodyPr wrap="none" rtlCol="0">
            <a:spAutoFit/>
          </a:bodyPr>
          <a:lstStyle/>
          <a:p>
            <a:r>
              <a:rPr lang="en-US" b="1" dirty="0" smtClean="0">
                <a:solidFill>
                  <a:srgbClr val="FFFF99"/>
                </a:solidFill>
                <a:latin typeface="Segoe Print" pitchFamily="2" charset="0"/>
              </a:rPr>
              <a:t>Manure</a:t>
            </a:r>
            <a:endParaRPr lang="en-US" b="1" dirty="0">
              <a:solidFill>
                <a:srgbClr val="FFFF99"/>
              </a:solidFill>
              <a:latin typeface="Segoe Prin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4" name="Rectangle 3"/>
          <p:cNvSpPr/>
          <p:nvPr/>
        </p:nvSpPr>
        <p:spPr>
          <a:xfrm>
            <a:off x="4572000" y="838200"/>
            <a:ext cx="4572000" cy="3416320"/>
          </a:xfrm>
          <a:prstGeom prst="rect">
            <a:avLst/>
          </a:prstGeom>
        </p:spPr>
        <p:txBody>
          <a:bodyPr>
            <a:spAutoFit/>
          </a:bodyPr>
          <a:lstStyle/>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 before adding fertilizers, farmers often have their soils tested. </a:t>
            </a:r>
          </a:p>
          <a:p>
            <a:pPr lvl="0" eaLnBrk="0" fontAlgn="ctr" hangingPunct="0">
              <a:spcBef>
                <a:spcPct val="0"/>
              </a:spcBef>
              <a:spcAft>
                <a:spcPct val="0"/>
              </a:spcAft>
            </a:pPr>
            <a:endParaRPr lang="en-US" sz="2400" dirty="0" smtClean="0">
              <a:solidFill>
                <a:srgbClr val="000000"/>
              </a:solidFill>
              <a:latin typeface="Gill Sans Ultra Bold" pitchFamily="34" charset="0"/>
              <a:ea typeface="Calibri" pitchFamily="34" charset="0"/>
              <a:cs typeface="Myriad Pro"/>
            </a:endParaRPr>
          </a:p>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That way they know which nutrients—and how much—to apply. </a:t>
            </a:r>
            <a:endParaRPr lang="en-US" sz="2400" dirty="0" smtClean="0">
              <a:latin typeface="Gill Sans Ultra Bold" pitchFamily="34" charset="0"/>
            </a:endParaRPr>
          </a:p>
          <a:p>
            <a:pPr lvl="0" eaLnBrk="0" fontAlgn="ctr" hangingPunct="0">
              <a:spcBef>
                <a:spcPct val="0"/>
              </a:spcBef>
              <a:spcAft>
                <a:spcPct val="0"/>
              </a:spcAft>
            </a:pPr>
            <a:endParaRPr lang="en-US" sz="2400" dirty="0" smtClean="0">
              <a:solidFill>
                <a:srgbClr val="000000"/>
              </a:solidFill>
              <a:latin typeface="Gill Sans Ultra Bold" pitchFamily="34" charset="0"/>
              <a:ea typeface="Calibri" pitchFamily="34" charset="0"/>
              <a:cs typeface="Myriad Pro"/>
            </a:endParaRPr>
          </a:p>
        </p:txBody>
      </p:sp>
      <p:sp>
        <p:nvSpPr>
          <p:cNvPr id="5" name="Rectangle 4"/>
          <p:cNvSpPr/>
          <p:nvPr/>
        </p:nvSpPr>
        <p:spPr>
          <a:xfrm>
            <a:off x="228600" y="3733800"/>
            <a:ext cx="4876800" cy="3046988"/>
          </a:xfrm>
          <a:prstGeom prst="rect">
            <a:avLst/>
          </a:prstGeom>
        </p:spPr>
        <p:txBody>
          <a:bodyPr wrap="square">
            <a:spAutoFit/>
          </a:bodyPr>
          <a:lstStyle/>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If too little is added, crops will not produce as well.  If too much is added, excess nutrients can run off fields or leach down through the soil and pollute streams and groundwater.</a:t>
            </a:r>
            <a:endParaRPr lang="en-US" sz="2400" dirty="0" smtClean="0">
              <a:latin typeface="Gill Sans Ultra Bold"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562600" y="3810000"/>
            <a:ext cx="2862263" cy="242905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 y="838200"/>
            <a:ext cx="3600450" cy="2790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embership\K-12\SSSA K-12 Folder\Teachers Guide\Images\17-03-soil-tester.jpg"/>
          <p:cNvPicPr>
            <a:picLocks noChangeAspect="1" noChangeArrowheads="1"/>
          </p:cNvPicPr>
          <p:nvPr/>
        </p:nvPicPr>
        <p:blipFill>
          <a:blip r:embed="rId2"/>
          <a:srcRect/>
          <a:stretch>
            <a:fillRect/>
          </a:stretch>
        </p:blipFill>
        <p:spPr bwMode="auto">
          <a:xfrm>
            <a:off x="-76200" y="-76200"/>
            <a:ext cx="7448550" cy="4965700"/>
          </a:xfrm>
          <a:prstGeom prst="rect">
            <a:avLst/>
          </a:prstGeom>
          <a:noFill/>
        </p:spPr>
      </p:pic>
      <p:sp>
        <p:nvSpPr>
          <p:cNvPr id="4" name="Rectangle 1"/>
          <p:cNvSpPr>
            <a:spLocks noChangeArrowheads="1"/>
          </p:cNvSpPr>
          <p:nvPr/>
        </p:nvSpPr>
        <p:spPr bwMode="auto">
          <a:xfrm>
            <a:off x="762000" y="5105400"/>
            <a:ext cx="7467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Soil samples are being taken from this pasture to determine how much fertilizer is needed to grow grass for animal grazing . </a:t>
            </a:r>
            <a:endParaRPr kumimoji="0" lang="en-US" sz="2400" b="0" i="0" u="none" strike="noStrike" cap="none" normalizeH="0" baseline="0" dirty="0" smtClean="0">
              <a:ln>
                <a:noFill/>
              </a:ln>
              <a:solidFill>
                <a:schemeClr val="tx1"/>
              </a:solidFill>
              <a:effectLst/>
              <a:latin typeface="Gill Sans Ultra Bol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943600" y="0"/>
            <a:ext cx="3200400"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17-04-alfalfa.jpg"/>
          <p:cNvPicPr>
            <a:picLocks noChangeAspect="1" noChangeArrowheads="1"/>
          </p:cNvPicPr>
          <p:nvPr/>
        </p:nvPicPr>
        <p:blipFill>
          <a:blip r:embed="rId2"/>
          <a:srcRect/>
          <a:stretch>
            <a:fillRect/>
          </a:stretch>
        </p:blipFill>
        <p:spPr bwMode="auto">
          <a:xfrm>
            <a:off x="0" y="0"/>
            <a:ext cx="10296095" cy="6858000"/>
          </a:xfrm>
          <a:prstGeom prst="rect">
            <a:avLst/>
          </a:prstGeom>
          <a:noFill/>
        </p:spPr>
      </p:pic>
      <p:sp>
        <p:nvSpPr>
          <p:cNvPr id="5" name="Rectangle 4"/>
          <p:cNvSpPr>
            <a:spLocks noChangeArrowheads="1"/>
          </p:cNvSpPr>
          <p:nvPr/>
        </p:nvSpPr>
        <p:spPr bwMode="auto">
          <a:xfrm>
            <a:off x="457200" y="184666"/>
            <a:ext cx="8229600" cy="1938992"/>
          </a:xfrm>
          <a:prstGeom prst="rect">
            <a:avLst/>
          </a:prstGeom>
          <a:noFill/>
          <a:ln w="9525">
            <a:noFill/>
            <a:miter lim="800000"/>
            <a:headEnd/>
            <a:tailEnd/>
          </a:ln>
          <a:effectLst>
            <a:outerShdw dist="254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Ultra Bold" pitchFamily="34" charset="0"/>
                <a:ea typeface="Calibri" pitchFamily="34" charset="0"/>
                <a:cs typeface="Myriad Pro" charset="0"/>
              </a:rPr>
              <a:t> As the alfalfa in this field grows, it adds nitrogen to the soil.  Bacteria in the plant’s roots remove nitrogen from the air and then release it into the soil. </a:t>
            </a:r>
            <a:endParaRPr kumimoji="0" lang="en-US" sz="2400" b="0" i="0" u="none" strike="noStrike" cap="none" normalizeH="0" baseline="0" dirty="0" smtClean="0">
              <a:ln>
                <a:noFill/>
              </a:ln>
              <a:solidFill>
                <a:schemeClr val="bg1"/>
              </a:solidFill>
              <a:effectLst/>
              <a:latin typeface="Gill Sans Ultra Bold"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Gill Sans Ultra Bol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17-05-manure-spreader.jpg"/>
          <p:cNvPicPr>
            <a:picLocks noChangeAspect="1" noChangeArrowheads="1"/>
          </p:cNvPicPr>
          <p:nvPr/>
        </p:nvPicPr>
        <p:blipFill>
          <a:blip r:embed="rId2"/>
          <a:srcRect/>
          <a:stretch>
            <a:fillRect/>
          </a:stretch>
        </p:blipFill>
        <p:spPr bwMode="auto">
          <a:xfrm>
            <a:off x="0" y="-88583"/>
            <a:ext cx="9286875" cy="6946583"/>
          </a:xfrm>
          <a:prstGeom prst="rect">
            <a:avLst/>
          </a:prstGeom>
          <a:noFill/>
        </p:spPr>
      </p:pic>
      <p:sp>
        <p:nvSpPr>
          <p:cNvPr id="4" name="Rectangle 3"/>
          <p:cNvSpPr>
            <a:spLocks noChangeArrowheads="1"/>
          </p:cNvSpPr>
          <p:nvPr/>
        </p:nvSpPr>
        <p:spPr bwMode="auto">
          <a:xfrm>
            <a:off x="0" y="184666"/>
            <a:ext cx="9144000" cy="1569660"/>
          </a:xfrm>
          <a:prstGeom prst="rect">
            <a:avLst/>
          </a:prstGeom>
          <a:noFill/>
          <a:ln w="9525">
            <a:noFill/>
            <a:miter lim="800000"/>
            <a:headEnd/>
            <a:tailEnd/>
          </a:ln>
          <a:effectLst>
            <a:outerShdw dist="254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Gill Sans Ultra Bold" pitchFamily="34" charset="0"/>
                <a:ea typeface="Calibri" pitchFamily="34" charset="0"/>
                <a:cs typeface="Myriad Pro" charset="0"/>
              </a:rPr>
              <a:t>  Compost made from animal wastes (manure) makes an excellent organic fertilizer, as does </a:t>
            </a:r>
            <a:r>
              <a:rPr kumimoji="0" lang="en-US" sz="2400" b="1" i="1" u="none" strike="noStrike" cap="none" normalizeH="0" baseline="0" dirty="0" smtClean="0">
                <a:ln>
                  <a:noFill/>
                </a:ln>
                <a:solidFill>
                  <a:srgbClr val="C00000"/>
                </a:solidFill>
                <a:effectLst/>
                <a:latin typeface="Gill Sans Ultra Bold" pitchFamily="34" charset="0"/>
                <a:ea typeface="Calibri" pitchFamily="34" charset="0"/>
                <a:cs typeface="Myriad Pro" charset="0"/>
              </a:rPr>
              <a:t>sludge</a:t>
            </a:r>
            <a:r>
              <a:rPr kumimoji="0" lang="en-US" sz="2400" b="0" i="0" u="none" strike="noStrike" cap="none" normalizeH="0" baseline="0" dirty="0" smtClean="0">
                <a:ln>
                  <a:noFill/>
                </a:ln>
                <a:solidFill>
                  <a:srgbClr val="C00000"/>
                </a:solidFill>
                <a:effectLst/>
                <a:latin typeface="Gill Sans Ultra Bold" pitchFamily="34" charset="0"/>
                <a:ea typeface="Calibri" pitchFamily="34" charset="0"/>
                <a:cs typeface="Myriad Pro" charset="0"/>
              </a:rPr>
              <a:t> from sewage treatment plants. </a:t>
            </a:r>
            <a:endParaRPr kumimoji="0" lang="en-US" sz="2400" b="0" i="0" u="none" strike="noStrike" cap="none" normalizeH="0" baseline="0" dirty="0" smtClean="0">
              <a:ln>
                <a:noFill/>
              </a:ln>
              <a:solidFill>
                <a:srgbClr val="C00000"/>
              </a:solidFill>
              <a:effectLst/>
              <a:latin typeface="Gill Sans Ultra Bold"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Gill Sans Ultra Bol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embership\K-12\SSSA K-12 Folder\Teachers Guide\Images\17-06-fertiliz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533400" y="197079"/>
            <a:ext cx="8077200" cy="1415772"/>
          </a:xfrm>
          <a:prstGeom prst="rect">
            <a:avLst/>
          </a:prstGeom>
          <a:noFill/>
          <a:ln w="9525">
            <a:noFill/>
            <a:miter lim="800000"/>
            <a:headEnd/>
            <a:tailEnd/>
          </a:ln>
          <a:effectLst>
            <a:outerShdw dist="25400" dir="2700000" algn="ctr" rotWithShape="0">
              <a:schemeClr val="bg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2400" dirty="0">
                <a:solidFill>
                  <a:schemeClr val="accent2"/>
                </a:solidFill>
                <a:latin typeface="Gill Sans Ultra Bold" pitchFamily="34" charset="0"/>
                <a:ea typeface="Calibri" pitchFamily="34" charset="0"/>
                <a:cs typeface="Myriad Pro" charset="0"/>
              </a:rPr>
              <a:t>N</a:t>
            </a:r>
            <a:r>
              <a:rPr kumimoji="0" lang="en-US" sz="2400" b="0" i="0" u="none" strike="noStrike" cap="none" normalizeH="0" baseline="0" dirty="0" smtClean="0">
                <a:ln>
                  <a:noFill/>
                </a:ln>
                <a:solidFill>
                  <a:schemeClr val="accent2"/>
                </a:solidFill>
                <a:effectLst/>
                <a:latin typeface="Gill Sans Ultra Bold" pitchFamily="34" charset="0"/>
                <a:ea typeface="Calibri" pitchFamily="34" charset="0"/>
                <a:cs typeface="Myriad Pro" charset="0"/>
              </a:rPr>
              <a:t>itrogen from the atmosphere can be processed into fertilizer.  </a:t>
            </a:r>
          </a:p>
          <a:p>
            <a:pPr marL="0" marR="0" lvl="0" indent="0" algn="ctr" defTabSz="914400" rtl="0" eaLnBrk="1" fontAlgn="ctr" latinLnBrk="0" hangingPunct="1">
              <a:lnSpc>
                <a:spcPct val="100000"/>
              </a:lnSpc>
              <a:spcBef>
                <a:spcPct val="0"/>
              </a:spcBef>
              <a:spcAft>
                <a:spcPct val="0"/>
              </a:spcAft>
              <a:buClrTx/>
              <a:buSzTx/>
              <a:buFontTx/>
              <a:buNone/>
              <a:tabLst/>
            </a:pPr>
            <a:endParaRPr lang="en-US" sz="1400" dirty="0">
              <a:solidFill>
                <a:schemeClr val="accent2"/>
              </a:solidFill>
              <a:latin typeface="Gill Sans Ultra Bold" pitchFamily="34" charset="0"/>
              <a:ea typeface="Calibri" pitchFamily="34" charset="0"/>
              <a:cs typeface="Myriad Pro"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Gill Sans Ultra Bold" pitchFamily="34" charset="0"/>
                <a:ea typeface="Calibri" pitchFamily="34" charset="0"/>
                <a:cs typeface="Myriad Pro" charset="0"/>
              </a:rPr>
              <a:t>Earth’s atmosphere is 78% nitrogen.</a:t>
            </a:r>
            <a:endParaRPr kumimoji="0" lang="en-US" sz="2400" b="0" i="0" u="none" strike="noStrike" cap="none" normalizeH="0" baseline="0" dirty="0" smtClean="0">
              <a:ln>
                <a:noFill/>
              </a:ln>
              <a:solidFill>
                <a:schemeClr val="accent2"/>
              </a:solidFill>
              <a:effectLst/>
              <a:latin typeface="Gill Sans Ultra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14400" y="0"/>
            <a:ext cx="6973576" cy="923330"/>
          </a:xfrm>
          <a:prstGeom prst="rect">
            <a:avLst/>
          </a:prstGeom>
          <a:noFill/>
          <a:ln w="9525">
            <a:noFill/>
            <a:miter lim="800000"/>
            <a:headEnd/>
            <a:tailEnd/>
          </a:ln>
          <a:effectLst>
            <a:outerShdw blurRad="50800" dist="50800" dir="2700000" algn="ctr" rotWithShape="0">
              <a:schemeClr val="tx1"/>
            </a:outerShdw>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CC0000"/>
                </a:solidFill>
                <a:effectLst/>
                <a:latin typeface="Gill Sans Ultra Bold" pitchFamily="34" charset="0"/>
                <a:ea typeface="Calibri" pitchFamily="34" charset="0"/>
                <a:cs typeface="Gill Sans Ultra Bold" pitchFamily="34" charset="0"/>
              </a:rPr>
              <a:t>Soil Fitness Test</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3" name="Rectangle 2"/>
          <p:cNvSpPr/>
          <p:nvPr/>
        </p:nvSpPr>
        <p:spPr>
          <a:xfrm>
            <a:off x="990600" y="838200"/>
            <a:ext cx="6710299" cy="1077218"/>
          </a:xfrm>
          <a:prstGeom prst="rect">
            <a:avLst/>
          </a:prstGeom>
        </p:spPr>
        <p:txBody>
          <a:bodyPr wrap="none">
            <a:spAutoFit/>
          </a:bodyPr>
          <a:lstStyle/>
          <a:p>
            <a:pPr algn="ctr"/>
            <a:r>
              <a:rPr lang="en-US" sz="3200" b="1" dirty="0">
                <a:solidFill>
                  <a:schemeClr val="accent1">
                    <a:lumMod val="75000"/>
                  </a:schemeClr>
                </a:solidFill>
                <a:latin typeface="Gill Sans Ultra Bold" pitchFamily="34" charset="0"/>
              </a:rPr>
              <a:t>Plants can lack </a:t>
            </a:r>
            <a:r>
              <a:rPr lang="en-US" sz="3200" b="1" dirty="0">
                <a:solidFill>
                  <a:srgbClr val="FF0000"/>
                </a:solidFill>
                <a:latin typeface="Gill Sans Ultra Bold" pitchFamily="34" charset="0"/>
              </a:rPr>
              <a:t>nutrients</a:t>
            </a:r>
            <a:r>
              <a:rPr lang="en-US" sz="3200" b="1" dirty="0">
                <a:solidFill>
                  <a:schemeClr val="accent1">
                    <a:lumMod val="75000"/>
                  </a:schemeClr>
                </a:solidFill>
                <a:latin typeface="Gill Sans Ultra Bold" pitchFamily="34" charset="0"/>
              </a:rPr>
              <a:t> </a:t>
            </a:r>
            <a:endParaRPr lang="en-US" sz="3200" b="1" dirty="0" smtClean="0">
              <a:solidFill>
                <a:schemeClr val="accent1">
                  <a:lumMod val="75000"/>
                </a:schemeClr>
              </a:solidFill>
              <a:latin typeface="Gill Sans Ultra Bold" pitchFamily="34" charset="0"/>
            </a:endParaRPr>
          </a:p>
          <a:p>
            <a:pPr algn="ctr"/>
            <a:r>
              <a:rPr lang="en-US" sz="3200" b="1" dirty="0" smtClean="0">
                <a:solidFill>
                  <a:schemeClr val="accent1">
                    <a:lumMod val="75000"/>
                  </a:schemeClr>
                </a:solidFill>
                <a:latin typeface="Gill Sans Ultra Bold" pitchFamily="34" charset="0"/>
              </a:rPr>
              <a:t>just </a:t>
            </a:r>
            <a:r>
              <a:rPr lang="en-US" sz="3200" b="1" dirty="0">
                <a:solidFill>
                  <a:schemeClr val="accent1">
                    <a:lumMod val="75000"/>
                  </a:schemeClr>
                </a:solidFill>
                <a:latin typeface="Gill Sans Ultra Bold" pitchFamily="34" charset="0"/>
              </a:rPr>
              <a:t>as we can. </a:t>
            </a:r>
            <a:endParaRPr lang="en-US" sz="3200" dirty="0">
              <a:solidFill>
                <a:schemeClr val="accent1">
                  <a:lumMod val="75000"/>
                </a:schemeClr>
              </a:solidFill>
              <a:latin typeface="Gill Sans Ultra Bold" pitchFamily="34" charset="0"/>
            </a:endParaRPr>
          </a:p>
        </p:txBody>
      </p:sp>
      <p:sp>
        <p:nvSpPr>
          <p:cNvPr id="20482" name="Rectangle 2"/>
          <p:cNvSpPr>
            <a:spLocks noChangeArrowheads="1"/>
          </p:cNvSpPr>
          <p:nvPr/>
        </p:nvSpPr>
        <p:spPr bwMode="auto">
          <a:xfrm>
            <a:off x="2133600" y="2057400"/>
            <a:ext cx="4724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If a soil does not provide enough nutrients, crops will not grow well.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So soil scientists test the soil to determine its </a:t>
            </a:r>
            <a:r>
              <a:rPr kumimoji="0" lang="en-US" sz="2400" b="1" i="1" u="none" strike="noStrike" cap="none" normalizeH="0" baseline="0" dirty="0" smtClean="0">
                <a:ln>
                  <a:noFill/>
                </a:ln>
                <a:solidFill>
                  <a:srgbClr val="FF0000"/>
                </a:solidFill>
                <a:effectLst/>
                <a:latin typeface="Gill Sans Ultra Bold" pitchFamily="34" charset="0"/>
                <a:ea typeface="Calibri" pitchFamily="34" charset="0"/>
                <a:cs typeface="Myriad Pro" charset="0"/>
              </a:rPr>
              <a:t>fertility</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  </a:t>
            </a:r>
          </a:p>
        </p:txBody>
      </p:sp>
      <p:pic>
        <p:nvPicPr>
          <p:cNvPr id="4098" name="Picture 2"/>
          <p:cNvPicPr>
            <a:picLocks noChangeAspect="1" noChangeArrowheads="1"/>
          </p:cNvPicPr>
          <p:nvPr/>
        </p:nvPicPr>
        <p:blipFill>
          <a:blip r:embed="rId2" cstate="print"/>
          <a:srcRect/>
          <a:stretch>
            <a:fillRect/>
          </a:stretch>
        </p:blipFill>
        <p:spPr bwMode="auto">
          <a:xfrm>
            <a:off x="6896100" y="1905000"/>
            <a:ext cx="2247900" cy="28575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0" y="1981200"/>
            <a:ext cx="2133600" cy="2857500"/>
          </a:xfrm>
          <a:prstGeom prst="rect">
            <a:avLst/>
          </a:prstGeom>
          <a:noFill/>
          <a:ln w="9525">
            <a:noFill/>
            <a:miter lim="800000"/>
            <a:headEnd/>
            <a:tailEnd/>
          </a:ln>
        </p:spPr>
      </p:pic>
      <p:sp>
        <p:nvSpPr>
          <p:cNvPr id="8" name="Rectangle 7"/>
          <p:cNvSpPr/>
          <p:nvPr/>
        </p:nvSpPr>
        <p:spPr>
          <a:xfrm>
            <a:off x="0" y="5105400"/>
            <a:ext cx="9144000" cy="1200329"/>
          </a:xfrm>
          <a:prstGeom prst="rect">
            <a:avLst/>
          </a:prstGeom>
        </p:spPr>
        <p:txBody>
          <a:bodyPr wrap="square">
            <a:spAutoFit/>
          </a:bodyPr>
          <a:lstStyle/>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They can also tell a lot about a </a:t>
            </a:r>
          </a:p>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soil’s </a:t>
            </a:r>
            <a:r>
              <a:rPr lang="en-US" sz="2400" dirty="0" smtClean="0">
                <a:solidFill>
                  <a:srgbClr val="FF0000"/>
                </a:solidFill>
                <a:latin typeface="Gill Sans Ultra Bold" pitchFamily="34" charset="0"/>
                <a:ea typeface="Calibri" pitchFamily="34" charset="0"/>
                <a:cs typeface="Myriad Pro" charset="0"/>
              </a:rPr>
              <a:t>fertility</a:t>
            </a:r>
            <a:r>
              <a:rPr lang="en-US" sz="2400" dirty="0" smtClean="0">
                <a:solidFill>
                  <a:srgbClr val="000000"/>
                </a:solidFill>
                <a:latin typeface="Gill Sans Ultra Bold" pitchFamily="34" charset="0"/>
                <a:ea typeface="Calibri" pitchFamily="34" charset="0"/>
                <a:cs typeface="Myriad Pro" charset="0"/>
              </a:rPr>
              <a:t> by just looking at a crop for </a:t>
            </a:r>
          </a:p>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symptoms of nutrient </a:t>
            </a:r>
            <a:r>
              <a:rPr lang="en-US" sz="2400" b="1" i="1" dirty="0" smtClean="0">
                <a:solidFill>
                  <a:srgbClr val="7F7649"/>
                </a:solidFill>
                <a:latin typeface="Gill Sans Ultra Bold" pitchFamily="34" charset="0"/>
                <a:ea typeface="Calibri" pitchFamily="34" charset="0"/>
                <a:cs typeface="Myriad Pro" charset="0"/>
              </a:rPr>
              <a:t>deficiencies</a:t>
            </a:r>
            <a:r>
              <a:rPr lang="en-US" sz="2400" dirty="0" smtClean="0">
                <a:solidFill>
                  <a:srgbClr val="000000"/>
                </a:solidFill>
                <a:latin typeface="Gill Sans Ultra Bold" pitchFamily="34" charset="0"/>
                <a:ea typeface="Calibri" pitchFamily="34" charset="0"/>
                <a:cs typeface="Myriad Pro" charset="0"/>
              </a:rPr>
              <a:t>.</a:t>
            </a:r>
            <a:endParaRPr lang="en-US" sz="2400" dirty="0" smtClean="0">
              <a:latin typeface="Gill Sans Ultra Bold"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466</Words>
  <Application>Microsoft Office PowerPoint</Application>
  <PresentationFormat>On-screen Show (4:3)</PresentationFormat>
  <Paragraphs>71</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Soils Need Nutrients Too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American Society of Agronomy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 Need Nutrients Too</dc:title>
  <dc:creator>intern</dc:creator>
  <cp:lastModifiedBy>intern</cp:lastModifiedBy>
  <cp:revision>2</cp:revision>
  <dcterms:created xsi:type="dcterms:W3CDTF">2011-12-21T14:33:53Z</dcterms:created>
  <dcterms:modified xsi:type="dcterms:W3CDTF">2011-12-21T14:40:50Z</dcterms:modified>
</cp:coreProperties>
</file>