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1" r:id="rId3"/>
    <p:sldId id="270" r:id="rId4"/>
    <p:sldId id="272" r:id="rId5"/>
    <p:sldId id="274" r:id="rId6"/>
    <p:sldId id="273" r:id="rId7"/>
    <p:sldId id="275" r:id="rId8"/>
    <p:sldId id="276" r:id="rId9"/>
    <p:sldId id="277" r:id="rId10"/>
    <p:sldId id="278" r:id="rId11"/>
    <p:sldId id="279" r:id="rId12"/>
    <p:sldId id="284" r:id="rId13"/>
    <p:sldId id="283" r:id="rId14"/>
    <p:sldId id="280" r:id="rId15"/>
    <p:sldId id="281" r:id="rId16"/>
    <p:sldId id="285" r:id="rId17"/>
    <p:sldId id="259" r:id="rId18"/>
    <p:sldId id="26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696" y="-96"/>
      </p:cViewPr>
      <p:guideLst>
        <p:guide orient="horz" pos="2160"/>
        <p:guide pos="2880"/>
      </p:guideLst>
    </p:cSldViewPr>
  </p:slideViewPr>
  <p:notesTextViewPr>
    <p:cViewPr>
      <p:scale>
        <a:sx n="100" d="100"/>
        <a:sy n="100" d="100"/>
      </p:scale>
      <p:origin x="0" y="1218"/>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B708B-33CB-4B37-9012-EEAC399E31C6}" type="datetimeFigureOut">
              <a:rPr lang="en-US" smtClean="0"/>
              <a:pPr/>
              <a:t>12/20/2011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F50647-673D-42D2-A04B-F2E427AF66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 has texture</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very useful for farmland</a:t>
            </a:r>
            <a:r>
              <a:rPr lang="en-US" dirty="0" smtClean="0"/>
              <a:t>. This can happen if a</a:t>
            </a:r>
            <a:r>
              <a:rPr lang="en-US" baseline="0" dirty="0" smtClean="0"/>
              <a:t> clay soil is repeatedly squished and crammed together until t</a:t>
            </a:r>
            <a:r>
              <a:rPr lang="en-US" dirty="0" smtClean="0"/>
              <a:t>here are</a:t>
            </a:r>
            <a:r>
              <a:rPr lang="en-US" baseline="0" dirty="0" smtClean="0"/>
              <a:t> very little or no pores. Water cannot move through this layer, and it usually means soil is in a really bad shape. This can sometimes be found at construction sites.</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soil has no </a:t>
            </a:r>
            <a:r>
              <a:rPr lang="en-US" dirty="0" err="1" smtClean="0"/>
              <a:t>peds</a:t>
            </a:r>
            <a:r>
              <a:rPr lang="en-US" dirty="0" smtClean="0"/>
              <a:t>, and looks like a sandbox, or piles</a:t>
            </a:r>
            <a:r>
              <a:rPr lang="en-US" baseline="0" dirty="0" smtClean="0"/>
              <a:t> of salt. All particles usually stay separate. This can be found at the local beach, or on sand dunes. </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Soils can be damaged. Clay soils can</a:t>
            </a:r>
            <a:r>
              <a:rPr lang="en-US" baseline="0" dirty="0" smtClean="0"/>
              <a:t> get messy, and sandy soils drain well, but move </a:t>
            </a:r>
            <a:r>
              <a:rPr lang="en-US" baseline="0" dirty="0" smtClean="0"/>
              <a:t>easy, which is why people should avoid playing sports on wet fields.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Humans</a:t>
            </a:r>
            <a:r>
              <a:rPr lang="en-US" baseline="0" dirty="0" smtClean="0"/>
              <a:t> change soil. Good Structure = healthy soil. KEEP IT </a:t>
            </a:r>
            <a:r>
              <a:rPr lang="en-US" baseline="0" dirty="0" smtClean="0"/>
              <a:t>COVERED. </a:t>
            </a:r>
            <a:r>
              <a:rPr lang="en-US" sz="1200" kern="1200" dirty="0" smtClean="0">
                <a:solidFill>
                  <a:schemeClr val="tx1"/>
                </a:solidFill>
                <a:latin typeface="+mn-lt"/>
                <a:ea typeface="+mn-ea"/>
                <a:cs typeface="+mn-cs"/>
              </a:rPr>
              <a:t>The best way to keep soils healthy is to keep them covered. What benefits does this provide?</a:t>
            </a:r>
          </a:p>
          <a:p>
            <a:r>
              <a:rPr lang="en-US" dirty="0" smtClean="0"/>
              <a:t>Erosion control:</a:t>
            </a:r>
            <a:r>
              <a:rPr lang="en-US" baseline="0" dirty="0" smtClean="0"/>
              <a:t> There are more roots to hold the soil down. Rain does not strike the surface of the soil, carrying with it loose soil particles.</a:t>
            </a:r>
          </a:p>
          <a:p>
            <a:r>
              <a:rPr lang="en-US" baseline="0" dirty="0" smtClean="0"/>
              <a:t>Extra Plant Roots: Not only do they provide roots to hold soil in place, when they die, plant roots contribute to the creation of ORGANIC MATTER. Organic matter has ENZYMES that function as a glue to hold soil structure together.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Why would you not keep them covered? </a:t>
            </a:r>
          </a:p>
          <a:p>
            <a:pPr marL="228600" indent="-228600">
              <a:buAutoNum type="arabicPeriod"/>
            </a:pPr>
            <a:r>
              <a:rPr lang="en-US" sz="1200" kern="1200" dirty="0" smtClean="0">
                <a:solidFill>
                  <a:schemeClr val="tx1"/>
                </a:solidFill>
                <a:latin typeface="+mn-lt"/>
                <a:ea typeface="+mn-ea"/>
                <a:cs typeface="+mn-cs"/>
              </a:rPr>
              <a:t>In some parts of the country, it causes the soil to be too wet in the sprig, especially under clay soils.</a:t>
            </a:r>
            <a:endParaRPr lang="en-US" sz="1200" kern="1200" smtClean="0">
              <a:solidFill>
                <a:schemeClr val="tx1"/>
              </a:solidFill>
              <a:latin typeface="+mn-lt"/>
              <a:ea typeface="+mn-ea"/>
              <a:cs typeface="+mn-cs"/>
            </a:endParaRPr>
          </a:p>
          <a:p>
            <a:pPr marL="228600" indent="-228600">
              <a:buAutoNum type="arabicPeriod"/>
            </a:pPr>
            <a:r>
              <a:rPr lang="en-US" sz="1200" kern="1200" smtClean="0">
                <a:solidFill>
                  <a:schemeClr val="tx1"/>
                </a:solidFill>
                <a:latin typeface="+mn-lt"/>
                <a:ea typeface="+mn-ea"/>
                <a:cs typeface="+mn-cs"/>
              </a:rPr>
              <a:t>2.</a:t>
            </a:r>
            <a:r>
              <a:rPr lang="en-US" sz="1200" kern="1200" baseline="0" smtClean="0">
                <a:solidFill>
                  <a:schemeClr val="tx1"/>
                </a:solidFill>
                <a:latin typeface="+mn-lt"/>
                <a:ea typeface="+mn-ea"/>
                <a:cs typeface="+mn-cs"/>
              </a:rPr>
              <a:t> </a:t>
            </a:r>
            <a:r>
              <a:rPr lang="en-US" sz="1200" kern="1200" dirty="0" smtClean="0">
                <a:solidFill>
                  <a:schemeClr val="tx1"/>
                </a:solidFill>
                <a:latin typeface="+mn-lt"/>
                <a:ea typeface="+mn-ea"/>
                <a:cs typeface="+mn-cs"/>
              </a:rPr>
              <a:t>In some parts of the country, it is too cold, and soils take too long to warm up to get a decent crop in.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Texture</a:t>
            </a:r>
            <a:r>
              <a:rPr lang="en-US" baseline="0" dirty="0" smtClean="0"/>
              <a:t> and structure work together to form behavior. We look at soil, and can decide where the best places are to build houses, AND avoid building houses or roads in areas that are likely to slide. </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good for people in the Amazon and Southeast</a:t>
            </a:r>
            <a:r>
              <a:rPr lang="en-US" baseline="0" dirty="0" smtClean="0"/>
              <a:t> US, as the Saharan dust adds nutrients and soils to the Amazon. It is bad for those in Africa, who lose these nutrients and their </a:t>
            </a:r>
            <a:r>
              <a:rPr lang="en-US" baseline="0" dirty="0" err="1" smtClean="0"/>
              <a:t>topsoils</a:t>
            </a:r>
            <a:r>
              <a:rPr lang="en-US" baseline="0" dirty="0" smtClean="0"/>
              <a:t>. Dust in the air also can </a:t>
            </a:r>
            <a:r>
              <a:rPr lang="en-US" baseline="0" smtClean="0"/>
              <a:t>cause diseases.</a:t>
            </a:r>
            <a:endParaRPr lang="en-US"/>
          </a:p>
        </p:txBody>
      </p:sp>
      <p:sp>
        <p:nvSpPr>
          <p:cNvPr id="4" name="Slide Number Placeholder 3"/>
          <p:cNvSpPr>
            <a:spLocks noGrp="1"/>
          </p:cNvSpPr>
          <p:nvPr>
            <p:ph type="sldNum" sz="quarter" idx="10"/>
          </p:nvPr>
        </p:nvSpPr>
        <p:spPr/>
        <p:txBody>
          <a:bodyPr/>
          <a:lstStyle/>
          <a:p>
            <a:fld id="{CEF50647-673D-42D2-A04B-F2E427AF66C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words</a:t>
            </a:r>
            <a:r>
              <a:rPr lang="en-US" baseline="0" dirty="0" smtClean="0"/>
              <a:t> are defined in Soil! Get the Inside Scoop</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words</a:t>
            </a:r>
            <a:r>
              <a:rPr lang="en-US" baseline="0" dirty="0" smtClean="0"/>
              <a:t> are not defined in Soil! Get the Inside Scoop.  The definitions are below.</a:t>
            </a:r>
            <a:endParaRPr lang="en-US" dirty="0"/>
          </a:p>
        </p:txBody>
      </p:sp>
      <p:sp>
        <p:nvSpPr>
          <p:cNvPr id="4" name="Slide Number Placeholder 3"/>
          <p:cNvSpPr>
            <a:spLocks noGrp="1"/>
          </p:cNvSpPr>
          <p:nvPr>
            <p:ph type="sldNum" sz="quarter" idx="10"/>
          </p:nvPr>
        </p:nvSpPr>
        <p:spPr/>
        <p:txBody>
          <a:bodyPr/>
          <a:lstStyle/>
          <a:p>
            <a:fld id="{F3470647-334A-4134-9760-310401554FDE}"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are the different particles that make up soil?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Sand</a:t>
            </a:r>
            <a:r>
              <a:rPr lang="en-US" sz="1200" kern="1200" baseline="0" dirty="0" smtClean="0">
                <a:solidFill>
                  <a:schemeClr val="tx1"/>
                </a:solidFill>
                <a:latin typeface="+mn-lt"/>
                <a:ea typeface="+mn-ea"/>
                <a:cs typeface="+mn-cs"/>
              </a:rPr>
              <a:t>, Silt, and Clay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 is a sandy soil different from a clay soil?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Clay</a:t>
            </a:r>
            <a:r>
              <a:rPr lang="en-US" sz="1200" kern="1200" baseline="0" dirty="0" smtClean="0">
                <a:solidFill>
                  <a:schemeClr val="tx1"/>
                </a:solidFill>
                <a:latin typeface="+mn-lt"/>
                <a:ea typeface="+mn-ea"/>
                <a:cs typeface="+mn-cs"/>
              </a:rPr>
              <a:t> soils tend to not let water infiltrate very fast, and they remain wetter longer. Sandy soils are much bigger then clay soils, and lets water drain through very quickly. Plants need water, so in a sand, they cannot get the water they need to drink. In a clay, plants sometimes get TOO much water, and they can also die.</a:t>
            </a:r>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three different particles combined together at different ratios into a triangle shape to create 12 different soil textures.</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You can feel texture, and guess what is in the</a:t>
            </a:r>
            <a:r>
              <a:rPr lang="en-US" baseline="0" dirty="0" smtClean="0"/>
              <a:t> soil</a:t>
            </a:r>
            <a:r>
              <a:rPr lang="en-US" baseline="0" dirty="0" smtClean="0"/>
              <a:t>. </a:t>
            </a:r>
            <a:r>
              <a:rPr lang="en-US" sz="1200" kern="1200" dirty="0" smtClean="0">
                <a:solidFill>
                  <a:schemeClr val="tx1"/>
                </a:solidFill>
                <a:latin typeface="+mn-lt"/>
                <a:ea typeface="+mn-ea"/>
                <a:cs typeface="+mn-cs"/>
              </a:rPr>
              <a:t>What does sandy soil feel like? Gritty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Slippery</a:t>
            </a:r>
          </a:p>
          <a:p>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 has many different types of </a:t>
            </a:r>
            <a:r>
              <a:rPr lang="en-US" dirty="0" smtClean="0"/>
              <a:t>structure. </a:t>
            </a:r>
            <a:r>
              <a:rPr lang="en-US" dirty="0" err="1" smtClean="0"/>
              <a:t>Peds</a:t>
            </a:r>
            <a:r>
              <a:rPr lang="en-US" dirty="0" smtClean="0"/>
              <a:t> are the clumps of soil that form building blocks of structure.</a:t>
            </a:r>
            <a:r>
              <a:rPr lang="en-US" baseline="0" dirty="0" smtClean="0"/>
              <a:t> In between PEDS, there are PORES, which are spaces between the </a:t>
            </a:r>
            <a:r>
              <a:rPr lang="en-US" baseline="0" dirty="0" err="1" smtClean="0"/>
              <a:t>peds</a:t>
            </a:r>
            <a:r>
              <a:rPr lang="en-US" baseline="0" dirty="0" smtClean="0"/>
              <a:t>. Pores are very important for moving water through the soil, and having space to grow roots through the soil. </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Makes</a:t>
            </a:r>
            <a:r>
              <a:rPr lang="en-US" baseline="0" dirty="0" smtClean="0"/>
              <a:t> the best farmland! This has lots of pores, and is found in great gardening soil</a:t>
            </a:r>
            <a:r>
              <a:rPr lang="en-US" baseline="0" dirty="0" smtClean="0"/>
              <a:t>. This is the most desirable soils to have on the soil surface. Looks like cookie crumbs or parmesan cheese.</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shapes</a:t>
            </a:r>
            <a:r>
              <a:rPr lang="en-US" baseline="0" dirty="0" smtClean="0"/>
              <a:t> are cube like, and either have sharp or smooth edges. They are commonly found in the SUBSOIL.</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t>
            </a:r>
            <a:r>
              <a:rPr lang="en-US" dirty="0" err="1" smtClean="0"/>
              <a:t>peds</a:t>
            </a:r>
            <a:r>
              <a:rPr lang="en-US" dirty="0" smtClean="0"/>
              <a:t> are tall vertical shapes, and they have less pores then the</a:t>
            </a:r>
            <a:r>
              <a:rPr lang="en-US" baseline="0" dirty="0" smtClean="0"/>
              <a:t> blocky structure. </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flat </a:t>
            </a:r>
            <a:r>
              <a:rPr lang="en-US" dirty="0" err="1" smtClean="0"/>
              <a:t>horozontal</a:t>
            </a:r>
            <a:r>
              <a:rPr lang="en-US" dirty="0" smtClean="0"/>
              <a:t> plates.</a:t>
            </a:r>
            <a:r>
              <a:rPr lang="en-US" baseline="0" dirty="0" smtClean="0"/>
              <a:t> Water can move slower through the plates in comparison to the blocks, especially if there is a lot of clay.</a:t>
            </a:r>
            <a:endParaRPr lang="en-US" dirty="0"/>
          </a:p>
        </p:txBody>
      </p:sp>
      <p:sp>
        <p:nvSpPr>
          <p:cNvPr id="4" name="Slide Number Placeholder 3"/>
          <p:cNvSpPr>
            <a:spLocks noGrp="1"/>
          </p:cNvSpPr>
          <p:nvPr>
            <p:ph type="sldNum" sz="quarter" idx="10"/>
          </p:nvPr>
        </p:nvSpPr>
        <p:spPr/>
        <p:txBody>
          <a:bodyPr/>
          <a:lstStyle/>
          <a:p>
            <a:fld id="{CEF50647-673D-42D2-A04B-F2E427AF66C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9405-D95A-4C65-8ECD-918927B99A32}" type="datetimeFigureOut">
              <a:rPr lang="en-US" smtClean="0"/>
              <a:pPr/>
              <a:t>12/20/2011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99405-D95A-4C65-8ECD-918927B99A32}" type="datetimeFigureOut">
              <a:rPr lang="en-US" smtClean="0"/>
              <a:pPr/>
              <a:t>12/20/2011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F2C3A-54E7-4D80-BD37-09A9B0407F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oop-slide-title-pag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762000" y="1143000"/>
            <a:ext cx="7772400" cy="1470025"/>
          </a:xfrm>
        </p:spPr>
        <p:txBody>
          <a:bodyPr/>
          <a:lstStyle/>
          <a:p>
            <a:r>
              <a:rPr lang="en-US" dirty="0" smtClean="0"/>
              <a:t>Sizing Up Soils</a:t>
            </a:r>
            <a:endParaRPr lang="en-US" dirty="0"/>
          </a:p>
        </p:txBody>
      </p:sp>
      <p:sp>
        <p:nvSpPr>
          <p:cNvPr id="3" name="Subtitle 2"/>
          <p:cNvSpPr>
            <a:spLocks noGrp="1"/>
          </p:cNvSpPr>
          <p:nvPr>
            <p:ph type="subTitle" idx="1"/>
          </p:nvPr>
        </p:nvSpPr>
        <p:spPr>
          <a:xfrm>
            <a:off x="1447800" y="2971800"/>
            <a:ext cx="6400800" cy="1752600"/>
          </a:xfr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Membership\K-12\SSSA K-12 Folder\Teachers Guide\Images\13-platy.jpg"/>
          <p:cNvPicPr>
            <a:picLocks noChangeAspect="1" noChangeArrowheads="1"/>
          </p:cNvPicPr>
          <p:nvPr/>
        </p:nvPicPr>
        <p:blipFill>
          <a:blip r:embed="rId3"/>
          <a:srcRect/>
          <a:stretch>
            <a:fillRect/>
          </a:stretch>
        </p:blipFill>
        <p:spPr bwMode="auto">
          <a:xfrm>
            <a:off x="38100" y="685800"/>
            <a:ext cx="5676900" cy="6324600"/>
          </a:xfrm>
          <a:prstGeom prst="rect">
            <a:avLst/>
          </a:prstGeom>
          <a:noFill/>
        </p:spPr>
      </p:pic>
      <p:pic>
        <p:nvPicPr>
          <p:cNvPr id="6148" name="Picture 4" descr="http://2.bp.blogspot.com/_2uUtEvENA8I/TJisuTqOuNI/AAAAAAAAADk/mfvmZaBHbmE/s1600/pepperoni_stack.jpg"/>
          <p:cNvPicPr>
            <a:picLocks noChangeAspect="1" noChangeArrowheads="1"/>
          </p:cNvPicPr>
          <p:nvPr/>
        </p:nvPicPr>
        <p:blipFill>
          <a:blip r:embed="rId4"/>
          <a:srcRect/>
          <a:stretch>
            <a:fillRect/>
          </a:stretch>
        </p:blipFill>
        <p:spPr bwMode="auto">
          <a:xfrm>
            <a:off x="5791200" y="1828800"/>
            <a:ext cx="2857500" cy="2357438"/>
          </a:xfrm>
          <a:prstGeom prst="rect">
            <a:avLst/>
          </a:prstGeom>
          <a:noFill/>
        </p:spPr>
      </p:pic>
      <p:sp>
        <p:nvSpPr>
          <p:cNvPr id="4" name="TextBox 3"/>
          <p:cNvSpPr txBox="1"/>
          <p:nvPr/>
        </p:nvSpPr>
        <p:spPr>
          <a:xfrm>
            <a:off x="152400" y="76200"/>
            <a:ext cx="8686800" cy="769441"/>
          </a:xfrm>
          <a:prstGeom prst="rect">
            <a:avLst/>
          </a:prstGeom>
          <a:noFill/>
        </p:spPr>
        <p:txBody>
          <a:bodyPr wrap="square" rtlCol="0">
            <a:spAutoFit/>
          </a:bodyPr>
          <a:lstStyle/>
          <a:p>
            <a:r>
              <a:rPr lang="en-US" sz="4400" dirty="0" smtClean="0">
                <a:latin typeface="Berlin Sans FB" pitchFamily="34" charset="0"/>
              </a:rPr>
              <a:t>Platy Structure…</a:t>
            </a:r>
            <a:endParaRPr lang="en-US" sz="4400" b="1" dirty="0">
              <a:solidFill>
                <a:srgbClr val="FF0000"/>
              </a:solidFill>
              <a:latin typeface="Berlin Sans FB" pitchFamily="34" charset="0"/>
            </a:endParaRPr>
          </a:p>
        </p:txBody>
      </p:sp>
      <p:sp>
        <p:nvSpPr>
          <p:cNvPr id="5" name="TextBox 4"/>
          <p:cNvSpPr txBox="1"/>
          <p:nvPr/>
        </p:nvSpPr>
        <p:spPr>
          <a:xfrm>
            <a:off x="5334000" y="4343400"/>
            <a:ext cx="3733800" cy="2123658"/>
          </a:xfrm>
          <a:prstGeom prst="rect">
            <a:avLst/>
          </a:prstGeom>
          <a:noFill/>
        </p:spPr>
        <p:txBody>
          <a:bodyPr wrap="square" rtlCol="0">
            <a:spAutoFit/>
          </a:bodyPr>
          <a:lstStyle/>
          <a:p>
            <a:pPr algn="ctr"/>
            <a:r>
              <a:rPr lang="en-US" sz="4400" dirty="0" smtClean="0">
                <a:latin typeface="Berlin Sans FB" pitchFamily="34" charset="0"/>
              </a:rPr>
              <a:t>… look like a stack of pepperoni’s</a:t>
            </a:r>
            <a:endParaRPr lang="en-US" sz="4400" b="1" dirty="0">
              <a:solidFill>
                <a:srgbClr val="FF0000"/>
              </a:solidFill>
              <a:latin typeface="Berlin Sans FB"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Membership\K-12\SSSA K-12 Folder\Teachers Guide\Images\13-massive.jpg"/>
          <p:cNvPicPr>
            <a:picLocks noChangeAspect="1" noChangeArrowheads="1"/>
          </p:cNvPicPr>
          <p:nvPr/>
        </p:nvPicPr>
        <p:blipFill>
          <a:blip r:embed="rId3"/>
          <a:srcRect/>
          <a:stretch>
            <a:fillRect/>
          </a:stretch>
        </p:blipFill>
        <p:spPr bwMode="auto">
          <a:xfrm>
            <a:off x="4320540" y="762000"/>
            <a:ext cx="4823460" cy="4968240"/>
          </a:xfrm>
          <a:prstGeom prst="rect">
            <a:avLst/>
          </a:prstGeom>
          <a:noFill/>
        </p:spPr>
      </p:pic>
      <p:pic>
        <p:nvPicPr>
          <p:cNvPr id="7173" name="Picture 5" descr="http://www.kingarthurflour.com/blog/files/2009/05/img_7438.JPG"/>
          <p:cNvPicPr>
            <a:picLocks noChangeAspect="1" noChangeArrowheads="1"/>
          </p:cNvPicPr>
          <p:nvPr/>
        </p:nvPicPr>
        <p:blipFill>
          <a:blip r:embed="rId4"/>
          <a:srcRect/>
          <a:stretch>
            <a:fillRect/>
          </a:stretch>
        </p:blipFill>
        <p:spPr bwMode="auto">
          <a:xfrm rot="5400000">
            <a:off x="0" y="1524000"/>
            <a:ext cx="4286250" cy="3219450"/>
          </a:xfrm>
          <a:prstGeom prst="rect">
            <a:avLst/>
          </a:prstGeom>
          <a:noFill/>
        </p:spPr>
      </p:pic>
      <p:sp>
        <p:nvSpPr>
          <p:cNvPr id="4" name="TextBox 3"/>
          <p:cNvSpPr txBox="1"/>
          <p:nvPr/>
        </p:nvSpPr>
        <p:spPr>
          <a:xfrm>
            <a:off x="152400" y="76200"/>
            <a:ext cx="8686800" cy="769441"/>
          </a:xfrm>
          <a:prstGeom prst="rect">
            <a:avLst/>
          </a:prstGeom>
          <a:noFill/>
        </p:spPr>
        <p:txBody>
          <a:bodyPr wrap="square" rtlCol="0">
            <a:spAutoFit/>
          </a:bodyPr>
          <a:lstStyle/>
          <a:p>
            <a:r>
              <a:rPr lang="en-US" sz="4400" dirty="0" smtClean="0">
                <a:latin typeface="Berlin Sans FB" pitchFamily="34" charset="0"/>
              </a:rPr>
              <a:t>Massive Structure…</a:t>
            </a:r>
            <a:endParaRPr lang="en-US" sz="4400" b="1" dirty="0">
              <a:solidFill>
                <a:srgbClr val="FF0000"/>
              </a:solidFill>
              <a:latin typeface="Berlin Sans FB" pitchFamily="34" charset="0"/>
            </a:endParaRPr>
          </a:p>
        </p:txBody>
      </p:sp>
      <p:sp>
        <p:nvSpPr>
          <p:cNvPr id="5" name="TextBox 4"/>
          <p:cNvSpPr txBox="1"/>
          <p:nvPr/>
        </p:nvSpPr>
        <p:spPr>
          <a:xfrm>
            <a:off x="228600" y="5631359"/>
            <a:ext cx="8686800" cy="769441"/>
          </a:xfrm>
          <a:prstGeom prst="rect">
            <a:avLst/>
          </a:prstGeom>
          <a:noFill/>
        </p:spPr>
        <p:txBody>
          <a:bodyPr wrap="square" rtlCol="0">
            <a:spAutoFit/>
          </a:bodyPr>
          <a:lstStyle/>
          <a:p>
            <a:r>
              <a:rPr lang="en-US" sz="4400" dirty="0" smtClean="0">
                <a:latin typeface="Berlin Sans FB" pitchFamily="34" charset="0"/>
              </a:rPr>
              <a:t>… looks like uncooked pizza dough</a:t>
            </a:r>
            <a:endParaRPr lang="en-US" sz="4400" b="1" dirty="0">
              <a:solidFill>
                <a:srgbClr val="FF0000"/>
              </a:solidFill>
              <a:latin typeface="Berlin Sans FB"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srcRect/>
          <a:stretch>
            <a:fillRect/>
          </a:stretch>
        </p:blipFill>
        <p:spPr bwMode="auto">
          <a:xfrm>
            <a:off x="0" y="762000"/>
            <a:ext cx="5631656" cy="5643563"/>
          </a:xfrm>
          <a:prstGeom prst="rect">
            <a:avLst/>
          </a:prstGeom>
          <a:noFill/>
          <a:ln w="9525">
            <a:noFill/>
            <a:miter lim="800000"/>
            <a:headEnd/>
            <a:tailEnd/>
          </a:ln>
        </p:spPr>
      </p:pic>
      <p:pic>
        <p:nvPicPr>
          <p:cNvPr id="45058" name="Picture 2" descr="http://static.freepik.com/free-photo/salt-pour-sugar-pouring-salt-pour_3302043.jpg"/>
          <p:cNvPicPr>
            <a:picLocks noChangeAspect="1" noChangeArrowheads="1"/>
          </p:cNvPicPr>
          <p:nvPr/>
        </p:nvPicPr>
        <p:blipFill>
          <a:blip r:embed="rId4"/>
          <a:srcRect/>
          <a:stretch>
            <a:fillRect/>
          </a:stretch>
        </p:blipFill>
        <p:spPr bwMode="auto">
          <a:xfrm>
            <a:off x="5638800" y="1828800"/>
            <a:ext cx="3210108" cy="2138363"/>
          </a:xfrm>
          <a:prstGeom prst="rect">
            <a:avLst/>
          </a:prstGeom>
          <a:noFill/>
        </p:spPr>
      </p:pic>
      <p:sp>
        <p:nvSpPr>
          <p:cNvPr id="4" name="TextBox 3"/>
          <p:cNvSpPr txBox="1"/>
          <p:nvPr/>
        </p:nvSpPr>
        <p:spPr>
          <a:xfrm>
            <a:off x="152400" y="76200"/>
            <a:ext cx="8686800" cy="769441"/>
          </a:xfrm>
          <a:prstGeom prst="rect">
            <a:avLst/>
          </a:prstGeom>
          <a:noFill/>
        </p:spPr>
        <p:txBody>
          <a:bodyPr wrap="square" rtlCol="0">
            <a:spAutoFit/>
          </a:bodyPr>
          <a:lstStyle/>
          <a:p>
            <a:r>
              <a:rPr lang="en-US" sz="4400" dirty="0" smtClean="0">
                <a:latin typeface="Berlin Sans FB" pitchFamily="34" charset="0"/>
              </a:rPr>
              <a:t>Single Grained Structure…</a:t>
            </a:r>
            <a:endParaRPr lang="en-US" sz="4400" b="1" dirty="0">
              <a:solidFill>
                <a:srgbClr val="FF0000"/>
              </a:solidFill>
              <a:latin typeface="Berlin Sans FB" pitchFamily="34" charset="0"/>
            </a:endParaRPr>
          </a:p>
        </p:txBody>
      </p:sp>
      <p:sp>
        <p:nvSpPr>
          <p:cNvPr id="5" name="TextBox 4"/>
          <p:cNvSpPr txBox="1"/>
          <p:nvPr/>
        </p:nvSpPr>
        <p:spPr>
          <a:xfrm>
            <a:off x="5486400" y="4344650"/>
            <a:ext cx="3505200" cy="1446550"/>
          </a:xfrm>
          <a:prstGeom prst="rect">
            <a:avLst/>
          </a:prstGeom>
          <a:noFill/>
        </p:spPr>
        <p:txBody>
          <a:bodyPr wrap="square" rtlCol="0">
            <a:spAutoFit/>
          </a:bodyPr>
          <a:lstStyle/>
          <a:p>
            <a:pPr algn="ctr"/>
            <a:r>
              <a:rPr lang="en-US" sz="4400" dirty="0" smtClean="0">
                <a:latin typeface="Berlin Sans FB" pitchFamily="34" charset="0"/>
              </a:rPr>
              <a:t>… is like a pile of salt</a:t>
            </a:r>
            <a:endParaRPr lang="en-US" sz="4400" b="1" dirty="0">
              <a:solidFill>
                <a:srgbClr val="FF0000"/>
              </a:solidFill>
              <a:latin typeface="Berlin Sans FB"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Membership\K-12\SSSA K-12 Folder\Teachers Guide\Images\11-18-dirtbikes.jpg"/>
          <p:cNvPicPr>
            <a:picLocks noChangeAspect="1" noChangeArrowheads="1"/>
          </p:cNvPicPr>
          <p:nvPr/>
        </p:nvPicPr>
        <p:blipFill>
          <a:blip r:embed="rId3"/>
          <a:srcRect/>
          <a:stretch>
            <a:fillRect/>
          </a:stretch>
        </p:blipFill>
        <p:spPr bwMode="auto">
          <a:xfrm>
            <a:off x="4648200" y="457200"/>
            <a:ext cx="4048125" cy="2690813"/>
          </a:xfrm>
          <a:prstGeom prst="ellipse">
            <a:avLst/>
          </a:prstGeom>
          <a:ln>
            <a:noFill/>
          </a:ln>
          <a:effectLst>
            <a:softEdge rad="112500"/>
          </a:effectLst>
        </p:spPr>
      </p:pic>
      <p:pic>
        <p:nvPicPr>
          <p:cNvPr id="3" name="Picture 2" descr="H:\Membership\K-12\SSSA K-12 Folder\Teachers Guide\Images\12-01-soccer.jpg"/>
          <p:cNvPicPr>
            <a:picLocks noChangeAspect="1" noChangeArrowheads="1"/>
          </p:cNvPicPr>
          <p:nvPr/>
        </p:nvPicPr>
        <p:blipFill>
          <a:blip r:embed="rId4"/>
          <a:srcRect/>
          <a:stretch>
            <a:fillRect/>
          </a:stretch>
        </p:blipFill>
        <p:spPr bwMode="auto">
          <a:xfrm>
            <a:off x="152400" y="3200400"/>
            <a:ext cx="5079206" cy="3348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152400" y="76200"/>
            <a:ext cx="8686800" cy="1446550"/>
          </a:xfrm>
          <a:prstGeom prst="rect">
            <a:avLst/>
          </a:prstGeom>
          <a:noFill/>
        </p:spPr>
        <p:txBody>
          <a:bodyPr wrap="square" rtlCol="0">
            <a:spAutoFit/>
          </a:bodyPr>
          <a:lstStyle/>
          <a:p>
            <a:r>
              <a:rPr lang="en-US" sz="4400" dirty="0" smtClean="0">
                <a:latin typeface="Berlin Sans FB" pitchFamily="34" charset="0"/>
              </a:rPr>
              <a:t>Soils can be damaged</a:t>
            </a:r>
          </a:p>
          <a:p>
            <a:r>
              <a:rPr lang="en-US" sz="4400" b="1" dirty="0" smtClean="0">
                <a:solidFill>
                  <a:srgbClr val="FF0000"/>
                </a:solidFill>
                <a:latin typeface="Berlin Sans FB" pitchFamily="34" charset="0"/>
              </a:rPr>
              <a:t>BY HUMANS!</a:t>
            </a:r>
            <a:endParaRPr lang="en-US" sz="4400" b="1" dirty="0">
              <a:solidFill>
                <a:srgbClr val="FF0000"/>
              </a:solidFill>
              <a:latin typeface="Berlin Sans FB" pitchFamily="34" charset="0"/>
            </a:endParaRPr>
          </a:p>
        </p:txBody>
      </p:sp>
      <p:sp>
        <p:nvSpPr>
          <p:cNvPr id="5" name="TextBox 4"/>
          <p:cNvSpPr txBox="1"/>
          <p:nvPr/>
        </p:nvSpPr>
        <p:spPr>
          <a:xfrm>
            <a:off x="5257800" y="3200400"/>
            <a:ext cx="3962400" cy="3600986"/>
          </a:xfrm>
          <a:prstGeom prst="rect">
            <a:avLst/>
          </a:prstGeom>
          <a:noFill/>
        </p:spPr>
        <p:txBody>
          <a:bodyPr wrap="square" rtlCol="0">
            <a:spAutoFit/>
          </a:bodyPr>
          <a:lstStyle/>
          <a:p>
            <a:pPr algn="ctr"/>
            <a:r>
              <a:rPr lang="en-US" sz="3800" dirty="0" smtClean="0">
                <a:latin typeface="Berlin Sans FB" pitchFamily="34" charset="0"/>
              </a:rPr>
              <a:t>Clay soils do not </a:t>
            </a:r>
            <a:r>
              <a:rPr lang="en-US" sz="3800" b="1" dirty="0" smtClean="0">
                <a:solidFill>
                  <a:srgbClr val="FF0000"/>
                </a:solidFill>
                <a:latin typeface="Berlin Sans FB" pitchFamily="34" charset="0"/>
              </a:rPr>
              <a:t>DRAIN WELL</a:t>
            </a:r>
            <a:r>
              <a:rPr lang="en-US" sz="3800" dirty="0" smtClean="0">
                <a:latin typeface="Berlin Sans FB" pitchFamily="34" charset="0"/>
              </a:rPr>
              <a:t>, water pools on the SURFACE, and structure gets destroyed</a:t>
            </a:r>
            <a:endParaRPr lang="en-US" sz="3800" b="1" dirty="0">
              <a:solidFill>
                <a:srgbClr val="FF0000"/>
              </a:solidFill>
              <a:latin typeface="Berlin Sans FB" pitchFamily="34" charset="0"/>
            </a:endParaRPr>
          </a:p>
        </p:txBody>
      </p:sp>
      <p:sp>
        <p:nvSpPr>
          <p:cNvPr id="6" name="TextBox 5"/>
          <p:cNvSpPr txBox="1"/>
          <p:nvPr/>
        </p:nvSpPr>
        <p:spPr>
          <a:xfrm>
            <a:off x="152400" y="1600200"/>
            <a:ext cx="4953000" cy="1446550"/>
          </a:xfrm>
          <a:prstGeom prst="rect">
            <a:avLst/>
          </a:prstGeom>
          <a:noFill/>
        </p:spPr>
        <p:txBody>
          <a:bodyPr wrap="square" rtlCol="0">
            <a:spAutoFit/>
          </a:bodyPr>
          <a:lstStyle/>
          <a:p>
            <a:r>
              <a:rPr lang="en-US" sz="4400" b="1" dirty="0" smtClean="0">
                <a:solidFill>
                  <a:srgbClr val="FF0000"/>
                </a:solidFill>
                <a:latin typeface="Berlin Sans FB" pitchFamily="34" charset="0"/>
              </a:rPr>
              <a:t>TRAFFIC</a:t>
            </a:r>
            <a:r>
              <a:rPr lang="en-US" sz="4400" dirty="0" smtClean="0">
                <a:latin typeface="Berlin Sans FB" pitchFamily="34" charset="0"/>
              </a:rPr>
              <a:t> destroys structure</a:t>
            </a:r>
            <a:endParaRPr lang="en-US" sz="4400" b="1" dirty="0">
              <a:solidFill>
                <a:srgbClr val="FF0000"/>
              </a:solidFill>
              <a:latin typeface="Berlin Sans FB"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Membership\K-12\SSSA K-12 Folder\Teachers Guide\Images\11-17-untilled.jpg"/>
          <p:cNvPicPr>
            <a:picLocks noChangeAspect="1" noChangeArrowheads="1"/>
          </p:cNvPicPr>
          <p:nvPr/>
        </p:nvPicPr>
        <p:blipFill>
          <a:blip r:embed="rId3"/>
          <a:srcRect/>
          <a:stretch>
            <a:fillRect/>
          </a:stretch>
        </p:blipFill>
        <p:spPr bwMode="auto">
          <a:xfrm>
            <a:off x="4572000" y="152400"/>
            <a:ext cx="4343400" cy="44809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5" name="Picture 3" descr="H:\Membership\K-12\SSSA K-12 Folder\Teachers Guide\Images\11-16-overplowed.jpg"/>
          <p:cNvPicPr>
            <a:picLocks noChangeAspect="1" noChangeArrowheads="1"/>
          </p:cNvPicPr>
          <p:nvPr/>
        </p:nvPicPr>
        <p:blipFill>
          <a:blip r:embed="rId4"/>
          <a:srcRect/>
          <a:stretch>
            <a:fillRect/>
          </a:stretch>
        </p:blipFill>
        <p:spPr bwMode="auto">
          <a:xfrm>
            <a:off x="152400" y="152401"/>
            <a:ext cx="4343400" cy="44809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228600" y="4954250"/>
            <a:ext cx="8686800" cy="1446550"/>
          </a:xfrm>
          <a:prstGeom prst="rect">
            <a:avLst/>
          </a:prstGeom>
          <a:noFill/>
        </p:spPr>
        <p:txBody>
          <a:bodyPr wrap="square" rtlCol="0">
            <a:spAutoFit/>
          </a:bodyPr>
          <a:lstStyle/>
          <a:p>
            <a:r>
              <a:rPr lang="en-US" sz="4400" dirty="0" smtClean="0">
                <a:latin typeface="Berlin Sans FB" pitchFamily="34" charset="0"/>
              </a:rPr>
              <a:t>Good </a:t>
            </a:r>
            <a:r>
              <a:rPr lang="en-US" sz="4400" b="1" dirty="0" smtClean="0">
                <a:latin typeface="Berlin Sans FB" pitchFamily="34" charset="0"/>
              </a:rPr>
              <a:t>STRUCTURE</a:t>
            </a:r>
            <a:r>
              <a:rPr lang="en-US" sz="4400" dirty="0" smtClean="0">
                <a:latin typeface="Berlin Sans FB" pitchFamily="34" charset="0"/>
              </a:rPr>
              <a:t> = Healthy Soils</a:t>
            </a:r>
          </a:p>
          <a:p>
            <a:pPr algn="ctr"/>
            <a:r>
              <a:rPr lang="en-US" sz="4400" b="1" dirty="0" smtClean="0">
                <a:solidFill>
                  <a:srgbClr val="FF0000"/>
                </a:solidFill>
                <a:latin typeface="Berlin Sans FB" pitchFamily="34" charset="0"/>
              </a:rPr>
              <a:t>Keep It Covered!</a:t>
            </a:r>
            <a:endParaRPr lang="en-US" sz="4400" b="1" dirty="0">
              <a:solidFill>
                <a:srgbClr val="FF0000"/>
              </a:solidFill>
              <a:latin typeface="Berlin Sans FB"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Membership\K-12\SSSA K-12 Folder\Teachers Guide\Images\12-03-Laguna-landslide.jpg"/>
          <p:cNvPicPr>
            <a:picLocks noChangeAspect="1" noChangeArrowheads="1"/>
          </p:cNvPicPr>
          <p:nvPr/>
        </p:nvPicPr>
        <p:blipFill>
          <a:blip r:embed="rId3"/>
          <a:srcRect/>
          <a:stretch>
            <a:fillRect/>
          </a:stretch>
        </p:blipFill>
        <p:spPr bwMode="auto">
          <a:xfrm>
            <a:off x="0" y="-1"/>
            <a:ext cx="10972800" cy="734568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Membership\K-12\SSSA K-12 Folder\Teachers Guide\Images\12-04-Seawifs.jpg"/>
          <p:cNvPicPr>
            <a:picLocks noChangeAspect="1" noChangeArrowheads="1"/>
          </p:cNvPicPr>
          <p:nvPr/>
        </p:nvPicPr>
        <p:blipFill>
          <a:blip r:embed="rId3"/>
          <a:srcRect/>
          <a:stretch>
            <a:fillRect/>
          </a:stretch>
        </p:blipFill>
        <p:spPr bwMode="auto">
          <a:xfrm>
            <a:off x="0" y="1143000"/>
            <a:ext cx="5334000" cy="5481638"/>
          </a:xfrm>
          <a:prstGeom prst="ellipse">
            <a:avLst/>
          </a:prstGeom>
          <a:ln>
            <a:noFill/>
          </a:ln>
          <a:effectLst>
            <a:softEdge rad="112500"/>
          </a:effectLst>
        </p:spPr>
      </p:pic>
      <p:sp>
        <p:nvSpPr>
          <p:cNvPr id="3" name="TextBox 2"/>
          <p:cNvSpPr txBox="1"/>
          <p:nvPr/>
        </p:nvSpPr>
        <p:spPr>
          <a:xfrm>
            <a:off x="228600" y="152400"/>
            <a:ext cx="8686800" cy="769441"/>
          </a:xfrm>
          <a:prstGeom prst="rect">
            <a:avLst/>
          </a:prstGeom>
          <a:noFill/>
        </p:spPr>
        <p:txBody>
          <a:bodyPr wrap="square" rtlCol="0">
            <a:spAutoFit/>
          </a:bodyPr>
          <a:lstStyle/>
          <a:p>
            <a:r>
              <a:rPr lang="en-US" sz="4400" b="1" dirty="0" smtClean="0">
                <a:solidFill>
                  <a:schemeClr val="bg2">
                    <a:lumMod val="50000"/>
                  </a:schemeClr>
                </a:solidFill>
                <a:latin typeface="Berlin Sans FB" pitchFamily="34" charset="0"/>
              </a:rPr>
              <a:t>DUST</a:t>
            </a:r>
            <a:r>
              <a:rPr lang="en-US" sz="4400" dirty="0" smtClean="0">
                <a:latin typeface="Berlin Sans FB" pitchFamily="34" charset="0"/>
              </a:rPr>
              <a:t> across the sea! </a:t>
            </a:r>
            <a:endParaRPr lang="en-US" sz="4400" b="1" dirty="0">
              <a:solidFill>
                <a:srgbClr val="FF0000"/>
              </a:solidFill>
              <a:latin typeface="Berlin Sans FB" pitchFamily="34" charset="0"/>
            </a:endParaRPr>
          </a:p>
        </p:txBody>
      </p:sp>
      <p:sp>
        <p:nvSpPr>
          <p:cNvPr id="4" name="TextBox 3"/>
          <p:cNvSpPr txBox="1"/>
          <p:nvPr/>
        </p:nvSpPr>
        <p:spPr>
          <a:xfrm>
            <a:off x="5257800" y="990600"/>
            <a:ext cx="3886200" cy="2985433"/>
          </a:xfrm>
          <a:prstGeom prst="rect">
            <a:avLst/>
          </a:prstGeom>
          <a:noFill/>
        </p:spPr>
        <p:txBody>
          <a:bodyPr wrap="square" rtlCol="0">
            <a:spAutoFit/>
          </a:bodyPr>
          <a:lstStyle/>
          <a:p>
            <a:r>
              <a:rPr lang="en-US" sz="4400" b="1" dirty="0" smtClean="0">
                <a:solidFill>
                  <a:schemeClr val="bg2">
                    <a:lumMod val="50000"/>
                  </a:schemeClr>
                </a:solidFill>
                <a:latin typeface="Berlin Sans FB" pitchFamily="34" charset="0"/>
              </a:rPr>
              <a:t>Windstorms</a:t>
            </a:r>
            <a:r>
              <a:rPr lang="en-US" sz="4400" dirty="0" smtClean="0">
                <a:solidFill>
                  <a:schemeClr val="bg2">
                    <a:lumMod val="50000"/>
                  </a:schemeClr>
                </a:solidFill>
                <a:latin typeface="Berlin Sans FB" pitchFamily="34" charset="0"/>
              </a:rPr>
              <a:t> </a:t>
            </a:r>
            <a:r>
              <a:rPr lang="en-US" sz="3600" dirty="0" smtClean="0">
                <a:latin typeface="Berlin Sans FB" pitchFamily="34" charset="0"/>
              </a:rPr>
              <a:t>in the Sahara Desert carries dust thousands of miles across the Atlantic.</a:t>
            </a:r>
            <a:endParaRPr lang="en-US" sz="4400" b="1" dirty="0">
              <a:latin typeface="Berlin Sans FB" pitchFamily="34" charset="0"/>
            </a:endParaRPr>
          </a:p>
        </p:txBody>
      </p:sp>
      <p:sp>
        <p:nvSpPr>
          <p:cNvPr id="5" name="TextBox 4"/>
          <p:cNvSpPr txBox="1"/>
          <p:nvPr/>
        </p:nvSpPr>
        <p:spPr>
          <a:xfrm>
            <a:off x="5257800" y="4267200"/>
            <a:ext cx="3886200" cy="1754326"/>
          </a:xfrm>
          <a:prstGeom prst="rect">
            <a:avLst/>
          </a:prstGeom>
          <a:noFill/>
        </p:spPr>
        <p:txBody>
          <a:bodyPr wrap="square" rtlCol="0">
            <a:spAutoFit/>
          </a:bodyPr>
          <a:lstStyle/>
          <a:p>
            <a:r>
              <a:rPr lang="en-US" sz="3600" dirty="0" smtClean="0">
                <a:latin typeface="Berlin Sans FB" pitchFamily="34" charset="0"/>
              </a:rPr>
              <a:t>Why is this </a:t>
            </a:r>
            <a:r>
              <a:rPr lang="en-US" sz="3600" b="1" dirty="0" smtClean="0">
                <a:solidFill>
                  <a:srgbClr val="FF0000"/>
                </a:solidFill>
                <a:latin typeface="Berlin Sans FB" pitchFamily="34" charset="0"/>
              </a:rPr>
              <a:t>bad</a:t>
            </a:r>
            <a:r>
              <a:rPr lang="en-US" sz="3600" dirty="0" smtClean="0">
                <a:latin typeface="Berlin Sans FB" pitchFamily="34" charset="0"/>
              </a:rPr>
              <a:t>? </a:t>
            </a:r>
          </a:p>
          <a:p>
            <a:endParaRPr lang="en-US" sz="3600" dirty="0" smtClean="0">
              <a:latin typeface="Berlin Sans FB" pitchFamily="34" charset="0"/>
            </a:endParaRPr>
          </a:p>
          <a:p>
            <a:r>
              <a:rPr lang="en-US" sz="3600" dirty="0" smtClean="0">
                <a:latin typeface="Berlin Sans FB" pitchFamily="34" charset="0"/>
              </a:rPr>
              <a:t>Why is this </a:t>
            </a:r>
            <a:r>
              <a:rPr lang="en-US" sz="3600" b="1" dirty="0" smtClean="0">
                <a:solidFill>
                  <a:srgbClr val="00B050"/>
                </a:solidFill>
                <a:latin typeface="Berlin Sans FB" pitchFamily="34" charset="0"/>
              </a:rPr>
              <a:t>good</a:t>
            </a:r>
            <a:r>
              <a:rPr lang="en-US" sz="3600" dirty="0" smtClean="0">
                <a:latin typeface="Berlin Sans FB" pitchFamily="34" charset="0"/>
              </a:rPr>
              <a:t>?</a:t>
            </a:r>
            <a:endParaRPr lang="en-US" sz="3600" dirty="0">
              <a:latin typeface="Berlin Sans FB"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457200" y="-381000"/>
            <a:ext cx="9763125" cy="7258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Soil Texture</a:t>
            </a:r>
          </a:p>
          <a:p>
            <a:r>
              <a:rPr lang="en-US" dirty="0" smtClean="0"/>
              <a:t>Soil Structure</a:t>
            </a:r>
          </a:p>
          <a:p>
            <a:r>
              <a:rPr lang="en-US" dirty="0" smtClean="0"/>
              <a:t>Sand </a:t>
            </a:r>
          </a:p>
          <a:p>
            <a:r>
              <a:rPr lang="en-US" dirty="0" smtClean="0"/>
              <a:t>Silt</a:t>
            </a:r>
          </a:p>
          <a:p>
            <a:r>
              <a:rPr lang="en-US" dirty="0" smtClean="0"/>
              <a:t>Clay</a:t>
            </a:r>
          </a:p>
          <a:p>
            <a:r>
              <a:rPr lang="en-US" dirty="0" smtClean="0"/>
              <a:t>Blocky</a:t>
            </a:r>
          </a:p>
          <a:p>
            <a:r>
              <a:rPr lang="en-US" dirty="0" smtClean="0"/>
              <a:t>Columnar</a:t>
            </a:r>
          </a:p>
          <a:p>
            <a:r>
              <a:rPr lang="en-US" dirty="0" smtClean="0"/>
              <a:t>Erode</a:t>
            </a:r>
          </a:p>
          <a:p>
            <a:r>
              <a:rPr lang="en-US" dirty="0" err="1" smtClean="0"/>
              <a:t>Peds</a:t>
            </a:r>
            <a:endParaRPr lang="en-US" dirty="0" smtClean="0"/>
          </a:p>
          <a:p>
            <a:endParaRPr lang="en-US" dirty="0"/>
          </a:p>
        </p:txBody>
      </p:sp>
      <p:sp>
        <p:nvSpPr>
          <p:cNvPr id="5" name="Content Placeholder 2"/>
          <p:cNvSpPr txBox="1">
            <a:spLocks/>
          </p:cNvSpPr>
          <p:nvPr/>
        </p:nvSpPr>
        <p:spPr>
          <a:xfrm>
            <a:off x="3810000" y="15240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Granular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Prismatic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Platy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Massive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Single </a:t>
            </a:r>
            <a:r>
              <a:rPr lang="en-US" sz="3200" dirty="0" smtClean="0"/>
              <a:t>Grain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Enzyme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457200" y="-381000"/>
            <a:ext cx="9763125" cy="7258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Soil particles – the individual building blocks that make up soil. The sand, silt, and clay</a:t>
            </a:r>
          </a:p>
          <a:p>
            <a:r>
              <a:rPr lang="en-US" dirty="0" smtClean="0"/>
              <a:t>Soil traffic – any time a tractor, vehicle, or even a person moves over the soil surface and disrupts it.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724400"/>
            <a:ext cx="8085868" cy="769441"/>
          </a:xfrm>
          <a:prstGeom prst="rect">
            <a:avLst/>
          </a:prstGeom>
          <a:noFill/>
        </p:spPr>
        <p:txBody>
          <a:bodyPr wrap="none" rtlCol="0">
            <a:spAutoFit/>
          </a:bodyPr>
          <a:lstStyle/>
          <a:p>
            <a:r>
              <a:rPr lang="en-US" sz="4400" b="1" dirty="0" smtClean="0">
                <a:solidFill>
                  <a:schemeClr val="bg2">
                    <a:lumMod val="50000"/>
                  </a:schemeClr>
                </a:solidFill>
                <a:latin typeface="Berlin Sans FB" pitchFamily="34" charset="0"/>
              </a:rPr>
              <a:t>SOIL </a:t>
            </a:r>
            <a:r>
              <a:rPr lang="en-US" sz="4400" b="1" dirty="0" smtClean="0">
                <a:latin typeface="Berlin Sans FB" pitchFamily="34" charset="0"/>
              </a:rPr>
              <a:t>has different </a:t>
            </a:r>
            <a:r>
              <a:rPr lang="en-US" sz="4400" b="1" dirty="0" smtClean="0">
                <a:solidFill>
                  <a:srgbClr val="FF0000"/>
                </a:solidFill>
                <a:latin typeface="Berlin Sans FB" pitchFamily="34" charset="0"/>
              </a:rPr>
              <a:t>TEXTURES</a:t>
            </a:r>
            <a:endParaRPr lang="en-US" sz="4400" dirty="0">
              <a:latin typeface="Berlin Sans FB" pitchFamily="34" charset="0"/>
            </a:endParaRPr>
          </a:p>
        </p:txBody>
      </p:sp>
      <p:sp>
        <p:nvSpPr>
          <p:cNvPr id="3" name="TextBox 2"/>
          <p:cNvSpPr txBox="1"/>
          <p:nvPr/>
        </p:nvSpPr>
        <p:spPr>
          <a:xfrm>
            <a:off x="304800" y="1676400"/>
            <a:ext cx="8686800" cy="1446550"/>
          </a:xfrm>
          <a:prstGeom prst="rect">
            <a:avLst/>
          </a:prstGeom>
          <a:noFill/>
        </p:spPr>
        <p:txBody>
          <a:bodyPr wrap="square" rtlCol="0">
            <a:spAutoFit/>
          </a:bodyPr>
          <a:lstStyle/>
          <a:p>
            <a:r>
              <a:rPr lang="en-US" sz="4400" b="1" dirty="0" smtClean="0">
                <a:latin typeface="Berlin Sans FB" pitchFamily="34" charset="0"/>
              </a:rPr>
              <a:t>Each type of </a:t>
            </a:r>
            <a:r>
              <a:rPr lang="en-US" sz="4400" b="1" dirty="0" smtClean="0">
                <a:solidFill>
                  <a:schemeClr val="bg2">
                    <a:lumMod val="50000"/>
                  </a:schemeClr>
                </a:solidFill>
                <a:latin typeface="Berlin Sans FB" pitchFamily="34" charset="0"/>
              </a:rPr>
              <a:t>SOIL </a:t>
            </a:r>
            <a:r>
              <a:rPr lang="en-US" sz="4400" b="1" dirty="0" smtClean="0">
                <a:latin typeface="Berlin Sans FB" pitchFamily="34" charset="0"/>
              </a:rPr>
              <a:t>you touch feels different…</a:t>
            </a:r>
            <a:endParaRPr lang="en-US" sz="4400" dirty="0">
              <a:latin typeface="Berlin Sans FB" pitchFamily="34" charset="0"/>
            </a:endParaRPr>
          </a:p>
        </p:txBody>
      </p:sp>
      <p:sp>
        <p:nvSpPr>
          <p:cNvPr id="5" name="TextBox 4"/>
          <p:cNvSpPr txBox="1"/>
          <p:nvPr/>
        </p:nvSpPr>
        <p:spPr>
          <a:xfrm>
            <a:off x="228600" y="152400"/>
            <a:ext cx="8686800" cy="1446550"/>
          </a:xfrm>
          <a:prstGeom prst="rect">
            <a:avLst/>
          </a:prstGeom>
          <a:noFill/>
        </p:spPr>
        <p:txBody>
          <a:bodyPr wrap="square" rtlCol="0">
            <a:spAutoFit/>
          </a:bodyPr>
          <a:lstStyle/>
          <a:p>
            <a:r>
              <a:rPr lang="en-US" sz="4400" dirty="0" smtClean="0">
                <a:latin typeface="Berlin Sans FB" pitchFamily="34" charset="0"/>
              </a:rPr>
              <a:t>If you have ever made a mud pie or sandcastle, you know:</a:t>
            </a:r>
            <a:endParaRPr lang="en-US" sz="4400" dirty="0">
              <a:latin typeface="Berlin Sans FB" pitchFamily="34" charset="0"/>
            </a:endParaRPr>
          </a:p>
        </p:txBody>
      </p:sp>
      <p:sp>
        <p:nvSpPr>
          <p:cNvPr id="6" name="TextBox 5"/>
          <p:cNvSpPr txBox="1"/>
          <p:nvPr/>
        </p:nvSpPr>
        <p:spPr>
          <a:xfrm>
            <a:off x="3276600" y="3505200"/>
            <a:ext cx="2476960" cy="769441"/>
          </a:xfrm>
          <a:prstGeom prst="rect">
            <a:avLst/>
          </a:prstGeom>
          <a:noFill/>
        </p:spPr>
        <p:txBody>
          <a:bodyPr wrap="none" rtlCol="0">
            <a:spAutoFit/>
          </a:bodyPr>
          <a:lstStyle/>
          <a:p>
            <a:r>
              <a:rPr lang="en-US" sz="4400" dirty="0" smtClean="0">
                <a:latin typeface="Berlin Sans FB" pitchFamily="34" charset="0"/>
              </a:rPr>
              <a:t>BECAUSE</a:t>
            </a:r>
            <a:endParaRPr lang="en-US" sz="4400" dirty="0">
              <a:latin typeface="Berlin Sans FB"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3555782" cy="769441"/>
          </a:xfrm>
          <a:prstGeom prst="rect">
            <a:avLst/>
          </a:prstGeom>
          <a:noFill/>
        </p:spPr>
        <p:txBody>
          <a:bodyPr wrap="none" rtlCol="0">
            <a:spAutoFit/>
          </a:bodyPr>
          <a:lstStyle/>
          <a:p>
            <a:r>
              <a:rPr lang="en-US" sz="4400" dirty="0" smtClean="0">
                <a:latin typeface="Berlin Sans FB" pitchFamily="34" charset="0"/>
              </a:rPr>
              <a:t>Soil </a:t>
            </a:r>
            <a:r>
              <a:rPr lang="en-US" sz="4400" b="1" dirty="0" smtClean="0">
                <a:solidFill>
                  <a:srgbClr val="FF0000"/>
                </a:solidFill>
                <a:latin typeface="Berlin Sans FB" pitchFamily="34" charset="0"/>
              </a:rPr>
              <a:t>TEXTURE</a:t>
            </a:r>
            <a:endParaRPr lang="en-US" sz="4400" b="1" dirty="0">
              <a:solidFill>
                <a:srgbClr val="FF0000"/>
              </a:solidFill>
              <a:latin typeface="Berlin Sans FB" pitchFamily="34" charset="0"/>
            </a:endParaRPr>
          </a:p>
        </p:txBody>
      </p:sp>
      <p:sp>
        <p:nvSpPr>
          <p:cNvPr id="3" name="TextBox 2"/>
          <p:cNvSpPr txBox="1"/>
          <p:nvPr/>
        </p:nvSpPr>
        <p:spPr>
          <a:xfrm>
            <a:off x="990600" y="1143000"/>
            <a:ext cx="5642891" cy="769441"/>
          </a:xfrm>
          <a:prstGeom prst="rect">
            <a:avLst/>
          </a:prstGeom>
          <a:noFill/>
        </p:spPr>
        <p:txBody>
          <a:bodyPr wrap="none" rtlCol="0">
            <a:spAutoFit/>
          </a:bodyPr>
          <a:lstStyle/>
          <a:p>
            <a:r>
              <a:rPr lang="en-US" sz="4400" dirty="0" smtClean="0">
                <a:latin typeface="Berlin Sans FB" pitchFamily="34" charset="0"/>
              </a:rPr>
              <a:t>Is the PERCENTAGE of </a:t>
            </a:r>
            <a:endParaRPr lang="en-US" sz="4400" dirty="0">
              <a:latin typeface="Berlin Sans FB" pitchFamily="34" charset="0"/>
            </a:endParaRPr>
          </a:p>
        </p:txBody>
      </p:sp>
      <p:sp>
        <p:nvSpPr>
          <p:cNvPr id="4" name="TextBox 3"/>
          <p:cNvSpPr txBox="1"/>
          <p:nvPr/>
        </p:nvSpPr>
        <p:spPr>
          <a:xfrm>
            <a:off x="381000" y="1981200"/>
            <a:ext cx="1715534" cy="769441"/>
          </a:xfrm>
          <a:prstGeom prst="rect">
            <a:avLst/>
          </a:prstGeom>
          <a:noFill/>
        </p:spPr>
        <p:txBody>
          <a:bodyPr wrap="none" rtlCol="0">
            <a:spAutoFit/>
          </a:bodyPr>
          <a:lstStyle/>
          <a:p>
            <a:r>
              <a:rPr lang="en-US" sz="4400" b="1" dirty="0" smtClean="0">
                <a:solidFill>
                  <a:srgbClr val="00B050"/>
                </a:solidFill>
                <a:latin typeface="Berlin Sans FB" pitchFamily="34" charset="0"/>
              </a:rPr>
              <a:t>SAND</a:t>
            </a:r>
            <a:endParaRPr lang="en-US" sz="4400" b="1" dirty="0">
              <a:solidFill>
                <a:srgbClr val="00B050"/>
              </a:solidFill>
              <a:latin typeface="Berlin Sans FB" pitchFamily="34" charset="0"/>
            </a:endParaRPr>
          </a:p>
        </p:txBody>
      </p:sp>
      <p:sp>
        <p:nvSpPr>
          <p:cNvPr id="5" name="TextBox 4"/>
          <p:cNvSpPr txBox="1"/>
          <p:nvPr/>
        </p:nvSpPr>
        <p:spPr>
          <a:xfrm>
            <a:off x="762000" y="2743200"/>
            <a:ext cx="1287532" cy="769441"/>
          </a:xfrm>
          <a:prstGeom prst="rect">
            <a:avLst/>
          </a:prstGeom>
          <a:noFill/>
        </p:spPr>
        <p:txBody>
          <a:bodyPr wrap="none" rtlCol="0">
            <a:spAutoFit/>
          </a:bodyPr>
          <a:lstStyle/>
          <a:p>
            <a:r>
              <a:rPr lang="en-US" sz="4400" b="1" dirty="0" smtClean="0">
                <a:solidFill>
                  <a:srgbClr val="7030A0"/>
                </a:solidFill>
                <a:latin typeface="Berlin Sans FB" pitchFamily="34" charset="0"/>
              </a:rPr>
              <a:t>SILT</a:t>
            </a:r>
            <a:endParaRPr lang="en-US" sz="4400" b="1" dirty="0">
              <a:solidFill>
                <a:srgbClr val="7030A0"/>
              </a:solidFill>
              <a:latin typeface="Berlin Sans FB" pitchFamily="34" charset="0"/>
            </a:endParaRPr>
          </a:p>
        </p:txBody>
      </p:sp>
      <p:sp>
        <p:nvSpPr>
          <p:cNvPr id="6" name="TextBox 5"/>
          <p:cNvSpPr txBox="1"/>
          <p:nvPr/>
        </p:nvSpPr>
        <p:spPr>
          <a:xfrm>
            <a:off x="1219200" y="3657600"/>
            <a:ext cx="1657826" cy="1446550"/>
          </a:xfrm>
          <a:prstGeom prst="rect">
            <a:avLst/>
          </a:prstGeom>
          <a:noFill/>
        </p:spPr>
        <p:txBody>
          <a:bodyPr wrap="none" rtlCol="0">
            <a:spAutoFit/>
          </a:bodyPr>
          <a:lstStyle/>
          <a:p>
            <a:r>
              <a:rPr lang="en-US" sz="4400" dirty="0" smtClean="0">
                <a:latin typeface="Berlin Sans FB" pitchFamily="34" charset="0"/>
              </a:rPr>
              <a:t>and </a:t>
            </a:r>
          </a:p>
          <a:p>
            <a:r>
              <a:rPr lang="en-US" sz="4400" b="1" dirty="0" smtClean="0">
                <a:solidFill>
                  <a:schemeClr val="tx2"/>
                </a:solidFill>
                <a:latin typeface="Berlin Sans FB" pitchFamily="34" charset="0"/>
              </a:rPr>
              <a:t>CLAY</a:t>
            </a:r>
            <a:endParaRPr lang="en-US" sz="4400" b="1" dirty="0">
              <a:solidFill>
                <a:schemeClr val="tx2"/>
              </a:solidFill>
              <a:latin typeface="Berlin Sans FB" pitchFamily="34" charset="0"/>
            </a:endParaRPr>
          </a:p>
        </p:txBody>
      </p:sp>
      <p:pic>
        <p:nvPicPr>
          <p:cNvPr id="1026" name="Picture 2" descr="H:\Membership\K-12\SSSA K-12 Folder\Teachers Guide\Images\Graphics\10-particle-size.tif"/>
          <p:cNvPicPr>
            <a:picLocks noChangeAspect="1" noChangeArrowheads="1"/>
          </p:cNvPicPr>
          <p:nvPr/>
        </p:nvPicPr>
        <p:blipFill>
          <a:blip r:embed="rId3"/>
          <a:srcRect/>
          <a:stretch>
            <a:fillRect/>
          </a:stretch>
        </p:blipFill>
        <p:spPr bwMode="auto">
          <a:xfrm>
            <a:off x="3139440" y="2362198"/>
            <a:ext cx="5852160" cy="4023360"/>
          </a:xfrm>
          <a:prstGeom prst="rect">
            <a:avLst/>
          </a:prstGeom>
          <a:noFill/>
        </p:spPr>
      </p:pic>
      <p:sp>
        <p:nvSpPr>
          <p:cNvPr id="8" name="TextBox 7"/>
          <p:cNvSpPr txBox="1"/>
          <p:nvPr/>
        </p:nvSpPr>
        <p:spPr>
          <a:xfrm>
            <a:off x="1752600" y="5257800"/>
            <a:ext cx="2146742" cy="769441"/>
          </a:xfrm>
          <a:prstGeom prst="rect">
            <a:avLst/>
          </a:prstGeom>
          <a:noFill/>
        </p:spPr>
        <p:txBody>
          <a:bodyPr wrap="none" rtlCol="0">
            <a:spAutoFit/>
          </a:bodyPr>
          <a:lstStyle/>
          <a:p>
            <a:r>
              <a:rPr lang="en-US" sz="4400" dirty="0" smtClean="0">
                <a:latin typeface="Berlin Sans FB" pitchFamily="34" charset="0"/>
              </a:rPr>
              <a:t>particles</a:t>
            </a:r>
            <a:endParaRPr lang="en-US" sz="4400" dirty="0">
              <a:latin typeface="Berlin Sans FB"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Membership\K-12\SSSA K-12 Folder\Teachers Guide\Images\10-02-texture-diagram.jpg"/>
          <p:cNvPicPr>
            <a:picLocks noChangeAspect="1" noChangeArrowheads="1"/>
          </p:cNvPicPr>
          <p:nvPr/>
        </p:nvPicPr>
        <p:blipFill>
          <a:blip r:embed="rId3"/>
          <a:srcRect/>
          <a:stretch>
            <a:fillRect/>
          </a:stretch>
        </p:blipFill>
        <p:spPr bwMode="auto">
          <a:xfrm>
            <a:off x="1524000" y="1400198"/>
            <a:ext cx="5867400" cy="5457802"/>
          </a:xfrm>
          <a:prstGeom prst="rect">
            <a:avLst/>
          </a:prstGeom>
          <a:noFill/>
        </p:spPr>
      </p:pic>
      <p:sp>
        <p:nvSpPr>
          <p:cNvPr id="3" name="TextBox 2"/>
          <p:cNvSpPr txBox="1"/>
          <p:nvPr/>
        </p:nvSpPr>
        <p:spPr>
          <a:xfrm>
            <a:off x="152400" y="0"/>
            <a:ext cx="8610600" cy="1446550"/>
          </a:xfrm>
          <a:prstGeom prst="rect">
            <a:avLst/>
          </a:prstGeom>
          <a:noFill/>
        </p:spPr>
        <p:txBody>
          <a:bodyPr wrap="square" rtlCol="0">
            <a:spAutoFit/>
          </a:bodyPr>
          <a:lstStyle/>
          <a:p>
            <a:pPr algn="ctr"/>
            <a:r>
              <a:rPr lang="en-US" sz="4400" dirty="0" smtClean="0">
                <a:latin typeface="Berlin Sans FB" pitchFamily="34" charset="0"/>
              </a:rPr>
              <a:t>Soil </a:t>
            </a:r>
            <a:r>
              <a:rPr lang="en-US" sz="4400" b="1" dirty="0" smtClean="0">
                <a:solidFill>
                  <a:srgbClr val="FF0000"/>
                </a:solidFill>
                <a:latin typeface="Berlin Sans FB" pitchFamily="34" charset="0"/>
              </a:rPr>
              <a:t>TEXTURE </a:t>
            </a:r>
            <a:r>
              <a:rPr lang="en-US" sz="4400" dirty="0" smtClean="0">
                <a:latin typeface="Berlin Sans FB" pitchFamily="34" charset="0"/>
              </a:rPr>
              <a:t>can be found using a </a:t>
            </a:r>
            <a:r>
              <a:rPr lang="en-US" sz="4400" b="1" dirty="0" smtClean="0">
                <a:latin typeface="Berlin Sans FB" pitchFamily="34" charset="0"/>
              </a:rPr>
              <a:t>TEXTURE TRIANGLE</a:t>
            </a:r>
            <a:endParaRPr lang="en-US" sz="4400" b="1" dirty="0">
              <a:latin typeface="Berlin Sans FB"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embership\K-12\SSSA K-12 Folder\Teachers Guide\Images\10-01 hand w clay.jpg"/>
          <p:cNvPicPr>
            <a:picLocks noChangeAspect="1" noChangeArrowheads="1"/>
          </p:cNvPicPr>
          <p:nvPr/>
        </p:nvPicPr>
        <p:blipFill>
          <a:blip r:embed="rId3"/>
          <a:srcRect/>
          <a:stretch>
            <a:fillRect/>
          </a:stretch>
        </p:blipFill>
        <p:spPr bwMode="auto">
          <a:xfrm>
            <a:off x="0" y="0"/>
            <a:ext cx="5927725" cy="4425950"/>
          </a:xfrm>
          <a:prstGeom prst="rect">
            <a:avLst/>
          </a:prstGeom>
          <a:noFill/>
        </p:spPr>
      </p:pic>
      <p:sp>
        <p:nvSpPr>
          <p:cNvPr id="3" name="TextBox 2"/>
          <p:cNvSpPr txBox="1"/>
          <p:nvPr/>
        </p:nvSpPr>
        <p:spPr>
          <a:xfrm>
            <a:off x="304800" y="4267200"/>
            <a:ext cx="8686800" cy="2123658"/>
          </a:xfrm>
          <a:prstGeom prst="rect">
            <a:avLst/>
          </a:prstGeom>
          <a:noFill/>
        </p:spPr>
        <p:txBody>
          <a:bodyPr wrap="square" rtlCol="0">
            <a:spAutoFit/>
          </a:bodyPr>
          <a:lstStyle/>
          <a:p>
            <a:r>
              <a:rPr lang="en-US" sz="4400" dirty="0" smtClean="0">
                <a:latin typeface="Berlin Sans FB" pitchFamily="34" charset="0"/>
              </a:rPr>
              <a:t>The best way to learn this is to get out and </a:t>
            </a:r>
            <a:r>
              <a:rPr lang="en-US" sz="4400" b="1" dirty="0" smtClean="0">
                <a:solidFill>
                  <a:srgbClr val="FF0000"/>
                </a:solidFill>
                <a:latin typeface="Berlin Sans FB" pitchFamily="34" charset="0"/>
              </a:rPr>
              <a:t>FEEL</a:t>
            </a:r>
            <a:r>
              <a:rPr lang="en-US" sz="4400" dirty="0" smtClean="0">
                <a:latin typeface="Berlin Sans FB" pitchFamily="34" charset="0"/>
              </a:rPr>
              <a:t> many different types of soil.</a:t>
            </a:r>
            <a:endParaRPr lang="en-US" sz="4400" dirty="0">
              <a:latin typeface="Berlin Sans FB"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152400"/>
            <a:ext cx="8763001" cy="1446550"/>
          </a:xfrm>
          <a:prstGeom prst="rect">
            <a:avLst/>
          </a:prstGeom>
          <a:noFill/>
        </p:spPr>
        <p:txBody>
          <a:bodyPr wrap="square" rtlCol="0">
            <a:spAutoFit/>
          </a:bodyPr>
          <a:lstStyle/>
          <a:p>
            <a:r>
              <a:rPr lang="en-US" sz="4400" dirty="0" smtClean="0">
                <a:latin typeface="Berlin Sans FB" pitchFamily="34" charset="0"/>
              </a:rPr>
              <a:t>All of these </a:t>
            </a:r>
            <a:r>
              <a:rPr lang="en-US" sz="4400" b="1" dirty="0" smtClean="0">
                <a:solidFill>
                  <a:schemeClr val="bg2">
                    <a:lumMod val="50000"/>
                  </a:schemeClr>
                </a:solidFill>
                <a:latin typeface="Berlin Sans FB" pitchFamily="34" charset="0"/>
              </a:rPr>
              <a:t>PARTICLES</a:t>
            </a:r>
            <a:r>
              <a:rPr lang="en-US" sz="4400" dirty="0" smtClean="0">
                <a:latin typeface="Berlin Sans FB" pitchFamily="34" charset="0"/>
              </a:rPr>
              <a:t> fit together in different ways…</a:t>
            </a:r>
            <a:endParaRPr lang="en-US" sz="4400" b="1" dirty="0">
              <a:solidFill>
                <a:srgbClr val="FF0000"/>
              </a:solidFill>
              <a:latin typeface="Berlin Sans FB" pitchFamily="34" charset="0"/>
            </a:endParaRPr>
          </a:p>
        </p:txBody>
      </p:sp>
      <p:sp>
        <p:nvSpPr>
          <p:cNvPr id="3" name="TextBox 2"/>
          <p:cNvSpPr txBox="1"/>
          <p:nvPr/>
        </p:nvSpPr>
        <p:spPr>
          <a:xfrm>
            <a:off x="457200" y="1828800"/>
            <a:ext cx="8686800" cy="1446550"/>
          </a:xfrm>
          <a:prstGeom prst="rect">
            <a:avLst/>
          </a:prstGeom>
          <a:noFill/>
        </p:spPr>
        <p:txBody>
          <a:bodyPr wrap="square" rtlCol="0">
            <a:spAutoFit/>
          </a:bodyPr>
          <a:lstStyle/>
          <a:p>
            <a:r>
              <a:rPr lang="en-US" sz="4400" dirty="0" smtClean="0">
                <a:latin typeface="Berlin Sans FB" pitchFamily="34" charset="0"/>
              </a:rPr>
              <a:t>They form the </a:t>
            </a:r>
          </a:p>
          <a:p>
            <a:r>
              <a:rPr lang="en-US" sz="4400" b="1" dirty="0" smtClean="0">
                <a:solidFill>
                  <a:srgbClr val="0070C0"/>
                </a:solidFill>
                <a:latin typeface="Berlin Sans FB" pitchFamily="34" charset="0"/>
              </a:rPr>
              <a:t>	BUILDING BLOCKS </a:t>
            </a:r>
            <a:r>
              <a:rPr lang="en-US" sz="4400" dirty="0" smtClean="0">
                <a:latin typeface="Berlin Sans FB" pitchFamily="34" charset="0"/>
              </a:rPr>
              <a:t>of soil</a:t>
            </a:r>
            <a:endParaRPr lang="en-US" sz="4400" b="1" dirty="0">
              <a:solidFill>
                <a:srgbClr val="FF0000"/>
              </a:solidFill>
              <a:latin typeface="Berlin Sans FB" pitchFamily="34" charset="0"/>
            </a:endParaRPr>
          </a:p>
        </p:txBody>
      </p:sp>
      <p:sp>
        <p:nvSpPr>
          <p:cNvPr id="4" name="TextBox 3"/>
          <p:cNvSpPr txBox="1"/>
          <p:nvPr/>
        </p:nvSpPr>
        <p:spPr>
          <a:xfrm>
            <a:off x="457200" y="3581400"/>
            <a:ext cx="8686800" cy="769441"/>
          </a:xfrm>
          <a:prstGeom prst="rect">
            <a:avLst/>
          </a:prstGeom>
          <a:noFill/>
        </p:spPr>
        <p:txBody>
          <a:bodyPr wrap="square" rtlCol="0">
            <a:spAutoFit/>
          </a:bodyPr>
          <a:lstStyle/>
          <a:p>
            <a:r>
              <a:rPr lang="en-US" sz="4400" dirty="0" smtClean="0">
                <a:latin typeface="Berlin Sans FB" pitchFamily="34" charset="0"/>
              </a:rPr>
              <a:t>This is the soil’s </a:t>
            </a:r>
            <a:r>
              <a:rPr lang="en-US" sz="4400" b="1" dirty="0" smtClean="0">
                <a:solidFill>
                  <a:srgbClr val="FF0000"/>
                </a:solidFill>
                <a:latin typeface="Berlin Sans FB" pitchFamily="34" charset="0"/>
              </a:rPr>
              <a:t>STRUCTURE…</a:t>
            </a:r>
            <a:endParaRPr lang="en-US" sz="4400" b="1" dirty="0">
              <a:solidFill>
                <a:srgbClr val="FF0000"/>
              </a:solidFill>
              <a:latin typeface="Berlin Sans FB" pitchFamily="34" charset="0"/>
            </a:endParaRPr>
          </a:p>
        </p:txBody>
      </p:sp>
      <p:sp>
        <p:nvSpPr>
          <p:cNvPr id="5" name="TextBox 4"/>
          <p:cNvSpPr txBox="1"/>
          <p:nvPr/>
        </p:nvSpPr>
        <p:spPr>
          <a:xfrm>
            <a:off x="152400" y="4572000"/>
            <a:ext cx="8686800" cy="1446550"/>
          </a:xfrm>
          <a:prstGeom prst="rect">
            <a:avLst/>
          </a:prstGeom>
          <a:noFill/>
        </p:spPr>
        <p:txBody>
          <a:bodyPr wrap="square" rtlCol="0">
            <a:spAutoFit/>
          </a:bodyPr>
          <a:lstStyle/>
          <a:p>
            <a:pPr algn="ctr"/>
            <a:r>
              <a:rPr lang="en-US" sz="4400" dirty="0" smtClean="0">
                <a:latin typeface="Berlin Sans FB" pitchFamily="34" charset="0"/>
              </a:rPr>
              <a:t>And they come in different SHAPES called </a:t>
            </a:r>
            <a:r>
              <a:rPr lang="en-US" sz="4400" b="1" dirty="0" smtClean="0">
                <a:solidFill>
                  <a:srgbClr val="FF0000"/>
                </a:solidFill>
                <a:latin typeface="Berlin Sans FB" pitchFamily="34" charset="0"/>
              </a:rPr>
              <a:t>PEDS</a:t>
            </a:r>
            <a:endParaRPr lang="en-US" sz="4400" b="1" dirty="0">
              <a:solidFill>
                <a:srgbClr val="FF0000"/>
              </a:solidFill>
              <a:latin typeface="Berlin Sans FB"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Membership\K-12\SSSA K-12 Folder\Teachers Guide\Images\13-granular.jpg"/>
          <p:cNvPicPr>
            <a:picLocks noChangeAspect="1" noChangeArrowheads="1"/>
          </p:cNvPicPr>
          <p:nvPr/>
        </p:nvPicPr>
        <p:blipFill>
          <a:blip r:embed="rId3"/>
          <a:srcRect/>
          <a:stretch>
            <a:fillRect/>
          </a:stretch>
        </p:blipFill>
        <p:spPr bwMode="auto">
          <a:xfrm>
            <a:off x="3200400" y="723900"/>
            <a:ext cx="5943600" cy="6134100"/>
          </a:xfrm>
          <a:prstGeom prst="rect">
            <a:avLst/>
          </a:prstGeom>
          <a:noFill/>
        </p:spPr>
      </p:pic>
      <p:pic>
        <p:nvPicPr>
          <p:cNvPr id="19458" name="Picture 2" descr="http://cookandeatbetter.files.wordpress.com/2010/02/grated-parmesan.jpg"/>
          <p:cNvPicPr>
            <a:picLocks noChangeAspect="1" noChangeArrowheads="1"/>
          </p:cNvPicPr>
          <p:nvPr/>
        </p:nvPicPr>
        <p:blipFill>
          <a:blip r:embed="rId4"/>
          <a:srcRect/>
          <a:stretch>
            <a:fillRect/>
          </a:stretch>
        </p:blipFill>
        <p:spPr bwMode="auto">
          <a:xfrm>
            <a:off x="381000" y="1676400"/>
            <a:ext cx="2857500" cy="2676525"/>
          </a:xfrm>
          <a:prstGeom prst="rect">
            <a:avLst/>
          </a:prstGeom>
          <a:noFill/>
        </p:spPr>
      </p:pic>
      <p:sp>
        <p:nvSpPr>
          <p:cNvPr id="4" name="TextBox 3"/>
          <p:cNvSpPr txBox="1"/>
          <p:nvPr/>
        </p:nvSpPr>
        <p:spPr>
          <a:xfrm>
            <a:off x="152400" y="76200"/>
            <a:ext cx="8686800" cy="769441"/>
          </a:xfrm>
          <a:prstGeom prst="rect">
            <a:avLst/>
          </a:prstGeom>
          <a:noFill/>
        </p:spPr>
        <p:txBody>
          <a:bodyPr wrap="square" rtlCol="0">
            <a:spAutoFit/>
          </a:bodyPr>
          <a:lstStyle/>
          <a:p>
            <a:r>
              <a:rPr lang="en-US" sz="4400" dirty="0" smtClean="0">
                <a:latin typeface="Berlin Sans FB" pitchFamily="34" charset="0"/>
              </a:rPr>
              <a:t>Granular soil structure…</a:t>
            </a:r>
            <a:endParaRPr lang="en-US" sz="4400" b="1" dirty="0">
              <a:solidFill>
                <a:srgbClr val="FF0000"/>
              </a:solidFill>
              <a:latin typeface="Berlin Sans FB" pitchFamily="34" charset="0"/>
            </a:endParaRPr>
          </a:p>
        </p:txBody>
      </p:sp>
      <p:sp>
        <p:nvSpPr>
          <p:cNvPr id="5" name="TextBox 4"/>
          <p:cNvSpPr txBox="1"/>
          <p:nvPr/>
        </p:nvSpPr>
        <p:spPr>
          <a:xfrm>
            <a:off x="228600" y="4572000"/>
            <a:ext cx="3429000" cy="2123658"/>
          </a:xfrm>
          <a:prstGeom prst="rect">
            <a:avLst/>
          </a:prstGeom>
          <a:noFill/>
        </p:spPr>
        <p:txBody>
          <a:bodyPr wrap="square" rtlCol="0">
            <a:spAutoFit/>
          </a:bodyPr>
          <a:lstStyle/>
          <a:p>
            <a:pPr algn="ctr"/>
            <a:r>
              <a:rPr lang="en-US" sz="4400" dirty="0" smtClean="0">
                <a:latin typeface="Berlin Sans FB" pitchFamily="34" charset="0"/>
              </a:rPr>
              <a:t>… looks like Parmesan Cheese</a:t>
            </a:r>
            <a:endParaRPr lang="en-US" sz="4400" b="1" dirty="0">
              <a:solidFill>
                <a:srgbClr val="FF0000"/>
              </a:solidFill>
              <a:latin typeface="Berlin Sans FB"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Membership\K-12\SSSA K-12 Folder\Teachers Guide\Images\13-blocky.jpg"/>
          <p:cNvPicPr>
            <a:picLocks noChangeAspect="1" noChangeArrowheads="1"/>
          </p:cNvPicPr>
          <p:nvPr/>
        </p:nvPicPr>
        <p:blipFill>
          <a:blip r:embed="rId3"/>
          <a:srcRect/>
          <a:stretch>
            <a:fillRect/>
          </a:stretch>
        </p:blipFill>
        <p:spPr bwMode="auto">
          <a:xfrm>
            <a:off x="-1" y="762000"/>
            <a:ext cx="5966843" cy="5638800"/>
          </a:xfrm>
          <a:prstGeom prst="rect">
            <a:avLst/>
          </a:prstGeom>
          <a:noFill/>
        </p:spPr>
      </p:pic>
      <p:pic>
        <p:nvPicPr>
          <p:cNvPr id="4101" name="Picture 5"/>
          <p:cNvPicPr>
            <a:picLocks noChangeAspect="1" noChangeArrowheads="1"/>
          </p:cNvPicPr>
          <p:nvPr/>
        </p:nvPicPr>
        <p:blipFill>
          <a:blip r:embed="rId4"/>
          <a:srcRect/>
          <a:stretch>
            <a:fillRect/>
          </a:stretch>
        </p:blipFill>
        <p:spPr bwMode="auto">
          <a:xfrm>
            <a:off x="5943600" y="1143000"/>
            <a:ext cx="2771775" cy="2952750"/>
          </a:xfrm>
          <a:prstGeom prst="rect">
            <a:avLst/>
          </a:prstGeom>
          <a:noFill/>
          <a:ln w="9525">
            <a:noFill/>
            <a:miter lim="800000"/>
            <a:headEnd/>
            <a:tailEnd/>
          </a:ln>
        </p:spPr>
      </p:pic>
      <p:sp>
        <p:nvSpPr>
          <p:cNvPr id="4" name="TextBox 3"/>
          <p:cNvSpPr txBox="1"/>
          <p:nvPr/>
        </p:nvSpPr>
        <p:spPr>
          <a:xfrm>
            <a:off x="152400" y="76200"/>
            <a:ext cx="8686800" cy="769441"/>
          </a:xfrm>
          <a:prstGeom prst="rect">
            <a:avLst/>
          </a:prstGeom>
          <a:noFill/>
        </p:spPr>
        <p:txBody>
          <a:bodyPr wrap="square" rtlCol="0">
            <a:spAutoFit/>
          </a:bodyPr>
          <a:lstStyle/>
          <a:p>
            <a:r>
              <a:rPr lang="en-US" sz="4400" dirty="0" smtClean="0">
                <a:latin typeface="Berlin Sans FB" pitchFamily="34" charset="0"/>
              </a:rPr>
              <a:t>Blocky soil structure…</a:t>
            </a:r>
            <a:endParaRPr lang="en-US" sz="4400" b="1" dirty="0">
              <a:solidFill>
                <a:srgbClr val="FF0000"/>
              </a:solidFill>
              <a:latin typeface="Berlin Sans FB" pitchFamily="34" charset="0"/>
            </a:endParaRPr>
          </a:p>
        </p:txBody>
      </p:sp>
      <p:sp>
        <p:nvSpPr>
          <p:cNvPr id="5" name="TextBox 4"/>
          <p:cNvSpPr txBox="1"/>
          <p:nvPr/>
        </p:nvSpPr>
        <p:spPr>
          <a:xfrm>
            <a:off x="5486400" y="4343400"/>
            <a:ext cx="3429000" cy="2123658"/>
          </a:xfrm>
          <a:prstGeom prst="rect">
            <a:avLst/>
          </a:prstGeom>
          <a:noFill/>
        </p:spPr>
        <p:txBody>
          <a:bodyPr wrap="square" rtlCol="0">
            <a:spAutoFit/>
          </a:bodyPr>
          <a:lstStyle/>
          <a:p>
            <a:pPr algn="ctr"/>
            <a:r>
              <a:rPr lang="en-US" sz="4400" dirty="0" smtClean="0">
                <a:latin typeface="Berlin Sans FB" pitchFamily="34" charset="0"/>
              </a:rPr>
              <a:t>… looks like Italian sausage</a:t>
            </a:r>
            <a:endParaRPr lang="en-US" sz="4400" b="1" dirty="0">
              <a:solidFill>
                <a:srgbClr val="FF0000"/>
              </a:solidFill>
              <a:latin typeface="Berlin Sans FB"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http://vikkilittlemore.files.wordpress.com/2011/05/bread_sticks_-_img_0838_large.jpg"/>
          <p:cNvPicPr>
            <a:picLocks noChangeAspect="1" noChangeArrowheads="1"/>
          </p:cNvPicPr>
          <p:nvPr/>
        </p:nvPicPr>
        <p:blipFill>
          <a:blip r:embed="rId3"/>
          <a:srcRect/>
          <a:stretch>
            <a:fillRect/>
          </a:stretch>
        </p:blipFill>
        <p:spPr bwMode="auto">
          <a:xfrm>
            <a:off x="152400" y="1295400"/>
            <a:ext cx="3276600" cy="3276600"/>
          </a:xfrm>
          <a:prstGeom prst="rect">
            <a:avLst/>
          </a:prstGeom>
          <a:noFill/>
        </p:spPr>
      </p:pic>
      <p:pic>
        <p:nvPicPr>
          <p:cNvPr id="5123" name="Picture 3"/>
          <p:cNvPicPr>
            <a:picLocks noChangeAspect="1" noChangeArrowheads="1"/>
          </p:cNvPicPr>
          <p:nvPr/>
        </p:nvPicPr>
        <p:blipFill>
          <a:blip r:embed="rId4"/>
          <a:srcRect/>
          <a:stretch>
            <a:fillRect/>
          </a:stretch>
        </p:blipFill>
        <p:spPr bwMode="auto">
          <a:xfrm>
            <a:off x="3616642" y="897731"/>
            <a:ext cx="5374958" cy="5655469"/>
          </a:xfrm>
          <a:prstGeom prst="rect">
            <a:avLst/>
          </a:prstGeom>
          <a:noFill/>
          <a:ln w="9525">
            <a:noFill/>
            <a:miter lim="800000"/>
            <a:headEnd/>
            <a:tailEnd/>
          </a:ln>
        </p:spPr>
      </p:pic>
      <p:sp>
        <p:nvSpPr>
          <p:cNvPr id="4" name="TextBox 3"/>
          <p:cNvSpPr txBox="1"/>
          <p:nvPr/>
        </p:nvSpPr>
        <p:spPr>
          <a:xfrm>
            <a:off x="152400" y="76200"/>
            <a:ext cx="8686800" cy="769441"/>
          </a:xfrm>
          <a:prstGeom prst="rect">
            <a:avLst/>
          </a:prstGeom>
          <a:noFill/>
        </p:spPr>
        <p:txBody>
          <a:bodyPr wrap="square" rtlCol="0">
            <a:spAutoFit/>
          </a:bodyPr>
          <a:lstStyle/>
          <a:p>
            <a:r>
              <a:rPr lang="en-US" sz="4400" dirty="0" smtClean="0">
                <a:latin typeface="Berlin Sans FB" pitchFamily="34" charset="0"/>
              </a:rPr>
              <a:t>Columnar or Prismatic Structure…</a:t>
            </a:r>
            <a:endParaRPr lang="en-US" sz="4400" b="1" dirty="0">
              <a:solidFill>
                <a:srgbClr val="FF0000"/>
              </a:solidFill>
              <a:latin typeface="Berlin Sans FB" pitchFamily="34" charset="0"/>
            </a:endParaRPr>
          </a:p>
        </p:txBody>
      </p:sp>
      <p:sp>
        <p:nvSpPr>
          <p:cNvPr id="5" name="TextBox 4"/>
          <p:cNvSpPr txBox="1"/>
          <p:nvPr/>
        </p:nvSpPr>
        <p:spPr>
          <a:xfrm>
            <a:off x="152400" y="4800600"/>
            <a:ext cx="3276600" cy="1446550"/>
          </a:xfrm>
          <a:prstGeom prst="rect">
            <a:avLst/>
          </a:prstGeom>
          <a:noFill/>
        </p:spPr>
        <p:txBody>
          <a:bodyPr wrap="square" rtlCol="0">
            <a:spAutoFit/>
          </a:bodyPr>
          <a:lstStyle/>
          <a:p>
            <a:pPr algn="ctr"/>
            <a:r>
              <a:rPr lang="en-US" sz="4400" dirty="0" smtClean="0">
                <a:latin typeface="Berlin Sans FB" pitchFamily="34" charset="0"/>
              </a:rPr>
              <a:t>… look like breadsticks</a:t>
            </a:r>
            <a:endParaRPr lang="en-US" sz="4400" b="1" dirty="0">
              <a:solidFill>
                <a:srgbClr val="FF0000"/>
              </a:solidFill>
              <a:latin typeface="Berlin Sans FB"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1017</Words>
  <Application>Microsoft Office PowerPoint</Application>
  <PresentationFormat>On-screen Show (4:3)</PresentationFormat>
  <Paragraphs>107</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Sizing Up Soils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Vocabulary</vt:lpstr>
      <vt:lpstr>Vocabulary</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intern</cp:lastModifiedBy>
  <cp:revision>64</cp:revision>
  <dcterms:created xsi:type="dcterms:W3CDTF">2011-07-04T12:24:43Z</dcterms:created>
  <dcterms:modified xsi:type="dcterms:W3CDTF">2011-12-20T16:51:34Z</dcterms:modified>
</cp:coreProperties>
</file>