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3" r:id="rId4"/>
    <p:sldId id="263" r:id="rId5"/>
    <p:sldId id="264" r:id="rId6"/>
    <p:sldId id="265" r:id="rId7"/>
    <p:sldId id="267" r:id="rId8"/>
    <p:sldId id="266" r:id="rId9"/>
    <p:sldId id="272" r:id="rId10"/>
    <p:sldId id="268" r:id="rId11"/>
    <p:sldId id="269" r:id="rId12"/>
    <p:sldId id="270" r:id="rId13"/>
    <p:sldId id="259" r:id="rId14"/>
    <p:sldId id="26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36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B708B-33CB-4B37-9012-EEAC399E31C6}" type="datetimeFigureOut">
              <a:rPr lang="en-US" smtClean="0"/>
              <a:pPr/>
              <a:t>1/11/2012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50647-673D-42D2-A04B-F2E427AF6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jQYKJaWuj0Y" TargetMode="External"/><Relationship Id="rId3" Type="http://schemas.openxmlformats.org/officeDocument/2006/relationships/hyperlink" Target="http://www.youtube.com/watch?v=NGTsl2rOywQ" TargetMode="External"/><Relationship Id="rId7" Type="http://schemas.openxmlformats.org/officeDocument/2006/relationships/hyperlink" Target="http://www.youtube.com/watch?v=z9GvHSF0JYc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youtube.com/watch?v=EzwLSlosswY" TargetMode="External"/><Relationship Id="rId5" Type="http://schemas.openxmlformats.org/officeDocument/2006/relationships/hyperlink" Target="http://www.youtube.com/watch?v=J6l2dMdAx5M&amp;feature=related" TargetMode="External"/><Relationship Id="rId4" Type="http://schemas.openxmlformats.org/officeDocument/2006/relationships/hyperlink" Target="http://www.youtube.com/watch?v=ElzOll-zjHU&amp;feature=related" TargetMode="External"/><Relationship Id="rId9" Type="http://schemas.openxmlformats.org/officeDocument/2006/relationships/hyperlink" Target="http://www.youtube.com/watch?v=BSdZXTG1Q3M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 do you find dirt and where do you find soil? That’s a big difference!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one is useful and which is not? We get rid of dirt but preserve soil.  </a:t>
            </a:r>
          </a:p>
          <a:p>
            <a:endParaRPr lang="en-US" sz="12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50647-673D-42D2-A04B-F2E427AF66C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Soil is important to archaeologists</a:t>
            </a:r>
            <a:r>
              <a:rPr lang="en-US" baseline="0" dirty="0" smtClean="0"/>
              <a:t> and potters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50647-673D-42D2-A04B-F2E427AF66C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Soil is important</a:t>
            </a:r>
            <a:r>
              <a:rPr lang="en-US" baseline="0" dirty="0" smtClean="0"/>
              <a:t> to ecologists and geologists, and especially important to soil scientist.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50647-673D-42D2-A04B-F2E427AF66C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words</a:t>
            </a:r>
            <a:r>
              <a:rPr lang="en-US" baseline="0" dirty="0" smtClean="0"/>
              <a:t> are defined in Soil! Get the Inside Scoop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0647-334A-4134-9760-310401554FD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words</a:t>
            </a:r>
            <a:r>
              <a:rPr lang="en-US" baseline="0" dirty="0" smtClean="0"/>
              <a:t> are not defined in Soil! Get the Inside Scoop.  The definitions are below.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0647-334A-4134-9760-310401554FD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on earth is soil? What is the soil made up of?</a:t>
            </a:r>
          </a:p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--- Minerals (from rocks)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--- Air (let’s gases get in and out of soil)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--- Water (keeps reactions going and makes/helps plants and organisms grow)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--- Organic matter (dead tissue of plants and countless organisms)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50647-673D-42D2-A04B-F2E427AF66C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 is the soil so important to us? We cannot live without it.</a:t>
            </a:r>
          </a:p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Plants grow in soil and animals feed on these plants and we (or feed on both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Soil filters water to keep it clean.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build on soil and with stuff from soil, like clay blocks, stones and rocks!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Plants growing in soil provide us with oxygen that we breathe.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Soil provides shelter for many animals and insects.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50647-673D-42D2-A04B-F2E427AF66C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People worshipped gods and goddesses of soil. Adam came from the soil, and the word Adam, in Hebrew, means soil, or earth.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50647-673D-42D2-A04B-F2E427AF66C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People have shaped</a:t>
            </a:r>
            <a:r>
              <a:rPr lang="en-US" baseline="0" dirty="0" smtClean="0"/>
              <a:t> clay pots for a long time</a:t>
            </a:r>
            <a:r>
              <a:rPr lang="en-US" baseline="0" dirty="0"/>
              <a:t>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50647-673D-42D2-A04B-F2E427AF66C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build our houses out of soil,</a:t>
            </a:r>
            <a:r>
              <a:rPr lang="en-US" baseline="0" dirty="0" smtClean="0"/>
              <a:t> sod. Brick and cement are also made out of soil in parts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50647-673D-42D2-A04B-F2E427AF66C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People</a:t>
            </a:r>
            <a:r>
              <a:rPr lang="en-US" baseline="0" dirty="0" smtClean="0"/>
              <a:t> can paint pictures of soil, and write and sing about soils. Earth and soils were some of the first words ever written. </a:t>
            </a:r>
            <a:r>
              <a:rPr lang="en-US" sz="1200" dirty="0" smtClean="0">
                <a:latin typeface="Berlin Sans FB" pitchFamily="34" charset="0"/>
              </a:rPr>
              <a:t>And has been used in books: 		    Grapes of Wrath</a:t>
            </a:r>
          </a:p>
          <a:p>
            <a:pPr algn="ctr"/>
            <a:r>
              <a:rPr lang="en-US" sz="1200" dirty="0" smtClean="0">
                <a:latin typeface="Berlin Sans FB" pitchFamily="34" charset="0"/>
              </a:rPr>
              <a:t>Dracula</a:t>
            </a:r>
          </a:p>
          <a:p>
            <a:pPr algn="ctr"/>
            <a:r>
              <a:rPr lang="en-US" sz="1200" dirty="0" smtClean="0">
                <a:latin typeface="Berlin Sans FB" pitchFamily="34" charset="0"/>
              </a:rPr>
              <a:t>Paradise Lost</a:t>
            </a:r>
          </a:p>
          <a:p>
            <a:r>
              <a:rPr lang="en-US" baseline="0" dirty="0" smtClean="0"/>
              <a:t> </a:t>
            </a:r>
            <a:r>
              <a:rPr lang="en-US" sz="1200" dirty="0" smtClean="0">
                <a:latin typeface="Berlin Sans FB" pitchFamily="34" charset="0"/>
              </a:rPr>
              <a:t>And poems by famous people like:</a:t>
            </a:r>
          </a:p>
          <a:p>
            <a:pPr algn="ctr"/>
            <a:r>
              <a:rPr lang="en-US" sz="1200" dirty="0" smtClean="0">
                <a:latin typeface="Berlin Sans FB" pitchFamily="34" charset="0"/>
              </a:rPr>
              <a:t>Isaac Newton</a:t>
            </a:r>
          </a:p>
          <a:p>
            <a:pPr algn="ctr"/>
            <a:r>
              <a:rPr lang="en-US" sz="1200" dirty="0" smtClean="0">
                <a:latin typeface="Berlin Sans FB" pitchFamily="34" charset="0"/>
              </a:rPr>
              <a:t>Charles Darwin</a:t>
            </a:r>
          </a:p>
          <a:p>
            <a:pPr algn="ctr"/>
            <a:r>
              <a:rPr lang="en-US" sz="1200" dirty="0" smtClean="0">
                <a:latin typeface="Berlin Sans FB" pitchFamily="34" charset="0"/>
              </a:rPr>
              <a:t>Benjamin Franklin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50647-673D-42D2-A04B-F2E427AF66C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Scientists:</a:t>
            </a:r>
          </a:p>
          <a:p>
            <a:r>
              <a:rPr lang="en-US" dirty="0" smtClean="0"/>
              <a:t>Soil Order Song: </a:t>
            </a:r>
            <a:r>
              <a:rPr lang="en-US" dirty="0" smtClean="0">
                <a:hlinkClick r:id="rId3"/>
              </a:rPr>
              <a:t>http://www.youtube.com/watch?v=NGTsl2rOywQ</a:t>
            </a:r>
            <a:endParaRPr lang="en-US" dirty="0" smtClean="0"/>
          </a:p>
          <a:p>
            <a:r>
              <a:rPr lang="en-US" dirty="0" smtClean="0"/>
              <a:t>Erosion Song: </a:t>
            </a:r>
            <a:r>
              <a:rPr lang="en-US" dirty="0" smtClean="0">
                <a:hlinkClick r:id="rId4"/>
              </a:rPr>
              <a:t>http://www.youtube.com/watch?v=ElzOll-zjHU&amp;feature=related</a:t>
            </a:r>
            <a:endParaRPr lang="en-US" dirty="0" smtClean="0"/>
          </a:p>
          <a:p>
            <a:r>
              <a:rPr lang="en-US" dirty="0" smtClean="0"/>
              <a:t>Topsoil Song: </a:t>
            </a:r>
            <a:r>
              <a:rPr lang="en-US" dirty="0" smtClean="0">
                <a:hlinkClick r:id="rId5"/>
              </a:rPr>
              <a:t>http://www.youtube.com/watch?v=J6l2dMdAx5M&amp;feature=related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Country Music:</a:t>
            </a:r>
          </a:p>
          <a:p>
            <a:r>
              <a:rPr lang="en-US" dirty="0" smtClean="0"/>
              <a:t>Two Feet of Topsoil: Brad Paisley </a:t>
            </a:r>
            <a:r>
              <a:rPr lang="en-US" dirty="0" smtClean="0">
                <a:hlinkClick r:id="rId6"/>
              </a:rPr>
              <a:t>http://www.youtube.com/watch?v=EzwLSlosswY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Folk Songs:</a:t>
            </a:r>
          </a:p>
          <a:p>
            <a:r>
              <a:rPr lang="en-US" dirty="0" smtClean="0"/>
              <a:t>Dust Bowl Children: Allison Krauss &amp; Union Station </a:t>
            </a:r>
            <a:r>
              <a:rPr lang="en-US" dirty="0" smtClean="0">
                <a:hlinkClick r:id="rId7"/>
              </a:rPr>
              <a:t>http://www.youtube.com/watch?v=z9GvHSF0JYc</a:t>
            </a:r>
            <a:endParaRPr lang="en-US" dirty="0" smtClean="0"/>
          </a:p>
          <a:p>
            <a:r>
              <a:rPr lang="en-US" dirty="0" smtClean="0"/>
              <a:t>Dust Bowl Blues: Woody Guthrie </a:t>
            </a:r>
            <a:r>
              <a:rPr lang="en-US" dirty="0" smtClean="0">
                <a:hlinkClick r:id="rId8"/>
              </a:rPr>
              <a:t>http://www.youtube.com/watch?v=jQYKJaWuj0Y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Rock Music</a:t>
            </a:r>
          </a:p>
          <a:p>
            <a:r>
              <a:rPr lang="en-US" dirty="0" err="1" smtClean="0"/>
              <a:t>Diggin</a:t>
            </a:r>
            <a:r>
              <a:rPr lang="en-US" dirty="0" smtClean="0"/>
              <a:t> in the Soil: Fury in the Slaughterhouse: </a:t>
            </a:r>
            <a:r>
              <a:rPr lang="en-US" dirty="0" smtClean="0">
                <a:hlinkClick r:id="rId9"/>
              </a:rPr>
              <a:t>http://www.youtube.com/watch?v=BSdZXTG1Q3M</a:t>
            </a:r>
            <a:endParaRPr lang="en-US" dirty="0" smtClean="0"/>
          </a:p>
          <a:p>
            <a:r>
              <a:rPr lang="en-US" dirty="0" smtClean="0"/>
              <a:t>Dust in the Wind: Kansas: http://www.youtube.com/watch?v=tH2w6Oxx0kQ&amp;ob=av3e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50647-673D-42D2-A04B-F2E427AF66C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Soils are important in</a:t>
            </a:r>
            <a:r>
              <a:rPr lang="en-US" baseline="0" dirty="0" smtClean="0"/>
              <a:t> farming and engineering careers.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50647-673D-42D2-A04B-F2E427AF66C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9405-D95A-4C65-8ECD-918927B99A32}" type="datetimeFigureOut">
              <a:rPr lang="en-US" smtClean="0"/>
              <a:pPr/>
              <a:t>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2C3A-54E7-4D80-BD37-09A9B0407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9405-D95A-4C65-8ECD-918927B99A32}" type="datetimeFigureOut">
              <a:rPr lang="en-US" smtClean="0"/>
              <a:pPr/>
              <a:t>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2C3A-54E7-4D80-BD37-09A9B0407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9405-D95A-4C65-8ECD-918927B99A32}" type="datetimeFigureOut">
              <a:rPr lang="en-US" smtClean="0"/>
              <a:pPr/>
              <a:t>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2C3A-54E7-4D80-BD37-09A9B0407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9405-D95A-4C65-8ECD-918927B99A32}" type="datetimeFigureOut">
              <a:rPr lang="en-US" smtClean="0"/>
              <a:pPr/>
              <a:t>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2C3A-54E7-4D80-BD37-09A9B0407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9405-D95A-4C65-8ECD-918927B99A32}" type="datetimeFigureOut">
              <a:rPr lang="en-US" smtClean="0"/>
              <a:pPr/>
              <a:t>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2C3A-54E7-4D80-BD37-09A9B0407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9405-D95A-4C65-8ECD-918927B99A32}" type="datetimeFigureOut">
              <a:rPr lang="en-US" smtClean="0"/>
              <a:pPr/>
              <a:t>1/11/2012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2C3A-54E7-4D80-BD37-09A9B0407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9405-D95A-4C65-8ECD-918927B99A32}" type="datetimeFigureOut">
              <a:rPr lang="en-US" smtClean="0"/>
              <a:pPr/>
              <a:t>1/11/2012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2C3A-54E7-4D80-BD37-09A9B0407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9405-D95A-4C65-8ECD-918927B99A32}" type="datetimeFigureOut">
              <a:rPr lang="en-US" smtClean="0"/>
              <a:pPr/>
              <a:t>1/11/2012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2C3A-54E7-4D80-BD37-09A9B0407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9405-D95A-4C65-8ECD-918927B99A32}" type="datetimeFigureOut">
              <a:rPr lang="en-US" smtClean="0"/>
              <a:pPr/>
              <a:t>1/11/2012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2C3A-54E7-4D80-BD37-09A9B0407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9405-D95A-4C65-8ECD-918927B99A32}" type="datetimeFigureOut">
              <a:rPr lang="en-US" smtClean="0"/>
              <a:pPr/>
              <a:t>1/11/2012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2C3A-54E7-4D80-BD37-09A9B0407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9405-D95A-4C65-8ECD-918927B99A32}" type="datetimeFigureOut">
              <a:rPr lang="en-US" smtClean="0"/>
              <a:pPr/>
              <a:t>1/11/2012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F2C3A-54E7-4D80-BD37-09A9B0407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99405-D95A-4C65-8ECD-918927B99A32}" type="datetimeFigureOut">
              <a:rPr lang="en-US" smtClean="0"/>
              <a:pPr/>
              <a:t>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F2C3A-54E7-4D80-BD37-09A9B0407F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oop-slide-title-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143000"/>
            <a:ext cx="7772400" cy="1470025"/>
          </a:xfrm>
        </p:spPr>
        <p:txBody>
          <a:bodyPr/>
          <a:lstStyle/>
          <a:p>
            <a:r>
              <a:rPr lang="en-US" dirty="0" smtClean="0"/>
              <a:t>Soil is NOT dirt!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971800"/>
            <a:ext cx="6400800" cy="1752600"/>
          </a:xfrm>
        </p:spPr>
        <p:txBody>
          <a:bodyPr/>
          <a:lstStyle/>
          <a:p>
            <a:r>
              <a:rPr lang="en-US" dirty="0" smtClean="0"/>
              <a:t>It is so much more than that…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Membership\K-12\SSSA K-12 Folder\Teachers Guide\Images\04-04-engine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219200"/>
            <a:ext cx="4000500" cy="4000500"/>
          </a:xfrm>
          <a:prstGeom prst="rect">
            <a:avLst/>
          </a:prstGeom>
          <a:noFill/>
        </p:spPr>
      </p:pic>
      <p:pic>
        <p:nvPicPr>
          <p:cNvPr id="5123" name="Picture 3" descr="H:\Membership\K-12\SSSA K-12 Folder\Teachers Guide\Images\04-03-farm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09800"/>
            <a:ext cx="4000500" cy="425386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00" y="2500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erlin Sans FB" pitchFamily="34" charset="0"/>
              </a:rPr>
              <a:t>Why is soil </a:t>
            </a:r>
            <a:r>
              <a:rPr lang="en-US" sz="4400" b="1" dirty="0" smtClean="0">
                <a:solidFill>
                  <a:srgbClr val="FF0000"/>
                </a:solidFill>
                <a:latin typeface="Berlin Sans FB" pitchFamily="34" charset="0"/>
              </a:rPr>
              <a:t>IMPORTANT</a:t>
            </a:r>
            <a:r>
              <a:rPr lang="en-US" sz="4400" dirty="0" smtClean="0">
                <a:latin typeface="Berlin Sans FB" pitchFamily="34" charset="0"/>
              </a:rPr>
              <a:t> to… </a:t>
            </a:r>
            <a:endParaRPr lang="en-US" sz="4400" dirty="0">
              <a:latin typeface="Berlin Sans FB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219200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erlin Sans FB" pitchFamily="34" charset="0"/>
              </a:rPr>
              <a:t>Farmers?</a:t>
            </a:r>
            <a:endParaRPr lang="en-US" sz="4400" dirty="0">
              <a:latin typeface="Berlin Sans FB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5562600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erlin Sans FB" pitchFamily="34" charset="0"/>
              </a:rPr>
              <a:t>Engineers?</a:t>
            </a:r>
            <a:endParaRPr lang="en-US" sz="4400" dirty="0"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Membership\K-12\SSSA K-12 Folder\Teachers Guide\Images\05-09-pot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3150"/>
            <a:ext cx="4286250" cy="4286250"/>
          </a:xfrm>
          <a:prstGeom prst="rect">
            <a:avLst/>
          </a:prstGeom>
          <a:noFill/>
        </p:spPr>
      </p:pic>
      <p:pic>
        <p:nvPicPr>
          <p:cNvPr id="6147" name="Picture 3" descr="H:\Membership\K-12\SSSA K-12 Folder\Teachers Guide\Images\04-05-archaeologi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52400"/>
            <a:ext cx="4286250" cy="42862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5029200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erlin Sans FB" pitchFamily="34" charset="0"/>
              </a:rPr>
              <a:t>Archeologists?</a:t>
            </a:r>
            <a:endParaRPr lang="en-US" sz="4400" dirty="0">
              <a:latin typeface="Berlin Sans FB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685800"/>
            <a:ext cx="396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erlin Sans FB" pitchFamily="34" charset="0"/>
              </a:rPr>
              <a:t>Artists and Potters?</a:t>
            </a:r>
            <a:endParaRPr lang="en-US" sz="4400" dirty="0"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Membership\K-12\SSSA K-12 Folder\Teachers Guide\Images\05-08-ecologi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-152400"/>
            <a:ext cx="4286250" cy="4557713"/>
          </a:xfrm>
          <a:prstGeom prst="rect">
            <a:avLst/>
          </a:prstGeom>
          <a:noFill/>
        </p:spPr>
      </p:pic>
      <p:pic>
        <p:nvPicPr>
          <p:cNvPr id="7172" name="Picture 4" descr="http://a8.sphotos.ak.fbcdn.net/hphotos-ak-ash4/310814_2412831651637_1576655304_32414994_604134677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219200"/>
            <a:ext cx="4572000" cy="3429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76800" y="4572000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erlin Sans FB" pitchFamily="34" charset="0"/>
              </a:rPr>
              <a:t>Ecologists?</a:t>
            </a:r>
            <a:endParaRPr lang="en-US" sz="4400" dirty="0">
              <a:latin typeface="Berlin Sans FB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5410200"/>
            <a:ext cx="883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erlin Sans FB" pitchFamily="34" charset="0"/>
              </a:rPr>
              <a:t>Can you think of any other careers soils is important to?</a:t>
            </a:r>
            <a:endParaRPr lang="en-US" sz="4400" dirty="0">
              <a:latin typeface="Berlin Sans FB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28600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erlin Sans FB" pitchFamily="34" charset="0"/>
              </a:rPr>
              <a:t>Geologists?</a:t>
            </a:r>
            <a:endParaRPr lang="en-US" sz="4400" dirty="0"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7200" y="-381000"/>
            <a:ext cx="9763125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Clay</a:t>
            </a:r>
          </a:p>
          <a:p>
            <a:r>
              <a:rPr lang="en-US" dirty="0" smtClean="0"/>
              <a:t>Soil</a:t>
            </a:r>
          </a:p>
          <a:p>
            <a:r>
              <a:rPr lang="en-US" dirty="0" smtClean="0"/>
              <a:t>Sod</a:t>
            </a:r>
          </a:p>
          <a:p>
            <a:r>
              <a:rPr lang="en-US" dirty="0" smtClean="0"/>
              <a:t>Archeologist </a:t>
            </a:r>
          </a:p>
          <a:p>
            <a:r>
              <a:rPr lang="en-US" dirty="0" smtClean="0"/>
              <a:t>Clay</a:t>
            </a:r>
          </a:p>
          <a:p>
            <a:r>
              <a:rPr lang="en-US" dirty="0" smtClean="0"/>
              <a:t>Ecologist</a:t>
            </a:r>
          </a:p>
          <a:p>
            <a:r>
              <a:rPr lang="en-US" dirty="0" smtClean="0"/>
              <a:t>Organic matter</a:t>
            </a:r>
          </a:p>
          <a:p>
            <a:r>
              <a:rPr lang="en-US" dirty="0" smtClean="0"/>
              <a:t>Organisms</a:t>
            </a:r>
          </a:p>
          <a:p>
            <a:r>
              <a:rPr lang="en-US" dirty="0" smtClean="0"/>
              <a:t>Minerals</a:t>
            </a:r>
          </a:p>
          <a:p>
            <a:r>
              <a:rPr lang="en-US" dirty="0" err="1" smtClean="0"/>
              <a:t>Pedologist</a:t>
            </a:r>
            <a:endParaRPr lang="en-US" dirty="0" smtClean="0"/>
          </a:p>
          <a:p>
            <a:r>
              <a:rPr lang="en-US" dirty="0" smtClean="0"/>
              <a:t>Pores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7200" y="-381000"/>
            <a:ext cx="9763125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Geologist- a scientist who studies rocks, and how landscapes form</a:t>
            </a:r>
          </a:p>
          <a:p>
            <a:r>
              <a:rPr lang="en-US" dirty="0" smtClean="0"/>
              <a:t>Soil Scientist – a scientist who studies soil, works with and knows much about soil.</a:t>
            </a:r>
          </a:p>
          <a:p>
            <a:r>
              <a:rPr lang="en-US" dirty="0" smtClean="0"/>
              <a:t>Engineer – someone who went to the university to learn how to use science to design and make things that we can use, like building a house, car or toys.</a:t>
            </a:r>
          </a:p>
          <a:p>
            <a:r>
              <a:rPr lang="en-US" dirty="0" smtClean="0"/>
              <a:t>Farmer –   the person who makes a living by growing plants and raising animals for food.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Membership\K-12\SSSA K-12 Folder\Teachers Guide\Images\04-01-h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4762500" cy="5029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57201" y="304800"/>
            <a:ext cx="853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Berlin Sans FB" pitchFamily="34" charset="0"/>
              </a:rPr>
              <a:t>Dirt</a:t>
            </a:r>
            <a:r>
              <a:rPr lang="en-US" sz="4400" dirty="0" smtClean="0">
                <a:latin typeface="Berlin Sans FB" pitchFamily="34" charset="0"/>
              </a:rPr>
              <a:t> gets under our fingernails, and on our clothes…</a:t>
            </a:r>
            <a:endParaRPr lang="en-US" sz="4400" dirty="0">
              <a:latin typeface="Berlin Sans FB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1779925"/>
            <a:ext cx="4419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erlin Sans FB" pitchFamily="34" charset="0"/>
              </a:rPr>
              <a:t>…then what is 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latin typeface="Berlin Sans FB" pitchFamily="34" charset="0"/>
              </a:rPr>
              <a:t>SOIL</a:t>
            </a:r>
            <a:r>
              <a:rPr lang="en-US" sz="4400" dirty="0" smtClean="0">
                <a:latin typeface="Berlin Sans FB" pitchFamily="34" charset="0"/>
              </a:rPr>
              <a:t>? </a:t>
            </a:r>
          </a:p>
          <a:p>
            <a:pPr algn="ctr"/>
            <a:endParaRPr lang="en-US" sz="4400" dirty="0" smtClean="0">
              <a:latin typeface="Berlin Sans FB" pitchFamily="34" charset="0"/>
            </a:endParaRPr>
          </a:p>
          <a:p>
            <a:pPr algn="ctr"/>
            <a:r>
              <a:rPr lang="en-US" sz="4400" dirty="0" smtClean="0">
                <a:latin typeface="Berlin Sans FB" pitchFamily="34" charset="0"/>
              </a:rPr>
              <a:t>How does it differ from </a:t>
            </a:r>
            <a:r>
              <a:rPr lang="en-US" sz="4400" b="1" dirty="0" smtClean="0">
                <a:solidFill>
                  <a:srgbClr val="FF0000"/>
                </a:solidFill>
                <a:latin typeface="Berlin Sans FB" pitchFamily="34" charset="0"/>
              </a:rPr>
              <a:t>dirt</a:t>
            </a:r>
            <a:r>
              <a:rPr lang="en-US" sz="4400" dirty="0" smtClean="0">
                <a:latin typeface="Berlin Sans FB" pitchFamily="34" charset="0"/>
              </a:rPr>
              <a:t>?</a:t>
            </a:r>
            <a:endParaRPr lang="en-US" sz="4400" dirty="0"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Berlin Sans FB" pitchFamily="34" charset="0"/>
              </a:rPr>
              <a:t>What is 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latin typeface="Berlin Sans FB" pitchFamily="34" charset="0"/>
              </a:rPr>
              <a:t>SOIL</a:t>
            </a:r>
            <a:r>
              <a:rPr lang="en-US" sz="4400" dirty="0" smtClean="0">
                <a:latin typeface="Berlin Sans FB" pitchFamily="34" charset="0"/>
              </a:rPr>
              <a:t> made up of?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1295400"/>
            <a:ext cx="358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  <a:latin typeface="Berlin Sans FB" pitchFamily="34" charset="0"/>
              </a:rPr>
              <a:t>MINERALS</a:t>
            </a:r>
            <a:r>
              <a:rPr lang="en-US" sz="4400" dirty="0" smtClean="0">
                <a:latin typeface="Berlin Sans FB" pitchFamily="34" charset="0"/>
              </a:rPr>
              <a:t> </a:t>
            </a:r>
          </a:p>
          <a:p>
            <a:r>
              <a:rPr lang="en-US" sz="4400" dirty="0" smtClean="0">
                <a:latin typeface="Berlin Sans FB" pitchFamily="34" charset="0"/>
              </a:rPr>
              <a:t>	from rocks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0" y="30480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Berlin Sans FB" pitchFamily="34" charset="0"/>
              </a:rPr>
              <a:t>AIR</a:t>
            </a:r>
            <a:r>
              <a:rPr lang="en-US" sz="4400" dirty="0" smtClean="0">
                <a:latin typeface="Berlin Sans FB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10200" y="47244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Berlin Sans FB" pitchFamily="34" charset="0"/>
              </a:rPr>
              <a:t>WATER</a:t>
            </a:r>
            <a:r>
              <a:rPr lang="en-US" sz="4400" dirty="0" smtClean="0">
                <a:latin typeface="Berlin Sans FB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6200" y="5783759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Berlin Sans FB" pitchFamily="34" charset="0"/>
              </a:rPr>
              <a:t>ORGANIC MATTER </a:t>
            </a:r>
          </a:p>
        </p:txBody>
      </p:sp>
      <p:pic>
        <p:nvPicPr>
          <p:cNvPr id="1026" name="Picture 2" descr="C:\Documents and Settings\intern\Local Settings\Temporary Internet Files\Content.IE5\IHQH6N0R\MP90043044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066800"/>
            <a:ext cx="3225800" cy="3251200"/>
          </a:xfrm>
          <a:prstGeom prst="rect">
            <a:avLst/>
          </a:prstGeom>
          <a:noFill/>
        </p:spPr>
      </p:pic>
      <p:pic>
        <p:nvPicPr>
          <p:cNvPr id="1028" name="Picture 4" descr="H:\Membership\K-12\SSSA K-12 Folder\Teachers Guide\Images\07-06-transformatio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33425" y="3609975"/>
            <a:ext cx="257175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Membership\K-12\SSSA K-12 Folder\Teachers Guide\Images\04-02-Skin-of-the-Ear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066800"/>
            <a:ext cx="4533900" cy="5562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1" y="1524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latin typeface="Berlin Sans FB" pitchFamily="34" charset="0"/>
              </a:rPr>
              <a:t>SOIL</a:t>
            </a:r>
            <a:r>
              <a:rPr lang="en-US" sz="4400" dirty="0" smtClean="0">
                <a:latin typeface="Berlin Sans FB" pitchFamily="34" charset="0"/>
              </a:rPr>
              <a:t> is the </a:t>
            </a:r>
            <a:r>
              <a:rPr lang="en-US" sz="4400" b="1" dirty="0" smtClean="0">
                <a:latin typeface="Berlin Sans FB" pitchFamily="34" charset="0"/>
              </a:rPr>
              <a:t>SKIN</a:t>
            </a:r>
            <a:r>
              <a:rPr lang="en-US" sz="4400" dirty="0" smtClean="0">
                <a:latin typeface="Berlin Sans FB" pitchFamily="34" charset="0"/>
              </a:rPr>
              <a:t> of the earth!</a:t>
            </a:r>
            <a:endParaRPr lang="en-US" sz="4400" dirty="0">
              <a:latin typeface="Berlin Sans FB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990600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Berlin Sans FB" pitchFamily="34" charset="0"/>
              </a:rPr>
              <a:t>We can’t live without it</a:t>
            </a:r>
            <a:endParaRPr lang="en-US" sz="4400" dirty="0">
              <a:latin typeface="Berlin Sans FB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925122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erlin Sans FB" pitchFamily="34" charset="0"/>
              </a:rPr>
              <a:t>Most of our </a:t>
            </a:r>
            <a:r>
              <a:rPr lang="en-US" sz="3200" b="1" dirty="0" smtClean="0">
                <a:solidFill>
                  <a:srgbClr val="00B050"/>
                </a:solidFill>
                <a:latin typeface="Berlin Sans FB" pitchFamily="34" charset="0"/>
              </a:rPr>
              <a:t>FOOD</a:t>
            </a:r>
            <a:r>
              <a:rPr lang="en-US" sz="3200" dirty="0" smtClean="0">
                <a:latin typeface="Berlin Sans FB" pitchFamily="34" charset="0"/>
              </a:rPr>
              <a:t> comes from plants in the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Berlin Sans FB" pitchFamily="34" charset="0"/>
              </a:rPr>
              <a:t> SOIL</a:t>
            </a:r>
            <a:r>
              <a:rPr lang="en-US" sz="3200" dirty="0" smtClean="0">
                <a:latin typeface="Berlin Sans FB" pitchFamily="34" charset="0"/>
              </a:rPr>
              <a:t>.</a:t>
            </a:r>
            <a:endParaRPr lang="en-US" sz="3200" dirty="0">
              <a:latin typeface="Berlin Sans FB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307140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erlin Sans FB" pitchFamily="34" charset="0"/>
              </a:rPr>
              <a:t>Part of the </a:t>
            </a:r>
            <a:r>
              <a:rPr lang="en-US" sz="3200" b="1" dirty="0" smtClean="0">
                <a:latin typeface="Berlin Sans FB" pitchFamily="34" charset="0"/>
              </a:rPr>
              <a:t>OXYGEN</a:t>
            </a:r>
            <a:r>
              <a:rPr lang="en-US" sz="3200" dirty="0" smtClean="0">
                <a:latin typeface="Berlin Sans FB" pitchFamily="34" charset="0"/>
              </a:rPr>
              <a:t> we breathe comes from plants.</a:t>
            </a:r>
            <a:endParaRPr lang="en-US" sz="3200" dirty="0">
              <a:latin typeface="Berlin Sans FB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4754940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erlin Sans FB" pitchFamily="34" charset="0"/>
              </a:rPr>
              <a:t>Most of the </a:t>
            </a:r>
            <a:r>
              <a:rPr lang="en-US" sz="3200" b="1" dirty="0" smtClean="0">
                <a:solidFill>
                  <a:srgbClr val="0070C0"/>
                </a:solidFill>
                <a:latin typeface="Berlin Sans FB" pitchFamily="34" charset="0"/>
              </a:rPr>
              <a:t>WATER</a:t>
            </a:r>
            <a:r>
              <a:rPr lang="en-US" sz="3200" dirty="0" smtClean="0">
                <a:latin typeface="Berlin Sans FB" pitchFamily="34" charset="0"/>
              </a:rPr>
              <a:t> we drink and use is cleaned by 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Berlin Sans FB" pitchFamily="34" charset="0"/>
              </a:rPr>
              <a:t>SOIL</a:t>
            </a:r>
            <a:r>
              <a:rPr lang="en-US" sz="3200" dirty="0" smtClean="0">
                <a:latin typeface="Berlin Sans FB" pitchFamily="34" charset="0"/>
              </a:rPr>
              <a:t>.</a:t>
            </a:r>
            <a:endParaRPr lang="en-US" sz="3200" dirty="0"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762000"/>
            <a:ext cx="603469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54114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erlin Sans FB" pitchFamily="34" charset="0"/>
              </a:rPr>
              <a:t>It is important to history and culture!</a:t>
            </a:r>
            <a:endParaRPr lang="en-US" sz="4000" dirty="0">
              <a:latin typeface="Berlin Sans FB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4724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erlin Sans FB" pitchFamily="34" charset="0"/>
              </a:rPr>
              <a:t>People worshipped gods or goddesses of 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Berlin Sans FB" pitchFamily="34" charset="0"/>
              </a:rPr>
              <a:t>soil</a:t>
            </a:r>
            <a:r>
              <a:rPr lang="en-US" sz="3600" dirty="0" smtClean="0">
                <a:latin typeface="Berlin Sans FB" pitchFamily="34" charset="0"/>
              </a:rPr>
              <a:t>.</a:t>
            </a:r>
            <a:endParaRPr lang="en-US" sz="3600" dirty="0">
              <a:latin typeface="Berlin Sans FB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5334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erlin Sans FB" pitchFamily="34" charset="0"/>
              </a:rPr>
              <a:t>Early laws were written on </a:t>
            </a:r>
            <a:r>
              <a:rPr lang="en-US" sz="3600" b="1" dirty="0" smtClean="0">
                <a:solidFill>
                  <a:srgbClr val="7030A0"/>
                </a:solidFill>
                <a:latin typeface="Berlin Sans FB" pitchFamily="34" charset="0"/>
              </a:rPr>
              <a:t>clay</a:t>
            </a:r>
            <a:r>
              <a:rPr lang="en-US" sz="3600" dirty="0" smtClean="0">
                <a:latin typeface="Berlin Sans FB" pitchFamily="34" charset="0"/>
              </a:rPr>
              <a:t> tablets.</a:t>
            </a:r>
            <a:endParaRPr lang="en-US" sz="3600" dirty="0">
              <a:latin typeface="Berlin Sans FB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6044625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erlin Sans FB" pitchFamily="34" charset="0"/>
              </a:rPr>
              <a:t>Adam </a:t>
            </a:r>
            <a:r>
              <a:rPr lang="en-US" sz="3200" dirty="0" smtClean="0">
                <a:latin typeface="Berlin Sans FB" pitchFamily="34" charset="0"/>
              </a:rPr>
              <a:t>means 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Berlin Sans FB" pitchFamily="34" charset="0"/>
              </a:rPr>
              <a:t>soil</a:t>
            </a:r>
            <a:r>
              <a:rPr lang="en-US" sz="3200" dirty="0" smtClean="0">
                <a:latin typeface="Berlin Sans FB" pitchFamily="34" charset="0"/>
              </a:rPr>
              <a:t> or </a:t>
            </a:r>
            <a:r>
              <a:rPr lang="en-US" sz="3200" b="1" dirty="0" smtClean="0">
                <a:solidFill>
                  <a:srgbClr val="00B050"/>
                </a:solidFill>
                <a:latin typeface="Berlin Sans FB" pitchFamily="34" charset="0"/>
              </a:rPr>
              <a:t>earth</a:t>
            </a:r>
            <a:r>
              <a:rPr lang="en-US" sz="3200" dirty="0" smtClean="0">
                <a:latin typeface="Berlin Sans FB" pitchFamily="34" charset="0"/>
              </a:rPr>
              <a:t> in Hebrew.</a:t>
            </a:r>
            <a:endParaRPr lang="en-US" sz="3200" dirty="0"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-171450"/>
            <a:ext cx="398145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304800"/>
            <a:ext cx="518160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Berlin Sans FB" pitchFamily="34" charset="0"/>
              </a:rPr>
              <a:t>Clay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sz="4400" dirty="0" smtClean="0">
                <a:latin typeface="Berlin Sans FB" pitchFamily="34" charset="0"/>
              </a:rPr>
              <a:t>has been used to make </a:t>
            </a:r>
            <a:r>
              <a:rPr lang="en-US" sz="4400" b="1" dirty="0" smtClean="0">
                <a:solidFill>
                  <a:srgbClr val="7030A0"/>
                </a:solidFill>
                <a:latin typeface="Berlin Sans FB" pitchFamily="34" charset="0"/>
              </a:rPr>
              <a:t>POTS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sz="4400" dirty="0" smtClean="0">
                <a:latin typeface="Berlin Sans FB" pitchFamily="34" charset="0"/>
              </a:rPr>
              <a:t>and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Berlin Sans FB" pitchFamily="34" charset="0"/>
              </a:rPr>
              <a:t>URNS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Berlin Sans FB" pitchFamily="34" charset="0"/>
              </a:rPr>
              <a:t>. </a:t>
            </a:r>
          </a:p>
          <a:p>
            <a:pPr algn="ctr"/>
            <a:endParaRPr lang="en-US" sz="4400" dirty="0" smtClean="0">
              <a:solidFill>
                <a:schemeClr val="bg2">
                  <a:lumMod val="50000"/>
                </a:schemeClr>
              </a:solidFill>
              <a:latin typeface="Berlin Sans FB" pitchFamily="34" charset="0"/>
            </a:endParaRPr>
          </a:p>
          <a:p>
            <a:pPr algn="ctr"/>
            <a:r>
              <a:rPr lang="en-US" sz="4400" dirty="0" smtClean="0">
                <a:latin typeface="Berlin Sans FB" pitchFamily="34" charset="0"/>
              </a:rPr>
              <a:t>Some were decorated with </a:t>
            </a:r>
            <a:r>
              <a:rPr lang="en-US" sz="4400" b="1" dirty="0" smtClean="0">
                <a:solidFill>
                  <a:srgbClr val="00B050"/>
                </a:solidFill>
                <a:latin typeface="Berlin Sans FB" pitchFamily="34" charset="0"/>
              </a:rPr>
              <a:t>PAINTS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sz="4400" dirty="0" smtClean="0">
                <a:latin typeface="Berlin Sans FB" pitchFamily="34" charset="0"/>
              </a:rPr>
              <a:t>from soil.</a:t>
            </a:r>
            <a:endParaRPr lang="en-US" sz="4400" dirty="0"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:\Membership\K-12\SSSA K-12 Folder\Teachers Guide\Images\05-06-sod-hou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34640"/>
            <a:ext cx="4572000" cy="3489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:\Membership\K-12\SSSA K-12 Folder\Teachers Guide\Images\05-07-hog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500" y="2301240"/>
            <a:ext cx="51435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Berlin Sans FB" pitchFamily="34" charset="0"/>
              </a:rPr>
              <a:t>People have made houses out of soil for centuries.</a:t>
            </a:r>
            <a:endParaRPr lang="en-US" sz="4400" dirty="0">
              <a:solidFill>
                <a:srgbClr val="FF0000"/>
              </a:solidFill>
              <a:latin typeface="Berlin Sans FB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95961"/>
            <a:ext cx="906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erlin Sans FB" pitchFamily="34" charset="0"/>
              </a:rPr>
              <a:t>This includes modern day bricks, concrete, and ceramic tiles, which all come from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Berlin Sans FB" pitchFamily="34" charset="0"/>
              </a:rPr>
              <a:t>SOIL</a:t>
            </a:r>
            <a:r>
              <a:rPr lang="en-US" sz="2800" dirty="0" smtClean="0">
                <a:latin typeface="Berlin Sans FB" pitchFamily="34" charset="0"/>
              </a:rPr>
              <a:t>.</a:t>
            </a:r>
            <a:endParaRPr lang="en-US" sz="2800" dirty="0">
              <a:latin typeface="Berlin Sans FB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96335"/>
            <a:ext cx="4278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Berlin Sans FB" pitchFamily="34" charset="0"/>
              </a:rPr>
              <a:t>Prairie Houses out of SOD bricks</a:t>
            </a:r>
            <a:endParaRPr lang="en-US" sz="2400" dirty="0">
              <a:latin typeface="Berlin Sans FB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0932" y="5715000"/>
            <a:ext cx="4883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Berlin Sans FB" pitchFamily="34" charset="0"/>
              </a:rPr>
              <a:t>Earthen homes of the Navajo Nation</a:t>
            </a:r>
            <a:endParaRPr lang="en-US" sz="2400" dirty="0"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intern\Local Settings\Temporary Internet Files\Content.IE5\A6615DU8\MP90043939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73296" cy="6400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67000" y="0"/>
            <a:ext cx="647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  <a:latin typeface="Berlin Sans FB" pitchFamily="34" charset="0"/>
              </a:rPr>
              <a:t>Earth</a:t>
            </a:r>
            <a:r>
              <a:rPr lang="en-US" sz="4400" b="1" dirty="0" smtClean="0">
                <a:latin typeface="Berlin Sans FB" pitchFamily="34" charset="0"/>
              </a:rPr>
              <a:t>/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latin typeface="Berlin Sans FB" pitchFamily="34" charset="0"/>
              </a:rPr>
              <a:t>Soil</a:t>
            </a:r>
            <a:r>
              <a:rPr lang="en-US" sz="4400" dirty="0" smtClean="0">
                <a:latin typeface="Berlin Sans FB" pitchFamily="34" charset="0"/>
              </a:rPr>
              <a:t> were some of the first words ever written.</a:t>
            </a:r>
            <a:endParaRPr lang="en-US" sz="4400" dirty="0">
              <a:latin typeface="Berlin Sans FB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4074855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Berlin Sans FB" pitchFamily="34" charset="0"/>
            </a:endParaRPr>
          </a:p>
          <a:p>
            <a:endParaRPr lang="en-US" sz="3200" dirty="0">
              <a:latin typeface="Berlin Sans FB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1676400"/>
            <a:ext cx="5562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Berlin Sans FB" pitchFamily="34" charset="0"/>
              </a:rPr>
              <a:t>Stories about soil, farming, and land management were some of the first things written down.</a:t>
            </a:r>
            <a:endParaRPr lang="en-US" sz="4400" dirty="0">
              <a:latin typeface="Berlin Sans FB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555515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Berlin Sans FB" pitchFamily="34" charset="0"/>
              </a:rPr>
              <a:t>Earth/Soil</a:t>
            </a:r>
            <a:r>
              <a:rPr lang="en-US" sz="4400" dirty="0" smtClean="0">
                <a:latin typeface="Berlin Sans FB" pitchFamily="34" charset="0"/>
              </a:rPr>
              <a:t> usually means life!</a:t>
            </a:r>
            <a:endParaRPr lang="en-US" sz="4400" dirty="0"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2500"/>
            <a:ext cx="899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erlin Sans FB" pitchFamily="34" charset="0"/>
              </a:rPr>
              <a:t>Songs and poems have also been written that mention soil.</a:t>
            </a:r>
            <a:endParaRPr lang="en-US" sz="4400" dirty="0">
              <a:latin typeface="Berlin Sans FB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192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7411" name="Picture 3" descr="C:\Documents and Settings\intern\Local Settings\Temporary Internet Files\Content.IE5\8X8NTQU5\MP90043854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524000"/>
            <a:ext cx="4800600" cy="36027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" y="5259050"/>
            <a:ext cx="899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erlin Sans FB" pitchFamily="34" charset="0"/>
              </a:rPr>
              <a:t>Including folk music, rock music, country music, and bluegrass.</a:t>
            </a:r>
            <a:endParaRPr lang="en-US" sz="4400" dirty="0"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787</Words>
  <Application>Microsoft Office PowerPoint</Application>
  <PresentationFormat>On-screen Show (4:3)</PresentationFormat>
  <Paragraphs>116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Soil is NOT dirt!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Vocabulary</vt:lpstr>
      <vt:lpstr>Vocabulary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Dave</dc:creator>
  <cp:lastModifiedBy>schapman</cp:lastModifiedBy>
  <cp:revision>49</cp:revision>
  <dcterms:created xsi:type="dcterms:W3CDTF">2011-07-04T12:24:43Z</dcterms:created>
  <dcterms:modified xsi:type="dcterms:W3CDTF">2012-01-11T21:51:09Z</dcterms:modified>
</cp:coreProperties>
</file>