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78" r:id="rId4"/>
    <p:sldId id="265" r:id="rId5"/>
    <p:sldId id="258" r:id="rId6"/>
    <p:sldId id="259" r:id="rId7"/>
    <p:sldId id="277" r:id="rId8"/>
    <p:sldId id="281" r:id="rId9"/>
    <p:sldId id="28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99FF33"/>
    <a:srgbClr val="FFFF00"/>
    <a:srgbClr val="FFFF99"/>
    <a:srgbClr val="7F7649"/>
    <a:srgbClr val="F5FDC3"/>
    <a:srgbClr val="FFCC00"/>
    <a:srgbClr val="C9E61E"/>
    <a:srgbClr val="454F09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2" autoAdjust="0"/>
    <p:restoredTop sz="78307" autoAdjust="0"/>
  </p:normalViewPr>
  <p:slideViewPr>
    <p:cSldViewPr>
      <p:cViewPr varScale="1">
        <p:scale>
          <a:sx n="78" d="100"/>
          <a:sy n="78" d="100"/>
        </p:scale>
        <p:origin x="-9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ECA2E-6EEC-4FE4-A21A-A5562C457D97}" type="datetimeFigureOut">
              <a:rPr lang="en-US" smtClean="0"/>
              <a:pPr/>
              <a:t>12/21/2011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9DC7B-5829-4C0E-A370-7A7AD23416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do plants get these nutrients?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plant roots take up water in the soil (soil water), nutrients are in soil water. 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9DC7B-5829-4C0E-A370-7A7AD234162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mineral nutrients are important to plants?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9DC7B-5829-4C0E-A370-7A7AD234162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do nutrients in plants provide nutrients to people? </a:t>
            </a:r>
          </a:p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nutrients needed by people?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does a “nutrition label” tell you?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 do animals used in human food get their nutrients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9DC7B-5829-4C0E-A370-7A7AD234162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nutrients in soil water come from organic materials in soil…from minerals in soil?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9DC7B-5829-4C0E-A370-7A7AD234162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Definitions found in Scoop</a:t>
            </a:r>
            <a:r>
              <a:rPr lang="en-US" baseline="0" dirty="0" smtClean="0"/>
              <a:t> 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9DC7B-5829-4C0E-A370-7A7AD234162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Definitions not found in Scoop Glossary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9DC7B-5829-4C0E-A370-7A7AD234162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182A-E64A-4ED9-8A9E-DB9E5D530282}" type="datetimeFigureOut">
              <a:rPr lang="en-US" smtClean="0"/>
              <a:pPr/>
              <a:t>12/21/2011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FB773-CCAF-44AB-9BC2-EBFB5447F2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182A-E64A-4ED9-8A9E-DB9E5D530282}" type="datetimeFigureOut">
              <a:rPr lang="en-US" smtClean="0"/>
              <a:pPr/>
              <a:t>12/21/2011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FB773-CCAF-44AB-9BC2-EBFB5447F2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182A-E64A-4ED9-8A9E-DB9E5D530282}" type="datetimeFigureOut">
              <a:rPr lang="en-US" smtClean="0"/>
              <a:pPr/>
              <a:t>12/21/2011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FB773-CCAF-44AB-9BC2-EBFB5447F2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182A-E64A-4ED9-8A9E-DB9E5D530282}" type="datetimeFigureOut">
              <a:rPr lang="en-US" smtClean="0"/>
              <a:pPr/>
              <a:t>12/21/2011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FB773-CCAF-44AB-9BC2-EBFB5447F2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182A-E64A-4ED9-8A9E-DB9E5D530282}" type="datetimeFigureOut">
              <a:rPr lang="en-US" smtClean="0"/>
              <a:pPr/>
              <a:t>12/21/2011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FB773-CCAF-44AB-9BC2-EBFB5447F2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182A-E64A-4ED9-8A9E-DB9E5D530282}" type="datetimeFigureOut">
              <a:rPr lang="en-US" smtClean="0"/>
              <a:pPr/>
              <a:t>12/21/2011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FB773-CCAF-44AB-9BC2-EBFB5447F2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182A-E64A-4ED9-8A9E-DB9E5D530282}" type="datetimeFigureOut">
              <a:rPr lang="en-US" smtClean="0"/>
              <a:pPr/>
              <a:t>12/21/2011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FB773-CCAF-44AB-9BC2-EBFB5447F2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182A-E64A-4ED9-8A9E-DB9E5D530282}" type="datetimeFigureOut">
              <a:rPr lang="en-US" smtClean="0"/>
              <a:pPr/>
              <a:t>12/21/2011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FB773-CCAF-44AB-9BC2-EBFB5447F2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182A-E64A-4ED9-8A9E-DB9E5D530282}" type="datetimeFigureOut">
              <a:rPr lang="en-US" smtClean="0"/>
              <a:pPr/>
              <a:t>12/21/2011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FB773-CCAF-44AB-9BC2-EBFB5447F2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182A-E64A-4ED9-8A9E-DB9E5D530282}" type="datetimeFigureOut">
              <a:rPr lang="en-US" smtClean="0"/>
              <a:pPr/>
              <a:t>12/21/2011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FB773-CCAF-44AB-9BC2-EBFB5447F2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182A-E64A-4ED9-8A9E-DB9E5D530282}" type="datetimeFigureOut">
              <a:rPr lang="en-US" smtClean="0"/>
              <a:pPr/>
              <a:t>12/21/2011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FB773-CCAF-44AB-9BC2-EBFB5447F2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5182A-E64A-4ED9-8A9E-DB9E5D530282}" type="datetimeFigureOut">
              <a:rPr lang="en-US" smtClean="0"/>
              <a:pPr/>
              <a:t>12/21/2011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FB773-CCAF-44AB-9BC2-EBFB5447F2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oop-slide-title-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514600" y="1592759"/>
            <a:ext cx="7543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Gill Sans Ultra Bold" pitchFamily="34" charset="0"/>
              </a:rPr>
              <a:t>Packed with </a:t>
            </a:r>
            <a:r>
              <a:rPr lang="en-US" sz="4400" dirty="0" smtClean="0">
                <a:ea typeface="Calibri" pitchFamily="34" charset="0"/>
                <a:cs typeface="Gill Sans Ultra Bold" pitchFamily="34" charset="0"/>
              </a:rPr>
              <a:t>N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Gill Sans Ultra Bold" pitchFamily="34" charset="0"/>
              </a:rPr>
              <a:t>utrients</a:t>
            </a:r>
            <a:endParaRPr kumimoji="0" lang="en-US" sz="44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819400" y="2743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Soil,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Food, and Health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304800"/>
            <a:ext cx="61722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DA2028"/>
                </a:solidFill>
                <a:effectLst/>
                <a:latin typeface="Berlin Sans FB" pitchFamily="34" charset="0"/>
                <a:ea typeface="Calibri" pitchFamily="34" charset="0"/>
                <a:cs typeface="Myriad Pro"/>
              </a:rPr>
              <a:t>SOIL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DA2028"/>
                </a:solidFill>
                <a:effectLst/>
                <a:latin typeface="Berlin Sans FB" pitchFamily="34" charset="0"/>
                <a:ea typeface="Calibri" pitchFamily="34" charset="0"/>
                <a:cs typeface="Myriad Pro"/>
              </a:rPr>
              <a:t> </a:t>
            </a:r>
            <a:r>
              <a:rPr kumimoji="0" lang="en-US" sz="4000" i="0" u="none" strike="noStrike" cap="none" normalizeH="0" baseline="0" dirty="0" smtClean="0">
                <a:ln>
                  <a:noFill/>
                </a:ln>
                <a:solidFill>
                  <a:srgbClr val="DA2028"/>
                </a:solidFill>
                <a:effectLst/>
                <a:latin typeface="Berlin Sans FB" pitchFamily="34" charset="0"/>
                <a:ea typeface="Calibri" pitchFamily="34" charset="0"/>
                <a:cs typeface="Myriad Pro"/>
              </a:rPr>
              <a:t>is the ultimate 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i="0" u="none" strike="noStrike" cap="none" normalizeH="0" baseline="0" dirty="0" smtClean="0">
                <a:ln>
                  <a:noFill/>
                </a:ln>
                <a:solidFill>
                  <a:srgbClr val="DA2028"/>
                </a:solidFill>
                <a:effectLst/>
                <a:latin typeface="Berlin Sans FB" pitchFamily="34" charset="0"/>
                <a:ea typeface="Calibri" pitchFamily="34" charset="0"/>
                <a:cs typeface="Myriad Pro"/>
              </a:rPr>
              <a:t>source of 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erlin Sans FB" pitchFamily="34" charset="0"/>
                <a:ea typeface="Calibri" pitchFamily="34" charset="0"/>
                <a:cs typeface="Myriad Pro"/>
              </a:rPr>
              <a:t>nutrients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DA2028"/>
                </a:solidFill>
                <a:effectLst/>
                <a:latin typeface="Berlin Sans FB" pitchFamily="34" charset="0"/>
                <a:ea typeface="Calibri" pitchFamily="34" charset="0"/>
                <a:cs typeface="Myriad Pro"/>
              </a:rPr>
              <a:t> 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i="0" u="none" strike="noStrike" cap="none" normalizeH="0" baseline="0" dirty="0" smtClean="0">
                <a:ln>
                  <a:noFill/>
                </a:ln>
                <a:solidFill>
                  <a:srgbClr val="DA2028"/>
                </a:solidFill>
                <a:effectLst/>
                <a:latin typeface="Berlin Sans FB" pitchFamily="34" charset="0"/>
                <a:ea typeface="Calibri" pitchFamily="34" charset="0"/>
                <a:cs typeface="Myriad Pro"/>
              </a:rPr>
              <a:t>our bodies need</a:t>
            </a:r>
            <a:endParaRPr kumimoji="0" lang="en-US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76201" y="2971800"/>
            <a:ext cx="685799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Nutrients come from plants growing in soil or from animals that eat plants.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 </a:t>
            </a:r>
            <a:endParaRPr kumimoji="0" lang="en-US" sz="9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rlin Sans FB" pitchFamily="34" charset="0"/>
              <a:ea typeface="Calibri" pitchFamily="34" charset="0"/>
              <a:cs typeface="Myriad Pro" charset="0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As plant roots absorb water, they also 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take in nutrients dissolved in the </a:t>
            </a:r>
            <a:r>
              <a:rPr kumimoji="0" lang="en-US" sz="32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water</a:t>
            </a:r>
            <a:endParaRPr kumimoji="0" lang="en-US" sz="32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rlin Sans FB" pitchFamily="34" charset="0"/>
              <a:ea typeface="Calibri" pitchFamily="34" charset="0"/>
              <a:cs typeface="Myriad Pro" charset="0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(nitrogen, calcium, iron, and others) </a:t>
            </a:r>
            <a:endParaRPr kumimoji="0" lang="en-US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0862" y="3867150"/>
            <a:ext cx="2243138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100070"/>
            <a:ext cx="2286000" cy="286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81225" y="228600"/>
            <a:ext cx="4905375" cy="640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762002"/>
          <a:ext cx="8305802" cy="47874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7567"/>
                <a:gridCol w="3087112"/>
                <a:gridCol w="3381123"/>
              </a:tblGrid>
              <a:tr h="39479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Nutrient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For Plants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For Us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820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Nitrogen (N)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Leaf, stem,</a:t>
                      </a:r>
                      <a:r>
                        <a:rPr lang="en-US" baseline="0" dirty="0" smtClean="0"/>
                        <a:t> and root growth, green color (chlorophyll)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Proteins</a:t>
                      </a:r>
                      <a:r>
                        <a:rPr lang="en-US" baseline="0" dirty="0" smtClean="0"/>
                        <a:t> and amino acids needed for all our cells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6532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Potassium (K)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Water Uptake, Improves</a:t>
                      </a:r>
                      <a:r>
                        <a:rPr lang="en-US" baseline="0" dirty="0" smtClean="0"/>
                        <a:t> Resistance to pests and disease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Healthy muscles</a:t>
                      </a:r>
                      <a:r>
                        <a:rPr lang="en-US" baseline="0" dirty="0" smtClean="0"/>
                        <a:t> and blood circulation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Calcium</a:t>
                      </a:r>
                      <a:r>
                        <a:rPr lang="en-US" b="1" baseline="0" dirty="0" smtClean="0"/>
                        <a:t> (Ca)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Leaf and root</a:t>
                      </a:r>
                      <a:r>
                        <a:rPr lang="en-US" baseline="0" dirty="0" smtClean="0"/>
                        <a:t> growth, cell division, nutrient uptake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Strong teeth and bones. 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143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Magnesium</a:t>
                      </a:r>
                      <a:r>
                        <a:rPr lang="en-US" b="1" baseline="0" dirty="0" smtClean="0"/>
                        <a:t> (Mg)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Photosynthesis,</a:t>
                      </a:r>
                      <a:r>
                        <a:rPr lang="en-US" baseline="0" dirty="0" smtClean="0"/>
                        <a:t> activates enzymes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Heart and blood</a:t>
                      </a:r>
                      <a:r>
                        <a:rPr lang="en-US" baseline="0" dirty="0" smtClean="0"/>
                        <a:t> vessels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143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Phosphorus (P)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Flowers, fruits</a:t>
                      </a:r>
                      <a:r>
                        <a:rPr lang="en-US" baseline="0" dirty="0" smtClean="0"/>
                        <a:t>, and seeds.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Helps brain and nerves work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143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Sulfur</a:t>
                      </a:r>
                      <a:r>
                        <a:rPr lang="en-US" b="1" baseline="0" dirty="0" smtClean="0"/>
                        <a:t> (S)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Amino acids and photosynthesis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Amino acids and proteins</a:t>
                      </a:r>
                      <a:r>
                        <a:rPr lang="en-US" baseline="0" dirty="0" smtClean="0"/>
                        <a:t> for growth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152400"/>
            <a:ext cx="8175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Berlin Sans FB" pitchFamily="34" charset="0"/>
              </a:rPr>
              <a:t>Nutrient Facts: What is Good For Plants is Good for Us</a:t>
            </a:r>
            <a:endParaRPr lang="en-US" sz="2800" dirty="0"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676877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i="0" u="none" strike="noStrike" cap="none" normalizeH="0" baseline="0" dirty="0" smtClean="0">
                <a:ln>
                  <a:noFill/>
                </a:ln>
                <a:solidFill>
                  <a:srgbClr val="DA2028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…..how do 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Gill Sans Ultra Bold" pitchFamily="34" charset="0"/>
                <a:ea typeface="Calibri" pitchFamily="34" charset="0"/>
                <a:cs typeface="Myriad Pro" charset="0"/>
              </a:rPr>
              <a:t>nutrients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DA2028"/>
                </a:solidFill>
                <a:effectLst/>
                <a:latin typeface="Gill Sans Ultra Bold" pitchFamily="34" charset="0"/>
                <a:ea typeface="Calibri" pitchFamily="34" charset="0"/>
                <a:cs typeface="Myriad Pro" charset="0"/>
              </a:rPr>
              <a:t> 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i="0" u="none" strike="noStrike" cap="none" normalizeH="0" baseline="0" dirty="0" smtClean="0">
                <a:ln>
                  <a:noFill/>
                </a:ln>
                <a:solidFill>
                  <a:srgbClr val="DA2028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get into the 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DA2028"/>
                </a:solidFill>
                <a:effectLst/>
                <a:latin typeface="Gill Sans Ultra Bold" pitchFamily="34" charset="0"/>
                <a:ea typeface="Calibri" pitchFamily="34" charset="0"/>
                <a:cs typeface="Myriad Pro" charset="0"/>
              </a:rPr>
              <a:t>soil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DA2028"/>
                </a:solidFill>
                <a:effectLst/>
                <a:latin typeface="Gill Sans Ultra Bold" pitchFamily="34" charset="0"/>
                <a:ea typeface="Calibri" pitchFamily="34" charset="0"/>
                <a:cs typeface="Myriad Pro" charset="0"/>
              </a:rPr>
              <a:t>?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Ultra Bold" pitchFamily="34" charset="0"/>
                <a:ea typeface="Calibri" pitchFamily="34" charset="0"/>
                <a:cs typeface="Myriad Pro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Ultra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209800"/>
            <a:ext cx="5257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spcBef>
                <a:spcPct val="0"/>
              </a:spcBef>
              <a:spcAft>
                <a:spcPct val="0"/>
              </a:spcAft>
            </a:pPr>
            <a:r>
              <a:rPr lang="en-US" sz="2800" i="1" dirty="0" smtClean="0">
                <a:solidFill>
                  <a:srgbClr val="000000"/>
                </a:solidFill>
                <a:latin typeface="Berlin Sans FB" pitchFamily="34" charset="0"/>
                <a:ea typeface="Calibri" pitchFamily="34" charset="0"/>
                <a:cs typeface="Myriad Pro" charset="0"/>
              </a:rPr>
              <a:t>Nitrogen</a:t>
            </a:r>
            <a:r>
              <a:rPr lang="en-US" sz="2800" dirty="0" smtClean="0">
                <a:solidFill>
                  <a:srgbClr val="000000"/>
                </a:solidFill>
                <a:latin typeface="Berlin Sans FB" pitchFamily="34" charset="0"/>
                <a:ea typeface="Calibri" pitchFamily="34" charset="0"/>
                <a:cs typeface="Myriad Pro" charset="0"/>
              </a:rPr>
              <a:t> comes from </a:t>
            </a:r>
            <a:r>
              <a:rPr lang="en-US" sz="2800" i="1" dirty="0" smtClean="0">
                <a:solidFill>
                  <a:srgbClr val="000000"/>
                </a:solidFill>
                <a:latin typeface="Berlin Sans FB" pitchFamily="34" charset="0"/>
                <a:ea typeface="Calibri" pitchFamily="34" charset="0"/>
                <a:cs typeface="Myriad Pro" charset="0"/>
              </a:rPr>
              <a:t>organic</a:t>
            </a:r>
            <a:r>
              <a:rPr lang="en-US" sz="2800" dirty="0" smtClean="0">
                <a:solidFill>
                  <a:srgbClr val="000000"/>
                </a:solidFill>
                <a:latin typeface="Berlin Sans FB" pitchFamily="34" charset="0"/>
                <a:ea typeface="Calibri" pitchFamily="34" charset="0"/>
                <a:cs typeface="Myriad Pro" charset="0"/>
              </a:rPr>
              <a:t> sources.  </a:t>
            </a:r>
          </a:p>
          <a:p>
            <a:pPr lvl="0" algn="ctr" fontAlgn="ctr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000000"/>
              </a:solidFill>
              <a:latin typeface="Berlin Sans FB" pitchFamily="34" charset="0"/>
              <a:ea typeface="Calibri" pitchFamily="34" charset="0"/>
              <a:cs typeface="Myriad Pro" charset="0"/>
            </a:endParaRPr>
          </a:p>
          <a:p>
            <a:pPr lvl="0" algn="ctr" fontAlgn="ctr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Berlin Sans FB" pitchFamily="34" charset="0"/>
                <a:ea typeface="Calibri" pitchFamily="34" charset="0"/>
                <a:cs typeface="Myriad Pro" charset="0"/>
              </a:rPr>
              <a:t>Some nitrogen is released as organisms </a:t>
            </a:r>
          </a:p>
          <a:p>
            <a:pPr lvl="0" algn="ctr" fontAlgn="ctr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Berlin Sans FB" pitchFamily="34" charset="0"/>
                <a:ea typeface="Calibri" pitchFamily="34" charset="0"/>
                <a:cs typeface="Myriad Pro" charset="0"/>
              </a:rPr>
              <a:t>decompose animal wastes and dead plants.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066800"/>
            <a:ext cx="3657600" cy="510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4267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Some nitrogen comes from the atmosphere, 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but </a:t>
            </a:r>
            <a:r>
              <a:rPr kumimoji="0" lang="en-US" sz="36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only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 after bacteria converts it into </a:t>
            </a:r>
            <a:r>
              <a:rPr kumimoji="0" lang="en-US" sz="36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Nitrogen forms 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that plants can use.  </a:t>
            </a: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6600" y="4191000"/>
            <a:ext cx="2057400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erlin Sans FB" pitchFamily="34" charset="0"/>
              </a:rPr>
              <a:t>Bacteria in nodules attached</a:t>
            </a:r>
          </a:p>
          <a:p>
            <a:pPr algn="ctr"/>
            <a:r>
              <a:rPr lang="en-US" sz="2800" dirty="0" smtClean="0">
                <a:latin typeface="Berlin Sans FB" pitchFamily="34" charset="0"/>
              </a:rPr>
              <a:t> to roots (legumes)</a:t>
            </a:r>
            <a:endParaRPr lang="en-US" sz="2800" dirty="0">
              <a:latin typeface="Berlin Sans FB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007429" y="3777343"/>
            <a:ext cx="272143" cy="524302"/>
          </a:xfrm>
          <a:custGeom>
            <a:avLst/>
            <a:gdLst>
              <a:gd name="connsiteX0" fmla="*/ 97971 w 272143"/>
              <a:gd name="connsiteY0" fmla="*/ 152400 h 524302"/>
              <a:gd name="connsiteX1" fmla="*/ 54428 w 272143"/>
              <a:gd name="connsiteY1" fmla="*/ 304800 h 524302"/>
              <a:gd name="connsiteX2" fmla="*/ 32657 w 272143"/>
              <a:gd name="connsiteY2" fmla="*/ 337457 h 524302"/>
              <a:gd name="connsiteX3" fmla="*/ 0 w 272143"/>
              <a:gd name="connsiteY3" fmla="*/ 391886 h 524302"/>
              <a:gd name="connsiteX4" fmla="*/ 10885 w 272143"/>
              <a:gd name="connsiteY4" fmla="*/ 446314 h 524302"/>
              <a:gd name="connsiteX5" fmla="*/ 43542 w 272143"/>
              <a:gd name="connsiteY5" fmla="*/ 500743 h 524302"/>
              <a:gd name="connsiteX6" fmla="*/ 76200 w 272143"/>
              <a:gd name="connsiteY6" fmla="*/ 511628 h 524302"/>
              <a:gd name="connsiteX7" fmla="*/ 141514 w 272143"/>
              <a:gd name="connsiteY7" fmla="*/ 522514 h 524302"/>
              <a:gd name="connsiteX8" fmla="*/ 261257 w 272143"/>
              <a:gd name="connsiteY8" fmla="*/ 511628 h 524302"/>
              <a:gd name="connsiteX9" fmla="*/ 272142 w 272143"/>
              <a:gd name="connsiteY9" fmla="*/ 478971 h 524302"/>
              <a:gd name="connsiteX10" fmla="*/ 239485 w 272143"/>
              <a:gd name="connsiteY10" fmla="*/ 424543 h 524302"/>
              <a:gd name="connsiteX11" fmla="*/ 228600 w 272143"/>
              <a:gd name="connsiteY11" fmla="*/ 304800 h 524302"/>
              <a:gd name="connsiteX12" fmla="*/ 239485 w 272143"/>
              <a:gd name="connsiteY12" fmla="*/ 195943 h 524302"/>
              <a:gd name="connsiteX13" fmla="*/ 250371 w 272143"/>
              <a:gd name="connsiteY13" fmla="*/ 152400 h 524302"/>
              <a:gd name="connsiteX14" fmla="*/ 261257 w 272143"/>
              <a:gd name="connsiteY14" fmla="*/ 119743 h 524302"/>
              <a:gd name="connsiteX15" fmla="*/ 261257 w 272143"/>
              <a:gd name="connsiteY15" fmla="*/ 0 h 524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2143" h="524302">
                <a:moveTo>
                  <a:pt x="97971" y="152400"/>
                </a:moveTo>
                <a:cubicBezTo>
                  <a:pt x="95067" y="164018"/>
                  <a:pt x="66924" y="286056"/>
                  <a:pt x="54428" y="304800"/>
                </a:cubicBezTo>
                <a:cubicBezTo>
                  <a:pt x="47171" y="315686"/>
                  <a:pt x="38508" y="325755"/>
                  <a:pt x="32657" y="337457"/>
                </a:cubicBezTo>
                <a:cubicBezTo>
                  <a:pt x="4394" y="393982"/>
                  <a:pt x="42524" y="349360"/>
                  <a:pt x="0" y="391886"/>
                </a:cubicBezTo>
                <a:cubicBezTo>
                  <a:pt x="3628" y="410029"/>
                  <a:pt x="6398" y="428364"/>
                  <a:pt x="10885" y="446314"/>
                </a:cubicBezTo>
                <a:cubicBezTo>
                  <a:pt x="16928" y="470488"/>
                  <a:pt x="20892" y="487153"/>
                  <a:pt x="43542" y="500743"/>
                </a:cubicBezTo>
                <a:cubicBezTo>
                  <a:pt x="53382" y="506647"/>
                  <a:pt x="64998" y="509139"/>
                  <a:pt x="76200" y="511628"/>
                </a:cubicBezTo>
                <a:cubicBezTo>
                  <a:pt x="97746" y="516416"/>
                  <a:pt x="119743" y="518885"/>
                  <a:pt x="141514" y="522514"/>
                </a:cubicBezTo>
                <a:cubicBezTo>
                  <a:pt x="181428" y="518885"/>
                  <a:pt x="223235" y="524302"/>
                  <a:pt x="261257" y="511628"/>
                </a:cubicBezTo>
                <a:cubicBezTo>
                  <a:pt x="272143" y="507999"/>
                  <a:pt x="272142" y="490445"/>
                  <a:pt x="272142" y="478971"/>
                </a:cubicBezTo>
                <a:cubicBezTo>
                  <a:pt x="272142" y="450707"/>
                  <a:pt x="256732" y="441789"/>
                  <a:pt x="239485" y="424543"/>
                </a:cubicBezTo>
                <a:cubicBezTo>
                  <a:pt x="235857" y="384629"/>
                  <a:pt x="228600" y="344879"/>
                  <a:pt x="228600" y="304800"/>
                </a:cubicBezTo>
                <a:cubicBezTo>
                  <a:pt x="228600" y="268333"/>
                  <a:pt x="234328" y="232043"/>
                  <a:pt x="239485" y="195943"/>
                </a:cubicBezTo>
                <a:cubicBezTo>
                  <a:pt x="241601" y="181132"/>
                  <a:pt x="246261" y="166785"/>
                  <a:pt x="250371" y="152400"/>
                </a:cubicBezTo>
                <a:cubicBezTo>
                  <a:pt x="253523" y="141367"/>
                  <a:pt x="260439" y="131188"/>
                  <a:pt x="261257" y="119743"/>
                </a:cubicBezTo>
                <a:cubicBezTo>
                  <a:pt x="264101" y="79930"/>
                  <a:pt x="261257" y="39914"/>
                  <a:pt x="261257" y="0"/>
                </a:cubicBezTo>
              </a:path>
            </a:pathLst>
          </a:custGeom>
          <a:solidFill>
            <a:srgbClr val="7F7649"/>
          </a:solidFill>
          <a:ln>
            <a:solidFill>
              <a:srgbClr val="7F76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1306286" y="5486400"/>
            <a:ext cx="2046896" cy="1113859"/>
          </a:xfrm>
          <a:custGeom>
            <a:avLst/>
            <a:gdLst>
              <a:gd name="connsiteX0" fmla="*/ 1970314 w 2046896"/>
              <a:gd name="connsiteY0" fmla="*/ 0 h 1113859"/>
              <a:gd name="connsiteX1" fmla="*/ 1861457 w 2046896"/>
              <a:gd name="connsiteY1" fmla="*/ 21771 h 1113859"/>
              <a:gd name="connsiteX2" fmla="*/ 1839685 w 2046896"/>
              <a:gd name="connsiteY2" fmla="*/ 43543 h 1113859"/>
              <a:gd name="connsiteX3" fmla="*/ 1807028 w 2046896"/>
              <a:gd name="connsiteY3" fmla="*/ 54429 h 1113859"/>
              <a:gd name="connsiteX4" fmla="*/ 1774371 w 2046896"/>
              <a:gd name="connsiteY4" fmla="*/ 76200 h 1113859"/>
              <a:gd name="connsiteX5" fmla="*/ 1741714 w 2046896"/>
              <a:gd name="connsiteY5" fmla="*/ 87086 h 1113859"/>
              <a:gd name="connsiteX6" fmla="*/ 1676400 w 2046896"/>
              <a:gd name="connsiteY6" fmla="*/ 119743 h 1113859"/>
              <a:gd name="connsiteX7" fmla="*/ 1654628 w 2046896"/>
              <a:gd name="connsiteY7" fmla="*/ 141514 h 1113859"/>
              <a:gd name="connsiteX8" fmla="*/ 1589314 w 2046896"/>
              <a:gd name="connsiteY8" fmla="*/ 163286 h 1113859"/>
              <a:gd name="connsiteX9" fmla="*/ 1556657 w 2046896"/>
              <a:gd name="connsiteY9" fmla="*/ 195943 h 1113859"/>
              <a:gd name="connsiteX10" fmla="*/ 1513114 w 2046896"/>
              <a:gd name="connsiteY10" fmla="*/ 206829 h 1113859"/>
              <a:gd name="connsiteX11" fmla="*/ 1415143 w 2046896"/>
              <a:gd name="connsiteY11" fmla="*/ 239486 h 1113859"/>
              <a:gd name="connsiteX12" fmla="*/ 1349828 w 2046896"/>
              <a:gd name="connsiteY12" fmla="*/ 261257 h 1113859"/>
              <a:gd name="connsiteX13" fmla="*/ 1317171 w 2046896"/>
              <a:gd name="connsiteY13" fmla="*/ 272143 h 1113859"/>
              <a:gd name="connsiteX14" fmla="*/ 1230085 w 2046896"/>
              <a:gd name="connsiteY14" fmla="*/ 293914 h 1113859"/>
              <a:gd name="connsiteX15" fmla="*/ 1175657 w 2046896"/>
              <a:gd name="connsiteY15" fmla="*/ 304800 h 1113859"/>
              <a:gd name="connsiteX16" fmla="*/ 1110343 w 2046896"/>
              <a:gd name="connsiteY16" fmla="*/ 315686 h 1113859"/>
              <a:gd name="connsiteX17" fmla="*/ 1023257 w 2046896"/>
              <a:gd name="connsiteY17" fmla="*/ 337457 h 1113859"/>
              <a:gd name="connsiteX18" fmla="*/ 979714 w 2046896"/>
              <a:gd name="connsiteY18" fmla="*/ 348343 h 1113859"/>
              <a:gd name="connsiteX19" fmla="*/ 947057 w 2046896"/>
              <a:gd name="connsiteY19" fmla="*/ 359229 h 1113859"/>
              <a:gd name="connsiteX20" fmla="*/ 870857 w 2046896"/>
              <a:gd name="connsiteY20" fmla="*/ 381000 h 1113859"/>
              <a:gd name="connsiteX21" fmla="*/ 838200 w 2046896"/>
              <a:gd name="connsiteY21" fmla="*/ 402771 h 1113859"/>
              <a:gd name="connsiteX22" fmla="*/ 772885 w 2046896"/>
              <a:gd name="connsiteY22" fmla="*/ 424543 h 1113859"/>
              <a:gd name="connsiteX23" fmla="*/ 740228 w 2046896"/>
              <a:gd name="connsiteY23" fmla="*/ 435429 h 1113859"/>
              <a:gd name="connsiteX24" fmla="*/ 707571 w 2046896"/>
              <a:gd name="connsiteY24" fmla="*/ 457200 h 1113859"/>
              <a:gd name="connsiteX25" fmla="*/ 674914 w 2046896"/>
              <a:gd name="connsiteY25" fmla="*/ 468086 h 1113859"/>
              <a:gd name="connsiteX26" fmla="*/ 609600 w 2046896"/>
              <a:gd name="connsiteY26" fmla="*/ 511629 h 1113859"/>
              <a:gd name="connsiteX27" fmla="*/ 544285 w 2046896"/>
              <a:gd name="connsiteY27" fmla="*/ 533400 h 1113859"/>
              <a:gd name="connsiteX28" fmla="*/ 511628 w 2046896"/>
              <a:gd name="connsiteY28" fmla="*/ 555171 h 1113859"/>
              <a:gd name="connsiteX29" fmla="*/ 446314 w 2046896"/>
              <a:gd name="connsiteY29" fmla="*/ 576943 h 1113859"/>
              <a:gd name="connsiteX30" fmla="*/ 413657 w 2046896"/>
              <a:gd name="connsiteY30" fmla="*/ 598714 h 1113859"/>
              <a:gd name="connsiteX31" fmla="*/ 391885 w 2046896"/>
              <a:gd name="connsiteY31" fmla="*/ 620486 h 1113859"/>
              <a:gd name="connsiteX32" fmla="*/ 359228 w 2046896"/>
              <a:gd name="connsiteY32" fmla="*/ 631371 h 1113859"/>
              <a:gd name="connsiteX33" fmla="*/ 337457 w 2046896"/>
              <a:gd name="connsiteY33" fmla="*/ 653143 h 1113859"/>
              <a:gd name="connsiteX34" fmla="*/ 272143 w 2046896"/>
              <a:gd name="connsiteY34" fmla="*/ 674914 h 1113859"/>
              <a:gd name="connsiteX35" fmla="*/ 217714 w 2046896"/>
              <a:gd name="connsiteY35" fmla="*/ 707571 h 1113859"/>
              <a:gd name="connsiteX36" fmla="*/ 163285 w 2046896"/>
              <a:gd name="connsiteY36" fmla="*/ 740229 h 1113859"/>
              <a:gd name="connsiteX37" fmla="*/ 141514 w 2046896"/>
              <a:gd name="connsiteY37" fmla="*/ 772886 h 1113859"/>
              <a:gd name="connsiteX38" fmla="*/ 108857 w 2046896"/>
              <a:gd name="connsiteY38" fmla="*/ 794657 h 1113859"/>
              <a:gd name="connsiteX39" fmla="*/ 87085 w 2046896"/>
              <a:gd name="connsiteY39" fmla="*/ 816429 h 1113859"/>
              <a:gd name="connsiteX40" fmla="*/ 32657 w 2046896"/>
              <a:gd name="connsiteY40" fmla="*/ 892629 h 1113859"/>
              <a:gd name="connsiteX41" fmla="*/ 10885 w 2046896"/>
              <a:gd name="connsiteY41" fmla="*/ 914400 h 1113859"/>
              <a:gd name="connsiteX42" fmla="*/ 0 w 2046896"/>
              <a:gd name="connsiteY42" fmla="*/ 947057 h 1113859"/>
              <a:gd name="connsiteX43" fmla="*/ 32657 w 2046896"/>
              <a:gd name="connsiteY43" fmla="*/ 1001486 h 1113859"/>
              <a:gd name="connsiteX44" fmla="*/ 97971 w 2046896"/>
              <a:gd name="connsiteY44" fmla="*/ 1023257 h 1113859"/>
              <a:gd name="connsiteX45" fmla="*/ 217714 w 2046896"/>
              <a:gd name="connsiteY45" fmla="*/ 1045029 h 1113859"/>
              <a:gd name="connsiteX46" fmla="*/ 729343 w 2046896"/>
              <a:gd name="connsiteY46" fmla="*/ 1055914 h 1113859"/>
              <a:gd name="connsiteX47" fmla="*/ 805543 w 2046896"/>
              <a:gd name="connsiteY47" fmla="*/ 1034143 h 1113859"/>
              <a:gd name="connsiteX48" fmla="*/ 859971 w 2046896"/>
              <a:gd name="connsiteY48" fmla="*/ 1023257 h 1113859"/>
              <a:gd name="connsiteX49" fmla="*/ 925285 w 2046896"/>
              <a:gd name="connsiteY49" fmla="*/ 1001486 h 1113859"/>
              <a:gd name="connsiteX50" fmla="*/ 979714 w 2046896"/>
              <a:gd name="connsiteY50" fmla="*/ 968829 h 1113859"/>
              <a:gd name="connsiteX51" fmla="*/ 1001485 w 2046896"/>
              <a:gd name="connsiteY51" fmla="*/ 947057 h 1113859"/>
              <a:gd name="connsiteX52" fmla="*/ 1034143 w 2046896"/>
              <a:gd name="connsiteY52" fmla="*/ 936171 h 1113859"/>
              <a:gd name="connsiteX53" fmla="*/ 1077685 w 2046896"/>
              <a:gd name="connsiteY53" fmla="*/ 914400 h 1113859"/>
              <a:gd name="connsiteX54" fmla="*/ 1110343 w 2046896"/>
              <a:gd name="connsiteY54" fmla="*/ 892629 h 1113859"/>
              <a:gd name="connsiteX55" fmla="*/ 1175657 w 2046896"/>
              <a:gd name="connsiteY55" fmla="*/ 870857 h 1113859"/>
              <a:gd name="connsiteX56" fmla="*/ 1208314 w 2046896"/>
              <a:gd name="connsiteY56" fmla="*/ 859971 h 1113859"/>
              <a:gd name="connsiteX57" fmla="*/ 1273628 w 2046896"/>
              <a:gd name="connsiteY57" fmla="*/ 827314 h 1113859"/>
              <a:gd name="connsiteX58" fmla="*/ 1382485 w 2046896"/>
              <a:gd name="connsiteY58" fmla="*/ 762000 h 1113859"/>
              <a:gd name="connsiteX59" fmla="*/ 1447800 w 2046896"/>
              <a:gd name="connsiteY59" fmla="*/ 729343 h 1113859"/>
              <a:gd name="connsiteX60" fmla="*/ 1480457 w 2046896"/>
              <a:gd name="connsiteY60" fmla="*/ 707571 h 1113859"/>
              <a:gd name="connsiteX61" fmla="*/ 1556657 w 2046896"/>
              <a:gd name="connsiteY61" fmla="*/ 685800 h 1113859"/>
              <a:gd name="connsiteX62" fmla="*/ 1589314 w 2046896"/>
              <a:gd name="connsiteY62" fmla="*/ 674914 h 1113859"/>
              <a:gd name="connsiteX63" fmla="*/ 1632857 w 2046896"/>
              <a:gd name="connsiteY63" fmla="*/ 664029 h 1113859"/>
              <a:gd name="connsiteX64" fmla="*/ 1709057 w 2046896"/>
              <a:gd name="connsiteY64" fmla="*/ 642257 h 1113859"/>
              <a:gd name="connsiteX65" fmla="*/ 1807028 w 2046896"/>
              <a:gd name="connsiteY65" fmla="*/ 631371 h 1113859"/>
              <a:gd name="connsiteX66" fmla="*/ 1883228 w 2046896"/>
              <a:gd name="connsiteY66" fmla="*/ 576943 h 1113859"/>
              <a:gd name="connsiteX67" fmla="*/ 1905000 w 2046896"/>
              <a:gd name="connsiteY67" fmla="*/ 555171 h 1113859"/>
              <a:gd name="connsiteX68" fmla="*/ 1915885 w 2046896"/>
              <a:gd name="connsiteY68" fmla="*/ 522514 h 1113859"/>
              <a:gd name="connsiteX69" fmla="*/ 1937657 w 2046896"/>
              <a:gd name="connsiteY69" fmla="*/ 500743 h 1113859"/>
              <a:gd name="connsiteX70" fmla="*/ 1959428 w 2046896"/>
              <a:gd name="connsiteY70" fmla="*/ 435429 h 1113859"/>
              <a:gd name="connsiteX71" fmla="*/ 1970314 w 2046896"/>
              <a:gd name="connsiteY71" fmla="*/ 402771 h 1113859"/>
              <a:gd name="connsiteX72" fmla="*/ 1981200 w 2046896"/>
              <a:gd name="connsiteY72" fmla="*/ 370114 h 1113859"/>
              <a:gd name="connsiteX73" fmla="*/ 2002971 w 2046896"/>
              <a:gd name="connsiteY73" fmla="*/ 337457 h 1113859"/>
              <a:gd name="connsiteX74" fmla="*/ 2013857 w 2046896"/>
              <a:gd name="connsiteY74" fmla="*/ 261257 h 1113859"/>
              <a:gd name="connsiteX75" fmla="*/ 2013857 w 2046896"/>
              <a:gd name="connsiteY75" fmla="*/ 21771 h 1113859"/>
              <a:gd name="connsiteX76" fmla="*/ 1970314 w 2046896"/>
              <a:gd name="connsiteY76" fmla="*/ 0 h 1113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046896" h="1113859">
                <a:moveTo>
                  <a:pt x="1970314" y="0"/>
                </a:moveTo>
                <a:cubicBezTo>
                  <a:pt x="1944914" y="0"/>
                  <a:pt x="1885204" y="7523"/>
                  <a:pt x="1861457" y="21771"/>
                </a:cubicBezTo>
                <a:cubicBezTo>
                  <a:pt x="1852656" y="27051"/>
                  <a:pt x="1848486" y="38262"/>
                  <a:pt x="1839685" y="43543"/>
                </a:cubicBezTo>
                <a:cubicBezTo>
                  <a:pt x="1829846" y="49447"/>
                  <a:pt x="1817291" y="49297"/>
                  <a:pt x="1807028" y="54429"/>
                </a:cubicBezTo>
                <a:cubicBezTo>
                  <a:pt x="1795326" y="60280"/>
                  <a:pt x="1786073" y="70349"/>
                  <a:pt x="1774371" y="76200"/>
                </a:cubicBezTo>
                <a:cubicBezTo>
                  <a:pt x="1764108" y="81332"/>
                  <a:pt x="1751977" y="81954"/>
                  <a:pt x="1741714" y="87086"/>
                </a:cubicBezTo>
                <a:cubicBezTo>
                  <a:pt x="1657305" y="129290"/>
                  <a:pt x="1758484" y="92381"/>
                  <a:pt x="1676400" y="119743"/>
                </a:cubicBezTo>
                <a:cubicBezTo>
                  <a:pt x="1669143" y="127000"/>
                  <a:pt x="1663808" y="136924"/>
                  <a:pt x="1654628" y="141514"/>
                </a:cubicBezTo>
                <a:cubicBezTo>
                  <a:pt x="1634102" y="151777"/>
                  <a:pt x="1589314" y="163286"/>
                  <a:pt x="1589314" y="163286"/>
                </a:cubicBezTo>
                <a:cubicBezTo>
                  <a:pt x="1578428" y="174172"/>
                  <a:pt x="1570023" y="188305"/>
                  <a:pt x="1556657" y="195943"/>
                </a:cubicBezTo>
                <a:cubicBezTo>
                  <a:pt x="1543667" y="203366"/>
                  <a:pt x="1527444" y="202530"/>
                  <a:pt x="1513114" y="206829"/>
                </a:cubicBezTo>
                <a:cubicBezTo>
                  <a:pt x="1513059" y="206846"/>
                  <a:pt x="1431499" y="234034"/>
                  <a:pt x="1415143" y="239486"/>
                </a:cubicBezTo>
                <a:lnTo>
                  <a:pt x="1349828" y="261257"/>
                </a:lnTo>
                <a:cubicBezTo>
                  <a:pt x="1338942" y="264886"/>
                  <a:pt x="1328303" y="269360"/>
                  <a:pt x="1317171" y="272143"/>
                </a:cubicBezTo>
                <a:cubicBezTo>
                  <a:pt x="1288142" y="279400"/>
                  <a:pt x="1259426" y="288046"/>
                  <a:pt x="1230085" y="293914"/>
                </a:cubicBezTo>
                <a:lnTo>
                  <a:pt x="1175657" y="304800"/>
                </a:lnTo>
                <a:cubicBezTo>
                  <a:pt x="1153941" y="308748"/>
                  <a:pt x="1131925" y="311061"/>
                  <a:pt x="1110343" y="315686"/>
                </a:cubicBezTo>
                <a:cubicBezTo>
                  <a:pt x="1081085" y="321956"/>
                  <a:pt x="1052286" y="330200"/>
                  <a:pt x="1023257" y="337457"/>
                </a:cubicBezTo>
                <a:cubicBezTo>
                  <a:pt x="1008743" y="341086"/>
                  <a:pt x="993907" y="343612"/>
                  <a:pt x="979714" y="348343"/>
                </a:cubicBezTo>
                <a:cubicBezTo>
                  <a:pt x="968828" y="351972"/>
                  <a:pt x="958090" y="356077"/>
                  <a:pt x="947057" y="359229"/>
                </a:cubicBezTo>
                <a:cubicBezTo>
                  <a:pt x="930773" y="363881"/>
                  <a:pt x="888262" y="372297"/>
                  <a:pt x="870857" y="381000"/>
                </a:cubicBezTo>
                <a:cubicBezTo>
                  <a:pt x="859155" y="386851"/>
                  <a:pt x="850155" y="397458"/>
                  <a:pt x="838200" y="402771"/>
                </a:cubicBezTo>
                <a:cubicBezTo>
                  <a:pt x="817229" y="412092"/>
                  <a:pt x="794657" y="417286"/>
                  <a:pt x="772885" y="424543"/>
                </a:cubicBezTo>
                <a:cubicBezTo>
                  <a:pt x="761999" y="428172"/>
                  <a:pt x="749775" y="429064"/>
                  <a:pt x="740228" y="435429"/>
                </a:cubicBezTo>
                <a:cubicBezTo>
                  <a:pt x="729342" y="442686"/>
                  <a:pt x="719273" y="451349"/>
                  <a:pt x="707571" y="457200"/>
                </a:cubicBezTo>
                <a:cubicBezTo>
                  <a:pt x="697308" y="462332"/>
                  <a:pt x="684945" y="462513"/>
                  <a:pt x="674914" y="468086"/>
                </a:cubicBezTo>
                <a:cubicBezTo>
                  <a:pt x="652041" y="480793"/>
                  <a:pt x="634423" y="503355"/>
                  <a:pt x="609600" y="511629"/>
                </a:cubicBezTo>
                <a:cubicBezTo>
                  <a:pt x="587828" y="518886"/>
                  <a:pt x="563380" y="520670"/>
                  <a:pt x="544285" y="533400"/>
                </a:cubicBezTo>
                <a:cubicBezTo>
                  <a:pt x="533399" y="540657"/>
                  <a:pt x="523583" y="549858"/>
                  <a:pt x="511628" y="555171"/>
                </a:cubicBezTo>
                <a:cubicBezTo>
                  <a:pt x="490657" y="564492"/>
                  <a:pt x="465409" y="564213"/>
                  <a:pt x="446314" y="576943"/>
                </a:cubicBezTo>
                <a:cubicBezTo>
                  <a:pt x="435428" y="584200"/>
                  <a:pt x="423873" y="590541"/>
                  <a:pt x="413657" y="598714"/>
                </a:cubicBezTo>
                <a:cubicBezTo>
                  <a:pt x="405643" y="605125"/>
                  <a:pt x="400686" y="615206"/>
                  <a:pt x="391885" y="620486"/>
                </a:cubicBezTo>
                <a:cubicBezTo>
                  <a:pt x="382046" y="626389"/>
                  <a:pt x="370114" y="627743"/>
                  <a:pt x="359228" y="631371"/>
                </a:cubicBezTo>
                <a:cubicBezTo>
                  <a:pt x="351971" y="638628"/>
                  <a:pt x="346637" y="648553"/>
                  <a:pt x="337457" y="653143"/>
                </a:cubicBezTo>
                <a:cubicBezTo>
                  <a:pt x="316931" y="663406"/>
                  <a:pt x="272143" y="674914"/>
                  <a:pt x="272143" y="674914"/>
                </a:cubicBezTo>
                <a:cubicBezTo>
                  <a:pt x="216975" y="730082"/>
                  <a:pt x="288373" y="665175"/>
                  <a:pt x="217714" y="707571"/>
                </a:cubicBezTo>
                <a:cubicBezTo>
                  <a:pt x="142998" y="752401"/>
                  <a:pt x="255804" y="709389"/>
                  <a:pt x="163285" y="740229"/>
                </a:cubicBezTo>
                <a:cubicBezTo>
                  <a:pt x="156028" y="751115"/>
                  <a:pt x="150765" y="763635"/>
                  <a:pt x="141514" y="772886"/>
                </a:cubicBezTo>
                <a:cubicBezTo>
                  <a:pt x="132263" y="782137"/>
                  <a:pt x="119073" y="786484"/>
                  <a:pt x="108857" y="794657"/>
                </a:cubicBezTo>
                <a:cubicBezTo>
                  <a:pt x="100843" y="801068"/>
                  <a:pt x="94342" y="809172"/>
                  <a:pt x="87085" y="816429"/>
                </a:cubicBezTo>
                <a:cubicBezTo>
                  <a:pt x="69710" y="868558"/>
                  <a:pt x="84313" y="840974"/>
                  <a:pt x="32657" y="892629"/>
                </a:cubicBezTo>
                <a:lnTo>
                  <a:pt x="10885" y="914400"/>
                </a:lnTo>
                <a:cubicBezTo>
                  <a:pt x="7257" y="925286"/>
                  <a:pt x="0" y="935583"/>
                  <a:pt x="0" y="947057"/>
                </a:cubicBezTo>
                <a:cubicBezTo>
                  <a:pt x="0" y="965680"/>
                  <a:pt x="15410" y="992863"/>
                  <a:pt x="32657" y="1001486"/>
                </a:cubicBezTo>
                <a:cubicBezTo>
                  <a:pt x="53183" y="1011749"/>
                  <a:pt x="76200" y="1016000"/>
                  <a:pt x="97971" y="1023257"/>
                </a:cubicBezTo>
                <a:cubicBezTo>
                  <a:pt x="158384" y="1043395"/>
                  <a:pt x="119235" y="1032719"/>
                  <a:pt x="217714" y="1045029"/>
                </a:cubicBezTo>
                <a:cubicBezTo>
                  <a:pt x="424207" y="1113859"/>
                  <a:pt x="260086" y="1067360"/>
                  <a:pt x="729343" y="1055914"/>
                </a:cubicBezTo>
                <a:cubicBezTo>
                  <a:pt x="765708" y="1043793"/>
                  <a:pt x="764540" y="1043255"/>
                  <a:pt x="805543" y="1034143"/>
                </a:cubicBezTo>
                <a:cubicBezTo>
                  <a:pt x="823604" y="1030129"/>
                  <a:pt x="842121" y="1028125"/>
                  <a:pt x="859971" y="1023257"/>
                </a:cubicBezTo>
                <a:cubicBezTo>
                  <a:pt x="882111" y="1017219"/>
                  <a:pt x="925285" y="1001486"/>
                  <a:pt x="925285" y="1001486"/>
                </a:cubicBezTo>
                <a:cubicBezTo>
                  <a:pt x="980453" y="946318"/>
                  <a:pt x="909055" y="1011225"/>
                  <a:pt x="979714" y="968829"/>
                </a:cubicBezTo>
                <a:cubicBezTo>
                  <a:pt x="988515" y="963549"/>
                  <a:pt x="992684" y="952337"/>
                  <a:pt x="1001485" y="947057"/>
                </a:cubicBezTo>
                <a:cubicBezTo>
                  <a:pt x="1011325" y="941153"/>
                  <a:pt x="1023596" y="940691"/>
                  <a:pt x="1034143" y="936171"/>
                </a:cubicBezTo>
                <a:cubicBezTo>
                  <a:pt x="1049058" y="929779"/>
                  <a:pt x="1063596" y="922451"/>
                  <a:pt x="1077685" y="914400"/>
                </a:cubicBezTo>
                <a:cubicBezTo>
                  <a:pt x="1089044" y="907909"/>
                  <a:pt x="1098387" y="897943"/>
                  <a:pt x="1110343" y="892629"/>
                </a:cubicBezTo>
                <a:cubicBezTo>
                  <a:pt x="1131314" y="883309"/>
                  <a:pt x="1153886" y="878114"/>
                  <a:pt x="1175657" y="870857"/>
                </a:cubicBezTo>
                <a:cubicBezTo>
                  <a:pt x="1186543" y="867228"/>
                  <a:pt x="1198767" y="866336"/>
                  <a:pt x="1208314" y="859971"/>
                </a:cubicBezTo>
                <a:cubicBezTo>
                  <a:pt x="1250518" y="831835"/>
                  <a:pt x="1228560" y="842337"/>
                  <a:pt x="1273628" y="827314"/>
                </a:cubicBezTo>
                <a:cubicBezTo>
                  <a:pt x="1409222" y="691720"/>
                  <a:pt x="1212925" y="875035"/>
                  <a:pt x="1382485" y="762000"/>
                </a:cubicBezTo>
                <a:cubicBezTo>
                  <a:pt x="1476093" y="699597"/>
                  <a:pt x="1357649" y="774420"/>
                  <a:pt x="1447800" y="729343"/>
                </a:cubicBezTo>
                <a:cubicBezTo>
                  <a:pt x="1459502" y="723492"/>
                  <a:pt x="1468755" y="713422"/>
                  <a:pt x="1480457" y="707571"/>
                </a:cubicBezTo>
                <a:cubicBezTo>
                  <a:pt x="1497852" y="698874"/>
                  <a:pt x="1540388" y="690448"/>
                  <a:pt x="1556657" y="685800"/>
                </a:cubicBezTo>
                <a:cubicBezTo>
                  <a:pt x="1567690" y="682648"/>
                  <a:pt x="1578281" y="678066"/>
                  <a:pt x="1589314" y="674914"/>
                </a:cubicBezTo>
                <a:cubicBezTo>
                  <a:pt x="1603699" y="670804"/>
                  <a:pt x="1618472" y="668139"/>
                  <a:pt x="1632857" y="664029"/>
                </a:cubicBezTo>
                <a:cubicBezTo>
                  <a:pt x="1666053" y="654545"/>
                  <a:pt x="1672185" y="647930"/>
                  <a:pt x="1709057" y="642257"/>
                </a:cubicBezTo>
                <a:cubicBezTo>
                  <a:pt x="1741533" y="637261"/>
                  <a:pt x="1774371" y="635000"/>
                  <a:pt x="1807028" y="631371"/>
                </a:cubicBezTo>
                <a:cubicBezTo>
                  <a:pt x="1919517" y="593876"/>
                  <a:pt x="1846943" y="637419"/>
                  <a:pt x="1883228" y="576943"/>
                </a:cubicBezTo>
                <a:cubicBezTo>
                  <a:pt x="1888508" y="568142"/>
                  <a:pt x="1897743" y="562428"/>
                  <a:pt x="1905000" y="555171"/>
                </a:cubicBezTo>
                <a:cubicBezTo>
                  <a:pt x="1908628" y="544285"/>
                  <a:pt x="1909981" y="532353"/>
                  <a:pt x="1915885" y="522514"/>
                </a:cubicBezTo>
                <a:cubicBezTo>
                  <a:pt x="1921165" y="513713"/>
                  <a:pt x="1933067" y="509923"/>
                  <a:pt x="1937657" y="500743"/>
                </a:cubicBezTo>
                <a:cubicBezTo>
                  <a:pt x="1947920" y="480217"/>
                  <a:pt x="1952171" y="457200"/>
                  <a:pt x="1959428" y="435429"/>
                </a:cubicBezTo>
                <a:lnTo>
                  <a:pt x="1970314" y="402771"/>
                </a:lnTo>
                <a:cubicBezTo>
                  <a:pt x="1973943" y="391885"/>
                  <a:pt x="1974835" y="379661"/>
                  <a:pt x="1981200" y="370114"/>
                </a:cubicBezTo>
                <a:lnTo>
                  <a:pt x="2002971" y="337457"/>
                </a:lnTo>
                <a:cubicBezTo>
                  <a:pt x="2006600" y="312057"/>
                  <a:pt x="2009955" y="286617"/>
                  <a:pt x="2013857" y="261257"/>
                </a:cubicBezTo>
                <a:cubicBezTo>
                  <a:pt x="2026423" y="179579"/>
                  <a:pt x="2046896" y="109875"/>
                  <a:pt x="2013857" y="21771"/>
                </a:cubicBezTo>
                <a:cubicBezTo>
                  <a:pt x="2007487" y="4783"/>
                  <a:pt x="1995714" y="0"/>
                  <a:pt x="1970314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762000" y="76200"/>
            <a:ext cx="8382000" cy="6705600"/>
            <a:chOff x="762000" y="152400"/>
            <a:chExt cx="8382000" cy="6705600"/>
          </a:xfrm>
        </p:grpSpPr>
        <p:grpSp>
          <p:nvGrpSpPr>
            <p:cNvPr id="16" name="Group 15"/>
            <p:cNvGrpSpPr/>
            <p:nvPr/>
          </p:nvGrpSpPr>
          <p:grpSpPr>
            <a:xfrm>
              <a:off x="762000" y="152400"/>
              <a:ext cx="8382000" cy="6705600"/>
              <a:chOff x="762000" y="152400"/>
              <a:chExt cx="8382000" cy="6705600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038600" y="3581400"/>
                <a:ext cx="2689072" cy="3276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10000" y="152400"/>
                <a:ext cx="2599320" cy="4105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Freeform 9"/>
              <p:cNvSpPr/>
              <p:nvPr/>
            </p:nvSpPr>
            <p:spPr>
              <a:xfrm>
                <a:off x="1417515" y="3902103"/>
                <a:ext cx="7726485" cy="310668"/>
              </a:xfrm>
              <a:custGeom>
                <a:avLst/>
                <a:gdLst>
                  <a:gd name="connsiteX0" fmla="*/ 117371 w 7726485"/>
                  <a:gd name="connsiteY0" fmla="*/ 158268 h 310668"/>
                  <a:gd name="connsiteX1" fmla="*/ 215342 w 7726485"/>
                  <a:gd name="connsiteY1" fmla="*/ 180040 h 310668"/>
                  <a:gd name="connsiteX2" fmla="*/ 324199 w 7726485"/>
                  <a:gd name="connsiteY2" fmla="*/ 201811 h 310668"/>
                  <a:gd name="connsiteX3" fmla="*/ 378628 w 7726485"/>
                  <a:gd name="connsiteY3" fmla="*/ 212697 h 310668"/>
                  <a:gd name="connsiteX4" fmla="*/ 661656 w 7726485"/>
                  <a:gd name="connsiteY4" fmla="*/ 223583 h 310668"/>
                  <a:gd name="connsiteX5" fmla="*/ 1412771 w 7726485"/>
                  <a:gd name="connsiteY5" fmla="*/ 245354 h 310668"/>
                  <a:gd name="connsiteX6" fmla="*/ 2196542 w 7726485"/>
                  <a:gd name="connsiteY6" fmla="*/ 223583 h 310668"/>
                  <a:gd name="connsiteX7" fmla="*/ 2283628 w 7726485"/>
                  <a:gd name="connsiteY7" fmla="*/ 212697 h 310668"/>
                  <a:gd name="connsiteX8" fmla="*/ 2544885 w 7726485"/>
                  <a:gd name="connsiteY8" fmla="*/ 190926 h 310668"/>
                  <a:gd name="connsiteX9" fmla="*/ 2817028 w 7726485"/>
                  <a:gd name="connsiteY9" fmla="*/ 201811 h 310668"/>
                  <a:gd name="connsiteX10" fmla="*/ 2969428 w 7726485"/>
                  <a:gd name="connsiteY10" fmla="*/ 234468 h 310668"/>
                  <a:gd name="connsiteX11" fmla="*/ 3110942 w 7726485"/>
                  <a:gd name="connsiteY11" fmla="*/ 256240 h 310668"/>
                  <a:gd name="connsiteX12" fmla="*/ 3263342 w 7726485"/>
                  <a:gd name="connsiteY12" fmla="*/ 278011 h 310668"/>
                  <a:gd name="connsiteX13" fmla="*/ 3306885 w 7726485"/>
                  <a:gd name="connsiteY13" fmla="*/ 288897 h 310668"/>
                  <a:gd name="connsiteX14" fmla="*/ 3339542 w 7726485"/>
                  <a:gd name="connsiteY14" fmla="*/ 299783 h 310668"/>
                  <a:gd name="connsiteX15" fmla="*/ 3524599 w 7726485"/>
                  <a:gd name="connsiteY15" fmla="*/ 310668 h 310668"/>
                  <a:gd name="connsiteX16" fmla="*/ 3927371 w 7726485"/>
                  <a:gd name="connsiteY16" fmla="*/ 288897 h 310668"/>
                  <a:gd name="connsiteX17" fmla="*/ 3992685 w 7726485"/>
                  <a:gd name="connsiteY17" fmla="*/ 267126 h 310668"/>
                  <a:gd name="connsiteX18" fmla="*/ 4580514 w 7726485"/>
                  <a:gd name="connsiteY18" fmla="*/ 256240 h 310668"/>
                  <a:gd name="connsiteX19" fmla="*/ 4667599 w 7726485"/>
                  <a:gd name="connsiteY19" fmla="*/ 234468 h 310668"/>
                  <a:gd name="connsiteX20" fmla="*/ 4907085 w 7726485"/>
                  <a:gd name="connsiteY20" fmla="*/ 212697 h 310668"/>
                  <a:gd name="connsiteX21" fmla="*/ 5081256 w 7726485"/>
                  <a:gd name="connsiteY21" fmla="*/ 201811 h 310668"/>
                  <a:gd name="connsiteX22" fmla="*/ 5288085 w 7726485"/>
                  <a:gd name="connsiteY22" fmla="*/ 212697 h 310668"/>
                  <a:gd name="connsiteX23" fmla="*/ 5320742 w 7726485"/>
                  <a:gd name="connsiteY23" fmla="*/ 223583 h 310668"/>
                  <a:gd name="connsiteX24" fmla="*/ 5375171 w 7726485"/>
                  <a:gd name="connsiteY24" fmla="*/ 234468 h 310668"/>
                  <a:gd name="connsiteX25" fmla="*/ 5462256 w 7726485"/>
                  <a:gd name="connsiteY25" fmla="*/ 245354 h 310668"/>
                  <a:gd name="connsiteX26" fmla="*/ 5538456 w 7726485"/>
                  <a:gd name="connsiteY26" fmla="*/ 256240 h 310668"/>
                  <a:gd name="connsiteX27" fmla="*/ 5647314 w 7726485"/>
                  <a:gd name="connsiteY27" fmla="*/ 245354 h 310668"/>
                  <a:gd name="connsiteX28" fmla="*/ 5810599 w 7726485"/>
                  <a:gd name="connsiteY28" fmla="*/ 234468 h 310668"/>
                  <a:gd name="connsiteX29" fmla="*/ 5886799 w 7726485"/>
                  <a:gd name="connsiteY29" fmla="*/ 212697 h 310668"/>
                  <a:gd name="connsiteX30" fmla="*/ 5995656 w 7726485"/>
                  <a:gd name="connsiteY30" fmla="*/ 190926 h 310668"/>
                  <a:gd name="connsiteX31" fmla="*/ 6093628 w 7726485"/>
                  <a:gd name="connsiteY31" fmla="*/ 158268 h 310668"/>
                  <a:gd name="connsiteX32" fmla="*/ 6126285 w 7726485"/>
                  <a:gd name="connsiteY32" fmla="*/ 147383 h 310668"/>
                  <a:gd name="connsiteX33" fmla="*/ 6158942 w 7726485"/>
                  <a:gd name="connsiteY33" fmla="*/ 136497 h 310668"/>
                  <a:gd name="connsiteX34" fmla="*/ 6278685 w 7726485"/>
                  <a:gd name="connsiteY34" fmla="*/ 114726 h 310668"/>
                  <a:gd name="connsiteX35" fmla="*/ 6452856 w 7726485"/>
                  <a:gd name="connsiteY35" fmla="*/ 92954 h 310668"/>
                  <a:gd name="connsiteX36" fmla="*/ 6529056 w 7726485"/>
                  <a:gd name="connsiteY36" fmla="*/ 71183 h 310668"/>
                  <a:gd name="connsiteX37" fmla="*/ 6594371 w 7726485"/>
                  <a:gd name="connsiteY37" fmla="*/ 49411 h 310668"/>
                  <a:gd name="connsiteX38" fmla="*/ 6627028 w 7726485"/>
                  <a:gd name="connsiteY38" fmla="*/ 38526 h 310668"/>
                  <a:gd name="connsiteX39" fmla="*/ 6670571 w 7726485"/>
                  <a:gd name="connsiteY39" fmla="*/ 27640 h 310668"/>
                  <a:gd name="connsiteX40" fmla="*/ 6768542 w 7726485"/>
                  <a:gd name="connsiteY40" fmla="*/ 5868 h 310668"/>
                  <a:gd name="connsiteX41" fmla="*/ 7367256 w 7726485"/>
                  <a:gd name="connsiteY41" fmla="*/ 16754 h 310668"/>
                  <a:gd name="connsiteX42" fmla="*/ 7465228 w 7726485"/>
                  <a:gd name="connsiteY42" fmla="*/ 60297 h 310668"/>
                  <a:gd name="connsiteX43" fmla="*/ 7541428 w 7726485"/>
                  <a:gd name="connsiteY43" fmla="*/ 71183 h 310668"/>
                  <a:gd name="connsiteX44" fmla="*/ 7726485 w 7726485"/>
                  <a:gd name="connsiteY44" fmla="*/ 60297 h 31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726485" h="310668">
                    <a:moveTo>
                      <a:pt x="117371" y="158268"/>
                    </a:moveTo>
                    <a:cubicBezTo>
                      <a:pt x="376731" y="210142"/>
                      <a:pt x="0" y="133896"/>
                      <a:pt x="215342" y="180040"/>
                    </a:cubicBezTo>
                    <a:cubicBezTo>
                      <a:pt x="251525" y="187793"/>
                      <a:pt x="287913" y="194554"/>
                      <a:pt x="324199" y="201811"/>
                    </a:cubicBezTo>
                    <a:cubicBezTo>
                      <a:pt x="342342" y="205440"/>
                      <a:pt x="360139" y="211986"/>
                      <a:pt x="378628" y="212697"/>
                    </a:cubicBezTo>
                    <a:lnTo>
                      <a:pt x="661656" y="223583"/>
                    </a:lnTo>
                    <a:lnTo>
                      <a:pt x="1412771" y="245354"/>
                    </a:lnTo>
                    <a:lnTo>
                      <a:pt x="2196542" y="223583"/>
                    </a:lnTo>
                    <a:cubicBezTo>
                      <a:pt x="2225758" y="222085"/>
                      <a:pt x="2254483" y="215231"/>
                      <a:pt x="2283628" y="212697"/>
                    </a:cubicBezTo>
                    <a:cubicBezTo>
                      <a:pt x="2644463" y="181319"/>
                      <a:pt x="2293452" y="218861"/>
                      <a:pt x="2544885" y="190926"/>
                    </a:cubicBezTo>
                    <a:cubicBezTo>
                      <a:pt x="2635599" y="194554"/>
                      <a:pt x="2726573" y="194058"/>
                      <a:pt x="2817028" y="201811"/>
                    </a:cubicBezTo>
                    <a:cubicBezTo>
                      <a:pt x="2877094" y="206960"/>
                      <a:pt x="2915643" y="222516"/>
                      <a:pt x="2969428" y="234468"/>
                    </a:cubicBezTo>
                    <a:cubicBezTo>
                      <a:pt x="3053678" y="253190"/>
                      <a:pt x="3003701" y="239741"/>
                      <a:pt x="3110942" y="256240"/>
                    </a:cubicBezTo>
                    <a:cubicBezTo>
                      <a:pt x="3291150" y="283965"/>
                      <a:pt x="2980831" y="246623"/>
                      <a:pt x="3263342" y="278011"/>
                    </a:cubicBezTo>
                    <a:cubicBezTo>
                      <a:pt x="3277856" y="281640"/>
                      <a:pt x="3292500" y="284787"/>
                      <a:pt x="3306885" y="288897"/>
                    </a:cubicBezTo>
                    <a:cubicBezTo>
                      <a:pt x="3317918" y="292049"/>
                      <a:pt x="3328124" y="298641"/>
                      <a:pt x="3339542" y="299783"/>
                    </a:cubicBezTo>
                    <a:cubicBezTo>
                      <a:pt x="3401028" y="305931"/>
                      <a:pt x="3462913" y="307040"/>
                      <a:pt x="3524599" y="310668"/>
                    </a:cubicBezTo>
                    <a:cubicBezTo>
                      <a:pt x="3539972" y="310027"/>
                      <a:pt x="3858075" y="299838"/>
                      <a:pt x="3927371" y="288897"/>
                    </a:cubicBezTo>
                    <a:cubicBezTo>
                      <a:pt x="3950039" y="285318"/>
                      <a:pt x="3969740" y="267551"/>
                      <a:pt x="3992685" y="267126"/>
                    </a:cubicBezTo>
                    <a:lnTo>
                      <a:pt x="4580514" y="256240"/>
                    </a:lnTo>
                    <a:cubicBezTo>
                      <a:pt x="4609542" y="248983"/>
                      <a:pt x="4637826" y="237445"/>
                      <a:pt x="4667599" y="234468"/>
                    </a:cubicBezTo>
                    <a:cubicBezTo>
                      <a:pt x="4761853" y="225043"/>
                      <a:pt x="4809706" y="219653"/>
                      <a:pt x="4907085" y="212697"/>
                    </a:cubicBezTo>
                    <a:lnTo>
                      <a:pt x="5081256" y="201811"/>
                    </a:lnTo>
                    <a:cubicBezTo>
                      <a:pt x="5150199" y="205440"/>
                      <a:pt x="5219330" y="206446"/>
                      <a:pt x="5288085" y="212697"/>
                    </a:cubicBezTo>
                    <a:cubicBezTo>
                      <a:pt x="5299512" y="213736"/>
                      <a:pt x="5309610" y="220800"/>
                      <a:pt x="5320742" y="223583"/>
                    </a:cubicBezTo>
                    <a:cubicBezTo>
                      <a:pt x="5338692" y="228070"/>
                      <a:pt x="5356884" y="231655"/>
                      <a:pt x="5375171" y="234468"/>
                    </a:cubicBezTo>
                    <a:cubicBezTo>
                      <a:pt x="5404085" y="238916"/>
                      <a:pt x="5433258" y="241488"/>
                      <a:pt x="5462256" y="245354"/>
                    </a:cubicBezTo>
                    <a:lnTo>
                      <a:pt x="5538456" y="256240"/>
                    </a:lnTo>
                    <a:cubicBezTo>
                      <a:pt x="5574742" y="252611"/>
                      <a:pt x="5610963" y="248262"/>
                      <a:pt x="5647314" y="245354"/>
                    </a:cubicBezTo>
                    <a:cubicBezTo>
                      <a:pt x="5701689" y="241004"/>
                      <a:pt x="5756350" y="240178"/>
                      <a:pt x="5810599" y="234468"/>
                    </a:cubicBezTo>
                    <a:cubicBezTo>
                      <a:pt x="5852153" y="230094"/>
                      <a:pt x="5850012" y="221186"/>
                      <a:pt x="5886799" y="212697"/>
                    </a:cubicBezTo>
                    <a:cubicBezTo>
                      <a:pt x="5922856" y="204376"/>
                      <a:pt x="5960551" y="202628"/>
                      <a:pt x="5995656" y="190926"/>
                    </a:cubicBezTo>
                    <a:lnTo>
                      <a:pt x="6093628" y="158268"/>
                    </a:lnTo>
                    <a:lnTo>
                      <a:pt x="6126285" y="147383"/>
                    </a:lnTo>
                    <a:cubicBezTo>
                      <a:pt x="6137171" y="143754"/>
                      <a:pt x="6147690" y="138747"/>
                      <a:pt x="6158942" y="136497"/>
                    </a:cubicBezTo>
                    <a:cubicBezTo>
                      <a:pt x="6201669" y="127951"/>
                      <a:pt x="6234897" y="120697"/>
                      <a:pt x="6278685" y="114726"/>
                    </a:cubicBezTo>
                    <a:cubicBezTo>
                      <a:pt x="6336657" y="106821"/>
                      <a:pt x="6452856" y="92954"/>
                      <a:pt x="6452856" y="92954"/>
                    </a:cubicBezTo>
                    <a:cubicBezTo>
                      <a:pt x="6562621" y="56366"/>
                      <a:pt x="6392355" y="112193"/>
                      <a:pt x="6529056" y="71183"/>
                    </a:cubicBezTo>
                    <a:cubicBezTo>
                      <a:pt x="6551038" y="64589"/>
                      <a:pt x="6572599" y="56668"/>
                      <a:pt x="6594371" y="49411"/>
                    </a:cubicBezTo>
                    <a:cubicBezTo>
                      <a:pt x="6605257" y="45782"/>
                      <a:pt x="6615896" y="41309"/>
                      <a:pt x="6627028" y="38526"/>
                    </a:cubicBezTo>
                    <a:cubicBezTo>
                      <a:pt x="6641542" y="34897"/>
                      <a:pt x="6655966" y="30886"/>
                      <a:pt x="6670571" y="27640"/>
                    </a:cubicBezTo>
                    <a:cubicBezTo>
                      <a:pt x="6794949" y="0"/>
                      <a:pt x="6662349" y="32417"/>
                      <a:pt x="6768542" y="5868"/>
                    </a:cubicBezTo>
                    <a:cubicBezTo>
                      <a:pt x="6968113" y="9497"/>
                      <a:pt x="7167893" y="6949"/>
                      <a:pt x="7367256" y="16754"/>
                    </a:cubicBezTo>
                    <a:cubicBezTo>
                      <a:pt x="7489633" y="22773"/>
                      <a:pt x="7388022" y="37135"/>
                      <a:pt x="7465228" y="60297"/>
                    </a:cubicBezTo>
                    <a:cubicBezTo>
                      <a:pt x="7489804" y="67670"/>
                      <a:pt x="7516028" y="67554"/>
                      <a:pt x="7541428" y="71183"/>
                    </a:cubicBezTo>
                    <a:cubicBezTo>
                      <a:pt x="7719221" y="60071"/>
                      <a:pt x="7657429" y="60297"/>
                      <a:pt x="7726485" y="60297"/>
                    </a:cubicBezTo>
                  </a:path>
                </a:pathLst>
              </a:custGeom>
              <a:ln w="762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62000" y="4191000"/>
                <a:ext cx="2590800" cy="25146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667000" y="4343400"/>
                <a:ext cx="1981200" cy="10668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Straight Connector 16"/>
            <p:cNvCxnSpPr/>
            <p:nvPr/>
          </p:nvCxnSpPr>
          <p:spPr>
            <a:xfrm flipV="1">
              <a:off x="2590800" y="5562600"/>
              <a:ext cx="1981200" cy="10668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20"/>
            <p:cNvSpPr/>
            <p:nvPr/>
          </p:nvSpPr>
          <p:spPr>
            <a:xfrm>
              <a:off x="1616405" y="5279571"/>
              <a:ext cx="1048364" cy="809172"/>
            </a:xfrm>
            <a:custGeom>
              <a:avLst/>
              <a:gdLst>
                <a:gd name="connsiteX0" fmla="*/ 92652 w 1048364"/>
                <a:gd name="connsiteY0" fmla="*/ 805543 h 809172"/>
                <a:gd name="connsiteX1" fmla="*/ 38224 w 1048364"/>
                <a:gd name="connsiteY1" fmla="*/ 762000 h 809172"/>
                <a:gd name="connsiteX2" fmla="*/ 27338 w 1048364"/>
                <a:gd name="connsiteY2" fmla="*/ 729343 h 809172"/>
                <a:gd name="connsiteX3" fmla="*/ 5566 w 1048364"/>
                <a:gd name="connsiteY3" fmla="*/ 653143 h 809172"/>
                <a:gd name="connsiteX4" fmla="*/ 16452 w 1048364"/>
                <a:gd name="connsiteY4" fmla="*/ 511629 h 809172"/>
                <a:gd name="connsiteX5" fmla="*/ 49109 w 1048364"/>
                <a:gd name="connsiteY5" fmla="*/ 402772 h 809172"/>
                <a:gd name="connsiteX6" fmla="*/ 81766 w 1048364"/>
                <a:gd name="connsiteY6" fmla="*/ 348343 h 809172"/>
                <a:gd name="connsiteX7" fmla="*/ 92652 w 1048364"/>
                <a:gd name="connsiteY7" fmla="*/ 315686 h 809172"/>
                <a:gd name="connsiteX8" fmla="*/ 114424 w 1048364"/>
                <a:gd name="connsiteY8" fmla="*/ 195943 h 809172"/>
                <a:gd name="connsiteX9" fmla="*/ 125309 w 1048364"/>
                <a:gd name="connsiteY9" fmla="*/ 163286 h 809172"/>
                <a:gd name="connsiteX10" fmla="*/ 157966 w 1048364"/>
                <a:gd name="connsiteY10" fmla="*/ 152400 h 809172"/>
                <a:gd name="connsiteX11" fmla="*/ 223281 w 1048364"/>
                <a:gd name="connsiteY11" fmla="*/ 108858 h 809172"/>
                <a:gd name="connsiteX12" fmla="*/ 255938 w 1048364"/>
                <a:gd name="connsiteY12" fmla="*/ 87086 h 809172"/>
                <a:gd name="connsiteX13" fmla="*/ 321252 w 1048364"/>
                <a:gd name="connsiteY13" fmla="*/ 54429 h 809172"/>
                <a:gd name="connsiteX14" fmla="*/ 353909 w 1048364"/>
                <a:gd name="connsiteY14" fmla="*/ 43543 h 809172"/>
                <a:gd name="connsiteX15" fmla="*/ 375681 w 1048364"/>
                <a:gd name="connsiteY15" fmla="*/ 21772 h 809172"/>
                <a:gd name="connsiteX16" fmla="*/ 440995 w 1048364"/>
                <a:gd name="connsiteY16" fmla="*/ 0 h 809172"/>
                <a:gd name="connsiteX17" fmla="*/ 636938 w 1048364"/>
                <a:gd name="connsiteY17" fmla="*/ 21772 h 809172"/>
                <a:gd name="connsiteX18" fmla="*/ 669595 w 1048364"/>
                <a:gd name="connsiteY18" fmla="*/ 43543 h 809172"/>
                <a:gd name="connsiteX19" fmla="*/ 724024 w 1048364"/>
                <a:gd name="connsiteY19" fmla="*/ 54429 h 809172"/>
                <a:gd name="connsiteX20" fmla="*/ 789338 w 1048364"/>
                <a:gd name="connsiteY20" fmla="*/ 76200 h 809172"/>
                <a:gd name="connsiteX21" fmla="*/ 811109 w 1048364"/>
                <a:gd name="connsiteY21" fmla="*/ 97972 h 809172"/>
                <a:gd name="connsiteX22" fmla="*/ 876424 w 1048364"/>
                <a:gd name="connsiteY22" fmla="*/ 119743 h 809172"/>
                <a:gd name="connsiteX23" fmla="*/ 930852 w 1048364"/>
                <a:gd name="connsiteY23" fmla="*/ 163286 h 809172"/>
                <a:gd name="connsiteX24" fmla="*/ 952624 w 1048364"/>
                <a:gd name="connsiteY24" fmla="*/ 185058 h 809172"/>
                <a:gd name="connsiteX25" fmla="*/ 985281 w 1048364"/>
                <a:gd name="connsiteY25" fmla="*/ 195943 h 809172"/>
                <a:gd name="connsiteX26" fmla="*/ 996166 w 1048364"/>
                <a:gd name="connsiteY26" fmla="*/ 228600 h 809172"/>
                <a:gd name="connsiteX27" fmla="*/ 1017938 w 1048364"/>
                <a:gd name="connsiteY27" fmla="*/ 250372 h 809172"/>
                <a:gd name="connsiteX28" fmla="*/ 1028824 w 1048364"/>
                <a:gd name="connsiteY28" fmla="*/ 293915 h 809172"/>
                <a:gd name="connsiteX29" fmla="*/ 1039709 w 1048364"/>
                <a:gd name="connsiteY29" fmla="*/ 326572 h 809172"/>
                <a:gd name="connsiteX30" fmla="*/ 1028824 w 1048364"/>
                <a:gd name="connsiteY30" fmla="*/ 457200 h 809172"/>
                <a:gd name="connsiteX31" fmla="*/ 909081 w 1048364"/>
                <a:gd name="connsiteY31" fmla="*/ 489858 h 809172"/>
                <a:gd name="connsiteX32" fmla="*/ 832881 w 1048364"/>
                <a:gd name="connsiteY32" fmla="*/ 500743 h 809172"/>
                <a:gd name="connsiteX33" fmla="*/ 767566 w 1048364"/>
                <a:gd name="connsiteY33" fmla="*/ 522515 h 809172"/>
                <a:gd name="connsiteX34" fmla="*/ 734909 w 1048364"/>
                <a:gd name="connsiteY34" fmla="*/ 533400 h 809172"/>
                <a:gd name="connsiteX35" fmla="*/ 713138 w 1048364"/>
                <a:gd name="connsiteY35" fmla="*/ 555172 h 809172"/>
                <a:gd name="connsiteX36" fmla="*/ 571624 w 1048364"/>
                <a:gd name="connsiteY36" fmla="*/ 587829 h 809172"/>
                <a:gd name="connsiteX37" fmla="*/ 495424 w 1048364"/>
                <a:gd name="connsiteY37" fmla="*/ 609600 h 809172"/>
                <a:gd name="connsiteX38" fmla="*/ 430109 w 1048364"/>
                <a:gd name="connsiteY38" fmla="*/ 631372 h 809172"/>
                <a:gd name="connsiteX39" fmla="*/ 397452 w 1048364"/>
                <a:gd name="connsiteY39" fmla="*/ 642258 h 809172"/>
                <a:gd name="connsiteX40" fmla="*/ 332138 w 1048364"/>
                <a:gd name="connsiteY40" fmla="*/ 674915 h 809172"/>
                <a:gd name="connsiteX41" fmla="*/ 277709 w 1048364"/>
                <a:gd name="connsiteY41" fmla="*/ 707572 h 809172"/>
                <a:gd name="connsiteX42" fmla="*/ 245052 w 1048364"/>
                <a:gd name="connsiteY42" fmla="*/ 729343 h 809172"/>
                <a:gd name="connsiteX43" fmla="*/ 212395 w 1048364"/>
                <a:gd name="connsiteY43" fmla="*/ 740229 h 809172"/>
                <a:gd name="connsiteX44" fmla="*/ 179738 w 1048364"/>
                <a:gd name="connsiteY44" fmla="*/ 762000 h 809172"/>
                <a:gd name="connsiteX45" fmla="*/ 157966 w 1048364"/>
                <a:gd name="connsiteY45" fmla="*/ 783772 h 809172"/>
                <a:gd name="connsiteX46" fmla="*/ 92652 w 1048364"/>
                <a:gd name="connsiteY46" fmla="*/ 805543 h 809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048364" h="809172">
                  <a:moveTo>
                    <a:pt x="92652" y="805543"/>
                  </a:moveTo>
                  <a:cubicBezTo>
                    <a:pt x="72695" y="801914"/>
                    <a:pt x="48566" y="779237"/>
                    <a:pt x="38224" y="762000"/>
                  </a:cubicBezTo>
                  <a:cubicBezTo>
                    <a:pt x="32320" y="752161"/>
                    <a:pt x="30490" y="740376"/>
                    <a:pt x="27338" y="729343"/>
                  </a:cubicBezTo>
                  <a:cubicBezTo>
                    <a:pt x="0" y="633662"/>
                    <a:pt x="31667" y="731443"/>
                    <a:pt x="5566" y="653143"/>
                  </a:cubicBezTo>
                  <a:cubicBezTo>
                    <a:pt x="9195" y="605972"/>
                    <a:pt x="10924" y="558616"/>
                    <a:pt x="16452" y="511629"/>
                  </a:cubicBezTo>
                  <a:cubicBezTo>
                    <a:pt x="19443" y="486206"/>
                    <a:pt x="43255" y="420334"/>
                    <a:pt x="49109" y="402772"/>
                  </a:cubicBezTo>
                  <a:cubicBezTo>
                    <a:pt x="63240" y="360379"/>
                    <a:pt x="51882" y="378228"/>
                    <a:pt x="81766" y="348343"/>
                  </a:cubicBezTo>
                  <a:cubicBezTo>
                    <a:pt x="85395" y="337457"/>
                    <a:pt x="90402" y="326938"/>
                    <a:pt x="92652" y="315686"/>
                  </a:cubicBezTo>
                  <a:cubicBezTo>
                    <a:pt x="113213" y="212884"/>
                    <a:pt x="92907" y="271253"/>
                    <a:pt x="114424" y="195943"/>
                  </a:cubicBezTo>
                  <a:cubicBezTo>
                    <a:pt x="117576" y="184910"/>
                    <a:pt x="117195" y="171400"/>
                    <a:pt x="125309" y="163286"/>
                  </a:cubicBezTo>
                  <a:cubicBezTo>
                    <a:pt x="133423" y="155172"/>
                    <a:pt x="147935" y="157972"/>
                    <a:pt x="157966" y="152400"/>
                  </a:cubicBezTo>
                  <a:cubicBezTo>
                    <a:pt x="180839" y="139693"/>
                    <a:pt x="201509" y="123372"/>
                    <a:pt x="223281" y="108858"/>
                  </a:cubicBezTo>
                  <a:cubicBezTo>
                    <a:pt x="234167" y="101601"/>
                    <a:pt x="243526" y="91223"/>
                    <a:pt x="255938" y="87086"/>
                  </a:cubicBezTo>
                  <a:cubicBezTo>
                    <a:pt x="338022" y="59724"/>
                    <a:pt x="236843" y="96633"/>
                    <a:pt x="321252" y="54429"/>
                  </a:cubicBezTo>
                  <a:cubicBezTo>
                    <a:pt x="331515" y="49297"/>
                    <a:pt x="343023" y="47172"/>
                    <a:pt x="353909" y="43543"/>
                  </a:cubicBezTo>
                  <a:cubicBezTo>
                    <a:pt x="361166" y="36286"/>
                    <a:pt x="366501" y="26362"/>
                    <a:pt x="375681" y="21772"/>
                  </a:cubicBezTo>
                  <a:cubicBezTo>
                    <a:pt x="396207" y="11509"/>
                    <a:pt x="440995" y="0"/>
                    <a:pt x="440995" y="0"/>
                  </a:cubicBezTo>
                  <a:cubicBezTo>
                    <a:pt x="450113" y="651"/>
                    <a:pt x="590461" y="1853"/>
                    <a:pt x="636938" y="21772"/>
                  </a:cubicBezTo>
                  <a:cubicBezTo>
                    <a:pt x="648963" y="26926"/>
                    <a:pt x="657345" y="38949"/>
                    <a:pt x="669595" y="43543"/>
                  </a:cubicBezTo>
                  <a:cubicBezTo>
                    <a:pt x="686919" y="50040"/>
                    <a:pt x="706174" y="49561"/>
                    <a:pt x="724024" y="54429"/>
                  </a:cubicBezTo>
                  <a:cubicBezTo>
                    <a:pt x="746164" y="60467"/>
                    <a:pt x="789338" y="76200"/>
                    <a:pt x="789338" y="76200"/>
                  </a:cubicBezTo>
                  <a:cubicBezTo>
                    <a:pt x="796595" y="83457"/>
                    <a:pt x="801929" y="93382"/>
                    <a:pt x="811109" y="97972"/>
                  </a:cubicBezTo>
                  <a:cubicBezTo>
                    <a:pt x="831635" y="108235"/>
                    <a:pt x="876424" y="119743"/>
                    <a:pt x="876424" y="119743"/>
                  </a:cubicBezTo>
                  <a:cubicBezTo>
                    <a:pt x="928987" y="172308"/>
                    <a:pt x="862197" y="108362"/>
                    <a:pt x="930852" y="163286"/>
                  </a:cubicBezTo>
                  <a:cubicBezTo>
                    <a:pt x="938866" y="169697"/>
                    <a:pt x="943823" y="179778"/>
                    <a:pt x="952624" y="185058"/>
                  </a:cubicBezTo>
                  <a:cubicBezTo>
                    <a:pt x="962463" y="190961"/>
                    <a:pt x="974395" y="192315"/>
                    <a:pt x="985281" y="195943"/>
                  </a:cubicBezTo>
                  <a:cubicBezTo>
                    <a:pt x="988909" y="206829"/>
                    <a:pt x="990263" y="218761"/>
                    <a:pt x="996166" y="228600"/>
                  </a:cubicBezTo>
                  <a:cubicBezTo>
                    <a:pt x="1001446" y="237401"/>
                    <a:pt x="1013348" y="241192"/>
                    <a:pt x="1017938" y="250372"/>
                  </a:cubicBezTo>
                  <a:cubicBezTo>
                    <a:pt x="1024629" y="263754"/>
                    <a:pt x="1024714" y="279530"/>
                    <a:pt x="1028824" y="293915"/>
                  </a:cubicBezTo>
                  <a:cubicBezTo>
                    <a:pt x="1031976" y="304948"/>
                    <a:pt x="1036081" y="315686"/>
                    <a:pt x="1039709" y="326572"/>
                  </a:cubicBezTo>
                  <a:cubicBezTo>
                    <a:pt x="1036081" y="370115"/>
                    <a:pt x="1048364" y="418119"/>
                    <a:pt x="1028824" y="457200"/>
                  </a:cubicBezTo>
                  <a:cubicBezTo>
                    <a:pt x="1023026" y="468796"/>
                    <a:pt x="923879" y="487392"/>
                    <a:pt x="909081" y="489858"/>
                  </a:cubicBezTo>
                  <a:cubicBezTo>
                    <a:pt x="883772" y="494076"/>
                    <a:pt x="858281" y="497115"/>
                    <a:pt x="832881" y="500743"/>
                  </a:cubicBezTo>
                  <a:lnTo>
                    <a:pt x="767566" y="522515"/>
                  </a:lnTo>
                  <a:lnTo>
                    <a:pt x="734909" y="533400"/>
                  </a:lnTo>
                  <a:cubicBezTo>
                    <a:pt x="727652" y="540657"/>
                    <a:pt x="722318" y="550582"/>
                    <a:pt x="713138" y="555172"/>
                  </a:cubicBezTo>
                  <a:cubicBezTo>
                    <a:pt x="665324" y="579079"/>
                    <a:pt x="623762" y="580381"/>
                    <a:pt x="571624" y="587829"/>
                  </a:cubicBezTo>
                  <a:cubicBezTo>
                    <a:pt x="461859" y="624417"/>
                    <a:pt x="632125" y="568590"/>
                    <a:pt x="495424" y="609600"/>
                  </a:cubicBezTo>
                  <a:cubicBezTo>
                    <a:pt x="473442" y="616194"/>
                    <a:pt x="451881" y="624115"/>
                    <a:pt x="430109" y="631372"/>
                  </a:cubicBezTo>
                  <a:cubicBezTo>
                    <a:pt x="419223" y="635001"/>
                    <a:pt x="406999" y="635893"/>
                    <a:pt x="397452" y="642258"/>
                  </a:cubicBezTo>
                  <a:cubicBezTo>
                    <a:pt x="355248" y="670394"/>
                    <a:pt x="377206" y="659892"/>
                    <a:pt x="332138" y="674915"/>
                  </a:cubicBezTo>
                  <a:cubicBezTo>
                    <a:pt x="289612" y="717439"/>
                    <a:pt x="334234" y="679309"/>
                    <a:pt x="277709" y="707572"/>
                  </a:cubicBezTo>
                  <a:cubicBezTo>
                    <a:pt x="266007" y="713423"/>
                    <a:pt x="256754" y="723492"/>
                    <a:pt x="245052" y="729343"/>
                  </a:cubicBezTo>
                  <a:cubicBezTo>
                    <a:pt x="234789" y="734475"/>
                    <a:pt x="222658" y="735097"/>
                    <a:pt x="212395" y="740229"/>
                  </a:cubicBezTo>
                  <a:cubicBezTo>
                    <a:pt x="200693" y="746080"/>
                    <a:pt x="189954" y="753827"/>
                    <a:pt x="179738" y="762000"/>
                  </a:cubicBezTo>
                  <a:cubicBezTo>
                    <a:pt x="171724" y="768411"/>
                    <a:pt x="166767" y="778491"/>
                    <a:pt x="157966" y="783772"/>
                  </a:cubicBezTo>
                  <a:cubicBezTo>
                    <a:pt x="132173" y="799248"/>
                    <a:pt x="112609" y="809172"/>
                    <a:pt x="92652" y="805543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295400" y="4572000"/>
            <a:ext cx="871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 gas</a:t>
            </a:r>
            <a:endParaRPr lang="en-US" sz="2400" b="1" dirty="0"/>
          </a:p>
        </p:txBody>
      </p:sp>
      <p:cxnSp>
        <p:nvCxnSpPr>
          <p:cNvPr id="24" name="Straight Arrow Connector 23"/>
          <p:cNvCxnSpPr/>
          <p:nvPr/>
        </p:nvCxnSpPr>
        <p:spPr>
          <a:xfrm rot="16200000" flipH="1">
            <a:off x="1562100" y="5143500"/>
            <a:ext cx="533400" cy="45720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304800"/>
            <a:ext cx="4953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Myriad Pro" charset="0"/>
              </a:rPr>
              <a:t>Other nutrients such as 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Myriad Pro" charset="0"/>
              </a:rPr>
              <a:t>potassium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Myriad Pro" charset="0"/>
              </a:rPr>
              <a:t>, calcium, 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Myriad Pro" charset="0"/>
              </a:rPr>
              <a:t>and magnesium weather out from 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Myriad Pro" charset="0"/>
              </a:rPr>
              <a:t>inorganic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Myriad Pro" charset="0"/>
              </a:rPr>
              <a:t>sources such as rocks. 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Myriad Pro" charset="0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Myriad Pro" charset="0"/>
              </a:rPr>
              <a:t>Some nutrients like sulfur come from both organic and inorganic sources, including the atmosphere.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lum bright="23000" contrast="21000"/>
          </a:blip>
          <a:srcRect/>
          <a:stretch>
            <a:fillRect/>
          </a:stretch>
        </p:blipFill>
        <p:spPr bwMode="auto">
          <a:xfrm>
            <a:off x="4953000" y="838200"/>
            <a:ext cx="397668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09600" y="-381000"/>
            <a:ext cx="9763125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76400" y="67270"/>
            <a:ext cx="6172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b="1" dirty="0" smtClean="0">
                <a:solidFill>
                  <a:srgbClr val="DA2028"/>
                </a:solidFill>
                <a:latin typeface="Berlin Sans FB" pitchFamily="34" charset="0"/>
              </a:rPr>
              <a:t>Vocabulary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Compost </a:t>
            </a:r>
          </a:p>
          <a:p>
            <a:r>
              <a:rPr lang="en-US" dirty="0" smtClean="0"/>
              <a:t>Deficiency</a:t>
            </a:r>
          </a:p>
          <a:p>
            <a:r>
              <a:rPr lang="en-US" dirty="0" smtClean="0"/>
              <a:t>Fertility</a:t>
            </a:r>
          </a:p>
          <a:p>
            <a:r>
              <a:rPr lang="en-US" dirty="0" smtClean="0"/>
              <a:t>Fertilizer</a:t>
            </a:r>
          </a:p>
          <a:p>
            <a:r>
              <a:rPr lang="en-US" dirty="0" smtClean="0"/>
              <a:t>Macronutrients</a:t>
            </a:r>
          </a:p>
          <a:p>
            <a:r>
              <a:rPr lang="en-US" dirty="0" smtClean="0"/>
              <a:t>Minerals</a:t>
            </a:r>
          </a:p>
          <a:p>
            <a:r>
              <a:rPr lang="en-US" dirty="0" smtClean="0"/>
              <a:t>Nitrogen</a:t>
            </a:r>
          </a:p>
          <a:p>
            <a:r>
              <a:rPr lang="en-US" dirty="0" smtClean="0"/>
              <a:t>Nutrients</a:t>
            </a:r>
          </a:p>
          <a:p>
            <a:r>
              <a:rPr lang="en-US" dirty="0" smtClean="0"/>
              <a:t>Phosphorus</a:t>
            </a:r>
          </a:p>
          <a:p>
            <a:r>
              <a:rPr lang="en-US" dirty="0" smtClean="0"/>
              <a:t>Potassium</a:t>
            </a:r>
          </a:p>
          <a:p>
            <a:r>
              <a:rPr lang="en-US" dirty="0" smtClean="0"/>
              <a:t>Uptake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09600" y="-381000"/>
            <a:ext cx="9763125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76400" y="0"/>
            <a:ext cx="6172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b="1" dirty="0" smtClean="0">
                <a:solidFill>
                  <a:srgbClr val="DA2028"/>
                </a:solidFill>
                <a:latin typeface="Berlin Sans FB" pitchFamily="34" charset="0"/>
              </a:rPr>
              <a:t>Vocabulary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8382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Calcium – macronutrient essential to plant growth and function, important to moving Nitrogen</a:t>
            </a:r>
          </a:p>
          <a:p>
            <a:r>
              <a:rPr lang="en-US" dirty="0" smtClean="0"/>
              <a:t>Iron – micronutrient responsible for plant photosynthesis and growth</a:t>
            </a:r>
          </a:p>
          <a:p>
            <a:r>
              <a:rPr lang="en-US" dirty="0" smtClean="0"/>
              <a:t>Magnesium – macronutrient essential to plant growth and phosphorus uptake</a:t>
            </a:r>
          </a:p>
          <a:p>
            <a:r>
              <a:rPr lang="en-US" dirty="0" smtClean="0"/>
              <a:t>Micronutrients – essential nutrients not needed in a large amount, but still very important</a:t>
            </a:r>
          </a:p>
          <a:p>
            <a:r>
              <a:rPr lang="en-US" dirty="0" smtClean="0"/>
              <a:t>Soil testing -  the process to find out what kind of nutrients a soil has.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2417</TotalTime>
  <Words>456</Words>
  <Application>Microsoft Office PowerPoint</Application>
  <PresentationFormat>On-screen Show (4:3)</PresentationFormat>
  <Paragraphs>80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havlin</dc:creator>
  <cp:lastModifiedBy>intern</cp:lastModifiedBy>
  <cp:revision>59</cp:revision>
  <dcterms:created xsi:type="dcterms:W3CDTF">2011-07-09T15:20:12Z</dcterms:created>
  <dcterms:modified xsi:type="dcterms:W3CDTF">2011-12-21T15:45:17Z</dcterms:modified>
</cp:coreProperties>
</file>