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7" r:id="rId3"/>
    <p:sldId id="265" r:id="rId4"/>
    <p:sldId id="260" r:id="rId5"/>
    <p:sldId id="264" r:id="rId6"/>
    <p:sldId id="263" r:id="rId7"/>
    <p:sldId id="257" r:id="rId8"/>
    <p:sldId id="259" r:id="rId9"/>
    <p:sldId id="258" r:id="rId10"/>
    <p:sldId id="270" r:id="rId11"/>
    <p:sldId id="271" r:id="rId12"/>
    <p:sldId id="268" r:id="rId13"/>
    <p:sldId id="269"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97" autoAdjust="0"/>
  </p:normalViewPr>
  <p:slideViewPr>
    <p:cSldViewPr>
      <p:cViewPr varScale="1">
        <p:scale>
          <a:sx n="45" d="100"/>
          <a:sy n="45" d="100"/>
        </p:scale>
        <p:origin x="-105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2F2585-CAE4-430C-ACB8-902BC5FD7ADC}" type="datetimeFigureOut">
              <a:rPr lang="en-US" smtClean="0"/>
              <a:pPr/>
              <a:t>12/19/2011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313C22-2F87-47E9-B46B-EEDF81CF6796}" type="slidenum">
              <a:rPr lang="en-US" smtClean="0"/>
              <a:pPr/>
              <a:t>‹#›</a:t>
            </a:fld>
            <a:endParaRPr lang="en-US" dirty="0"/>
          </a:p>
        </p:txBody>
      </p:sp>
    </p:spTree>
    <p:extLst>
      <p:ext uri="{BB962C8B-B14F-4D97-AF65-F5344CB8AC3E}">
        <p14:creationId xmlns="" xmlns:p14="http://schemas.microsoft.com/office/powerpoint/2010/main" val="1299019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Soil is full of life.</a:t>
            </a:r>
            <a:r>
              <a:rPr lang="en-US" baseline="0" dirty="0" smtClean="0"/>
              <a:t> Scientists say that most fertile soils contain more living organisms in a handful of soil than there are people on planet Earth (approx. 7,000,000,000). This says that the majority are very small. In fact, most are so small you can’t see them without aid of a microscope.</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1</a:t>
            </a:fld>
            <a:endParaRPr lang="en-US" dirty="0"/>
          </a:p>
        </p:txBody>
      </p:sp>
    </p:spTree>
    <p:extLst>
      <p:ext uri="{BB962C8B-B14F-4D97-AF65-F5344CB8AC3E}">
        <p14:creationId xmlns="" xmlns:p14="http://schemas.microsoft.com/office/powerpoint/2010/main" val="3504244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Dung beetles (dung is another word for manure) can readily be seen with the unaided eye. They decompose and bury the manure of mammals in soil where it decomposes more rapidly. Some will lay eyes in the buried manure to feed their young.</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10</a:t>
            </a:fld>
            <a:endParaRPr lang="en-US" dirty="0"/>
          </a:p>
        </p:txBody>
      </p:sp>
    </p:spTree>
    <p:extLst>
      <p:ext uri="{BB962C8B-B14F-4D97-AF65-F5344CB8AC3E}">
        <p14:creationId xmlns="" xmlns:p14="http://schemas.microsoft.com/office/powerpoint/2010/main" val="111073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Dung beetles (dung is another word for manure) can readily be seen with the unaided eye. They decompose and bury the manure of mammals in soil where it decomposes more rapidly. Some will lay eyes in the buried manure to feed their young.</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11</a:t>
            </a:fld>
            <a:endParaRPr lang="en-US" dirty="0"/>
          </a:p>
        </p:txBody>
      </p:sp>
    </p:spTree>
    <p:extLst>
      <p:ext uri="{BB962C8B-B14F-4D97-AF65-F5344CB8AC3E}">
        <p14:creationId xmlns="" xmlns:p14="http://schemas.microsoft.com/office/powerpoint/2010/main" val="1110734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complex visual that relates soil life to the real world. Each organism lives in close proximity with others and they often interact. All have their own place and function. Some are large and easily seen with the unaided eye and others have to be magnified by 1000 times just to see their general shape. Life in soil often depends on the death of a plant or another organism, and life results for the second organism as the first organism and its remains are decomposed. This is part of the carbon cycle.</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12</a:t>
            </a:fld>
            <a:endParaRPr lang="en-US" dirty="0"/>
          </a:p>
        </p:txBody>
      </p:sp>
    </p:spTree>
    <p:extLst>
      <p:ext uri="{BB962C8B-B14F-4D97-AF65-F5344CB8AC3E}">
        <p14:creationId xmlns="" xmlns:p14="http://schemas.microsoft.com/office/powerpoint/2010/main" val="208962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Photographs don’t do justice to living, breathing organisms. </a:t>
            </a:r>
            <a:r>
              <a:rPr lang="en-US" smtClean="0"/>
              <a:t>This website </a:t>
            </a:r>
            <a:r>
              <a:rPr lang="en-US" dirty="0" smtClean="0"/>
              <a:t>has video of various soil organisms. If you are connected to the internet, you should be able to click on either box above and go to the video site. Otherwise, use the link provided &lt;http://www.agron.iastate.edu/~loynachan/mov/&gt;). Enjoy!</a:t>
            </a:r>
          </a:p>
          <a:p>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13</a:t>
            </a:fld>
            <a:endParaRPr lang="en-US" dirty="0"/>
          </a:p>
        </p:txBody>
      </p:sp>
    </p:spTree>
    <p:extLst>
      <p:ext uri="{BB962C8B-B14F-4D97-AF65-F5344CB8AC3E}">
        <p14:creationId xmlns="" xmlns:p14="http://schemas.microsoft.com/office/powerpoint/2010/main" val="2040968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Located in Scoop</a:t>
            </a:r>
            <a:r>
              <a:rPr lang="en-US" baseline="0" dirty="0" smtClean="0"/>
              <a:t> Book	</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found in</a:t>
            </a:r>
            <a:r>
              <a:rPr lang="en-US" baseline="0" dirty="0" smtClean="0"/>
              <a:t> </a:t>
            </a:r>
            <a:r>
              <a:rPr lang="en-US" baseline="0" smtClean="0"/>
              <a:t>Scoop Glossary</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pyramid represents a food chain showing the diversity of living organisms found in most soils. The base has lots of organisms, which tend to be small and support life for organisms above. Upward through each level, fewer organisms remain until you get to the top with a single bird. The smallest organisms, it turns out, are the most abundant.</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2</a:t>
            </a:fld>
            <a:endParaRPr lang="en-US" dirty="0"/>
          </a:p>
        </p:txBody>
      </p:sp>
    </p:spTree>
    <p:extLst>
      <p:ext uri="{BB962C8B-B14F-4D97-AF65-F5344CB8AC3E}">
        <p14:creationId xmlns="" xmlns:p14="http://schemas.microsoft.com/office/powerpoint/2010/main" val="355494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Bacteria are some of the smallest of life forms, normally just 1 to 3 micrometers in length. They are rather complex, however, because each cell contains everything needed for life. Plants need bacteria</a:t>
            </a:r>
            <a:r>
              <a:rPr lang="en-US" baseline="0" dirty="0" smtClean="0"/>
              <a:t> to convert elements in the soil and air into nutrients that plants require for growth.</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3</a:t>
            </a:fld>
            <a:endParaRPr lang="en-US" dirty="0"/>
          </a:p>
        </p:txBody>
      </p:sp>
    </p:spTree>
    <p:extLst>
      <p:ext uri="{BB962C8B-B14F-4D97-AF65-F5344CB8AC3E}">
        <p14:creationId xmlns="" xmlns:p14="http://schemas.microsoft.com/office/powerpoint/2010/main" val="154971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Fungi, including the common mushroom, are abundant in soil. A mushroom is only the above-ground portion of the fruiting structure of one type of fungus. Most</a:t>
            </a:r>
            <a:r>
              <a:rPr lang="en-US" baseline="0" dirty="0" smtClean="0"/>
              <a:t> of </a:t>
            </a:r>
            <a:r>
              <a:rPr lang="en-US" dirty="0" smtClean="0"/>
              <a:t>the organism is below ground. Most fungi are so small they cannot be seen without a microscope. They are important in cycling carbon and nutrients. Shown here is the fruiting structure (1000 magnification) of a </a:t>
            </a:r>
            <a:r>
              <a:rPr lang="en-US" i="1" dirty="0" err="1" smtClean="0"/>
              <a:t>Penicillium</a:t>
            </a:r>
            <a:r>
              <a:rPr lang="en-US" dirty="0" smtClean="0"/>
              <a:t>  fungus. Each little round sphere, called a conidia, is like the seed of a plant and can give rise to another organism.</a:t>
            </a:r>
          </a:p>
          <a:p>
            <a:endParaRPr lang="en-US" dirty="0" smtClean="0"/>
          </a:p>
          <a:p>
            <a:r>
              <a:rPr lang="en-US" dirty="0" smtClean="0"/>
              <a:t>Not only do fungi decompose organic materials in the soil and recycle nutrients but some have unique ways of getting their food. This view shows a fungus that has developed a trapping structure (see the round circles) to capture nematodes. Nematodes are small worms, more numerous and diverse than earthworms, that are abundant in most soils. The nematodes (yellow) decompose organics in soil but some are parasitic on plants.</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4</a:t>
            </a:fld>
            <a:endParaRPr lang="en-US" dirty="0"/>
          </a:p>
        </p:txBody>
      </p:sp>
    </p:spTree>
    <p:extLst>
      <p:ext uri="{BB962C8B-B14F-4D97-AF65-F5344CB8AC3E}">
        <p14:creationId xmlns="" xmlns:p14="http://schemas.microsoft.com/office/powerpoint/2010/main" val="2094345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Protozoa are single-celled organisms that feed mainly on bacteria and organic debris.</a:t>
            </a:r>
            <a:r>
              <a:rPr lang="en-US" baseline="0" dirty="0" smtClean="0"/>
              <a:t> Protozoa swim through water films in the soil to collect their food. Notice the fine hairs around this organism that allow it to swim. The organism in this photograph is magnified 1000 times.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little larger than the protozoa are the rotifers. By whirling hair-like cilia on their head, they move water into their mouths where the bacteria and other food particles can be digested. This is a fascinating group to watch under a microscope.</a:t>
            </a:r>
          </a:p>
          <a:p>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5</a:t>
            </a:fld>
            <a:endParaRPr lang="en-US" dirty="0"/>
          </a:p>
        </p:txBody>
      </p:sp>
    </p:spTree>
    <p:extLst>
      <p:ext uri="{BB962C8B-B14F-4D97-AF65-F5344CB8AC3E}">
        <p14:creationId xmlns="" xmlns:p14="http://schemas.microsoft.com/office/powerpoint/2010/main" val="331189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Mites chew plant debris into small pieces, which makes the debris available to smaller organisms. Some also feed on other mites, living fungi, or other soil organisms. Mites have eight legs and are related to spiders.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cute little organisms are springtails, which get their name because they have a mechanism</a:t>
            </a:r>
            <a:r>
              <a:rPr lang="en-US" baseline="0" dirty="0" smtClean="0"/>
              <a:t> under their abdomen that allows them to ‘spring’ away from predators. They eat organic materials and often graze on fungal tissue.</a:t>
            </a:r>
            <a:endParaRPr lang="en-US" dirty="0" smtClean="0"/>
          </a:p>
          <a:p>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6</a:t>
            </a:fld>
            <a:endParaRPr lang="en-US" dirty="0"/>
          </a:p>
        </p:txBody>
      </p:sp>
    </p:spTree>
    <p:extLst>
      <p:ext uri="{BB962C8B-B14F-4D97-AF65-F5344CB8AC3E}">
        <p14:creationId xmlns="" xmlns:p14="http://schemas.microsoft.com/office/powerpoint/2010/main" val="668009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Snails and slugs are larger organisms that we can find in garden or field soils. They secrete a slimy coating that keeps their bodies from drying out as they slither across the soil surface. They primarily eat vegetation and decaying organic matter.</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7</a:t>
            </a:fld>
            <a:endParaRPr lang="en-US" dirty="0"/>
          </a:p>
        </p:txBody>
      </p:sp>
    </p:spTree>
    <p:extLst>
      <p:ext uri="{BB962C8B-B14F-4D97-AF65-F5344CB8AC3E}">
        <p14:creationId xmlns="" xmlns:p14="http://schemas.microsoft.com/office/powerpoint/2010/main" val="675754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Spiders seem always to be hunting for food. Some live below ground and hunt organisms that live at the soil surface. All spiders have eight legs.</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8</a:t>
            </a:fld>
            <a:endParaRPr lang="en-US" dirty="0"/>
          </a:p>
        </p:txBody>
      </p:sp>
    </p:spTree>
    <p:extLst>
      <p:ext uri="{BB962C8B-B14F-4D97-AF65-F5344CB8AC3E}">
        <p14:creationId xmlns="" xmlns:p14="http://schemas.microsoft.com/office/powerpoint/2010/main" val="623102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Earthworms are nature’s plow that dig and burrow through the soil. In the process they leave channels that are important for air and water to freely move into and through the soil. Their ‘manure’ (called casts) helps to fertilize the soil.</a:t>
            </a:r>
            <a:endParaRPr lang="en-US" dirty="0"/>
          </a:p>
        </p:txBody>
      </p:sp>
      <p:sp>
        <p:nvSpPr>
          <p:cNvPr id="4" name="Slide Number Placeholder 3"/>
          <p:cNvSpPr>
            <a:spLocks noGrp="1"/>
          </p:cNvSpPr>
          <p:nvPr>
            <p:ph type="sldNum" sz="quarter" idx="10"/>
          </p:nvPr>
        </p:nvSpPr>
        <p:spPr/>
        <p:txBody>
          <a:bodyPr/>
          <a:lstStyle/>
          <a:p>
            <a:fld id="{40313C22-2F87-47E9-B46B-EEDF81CF6796}" type="slidenum">
              <a:rPr lang="en-US" smtClean="0"/>
              <a:pPr/>
              <a:t>9</a:t>
            </a:fld>
            <a:endParaRPr lang="en-US" dirty="0"/>
          </a:p>
        </p:txBody>
      </p:sp>
    </p:spTree>
    <p:extLst>
      <p:ext uri="{BB962C8B-B14F-4D97-AF65-F5344CB8AC3E}">
        <p14:creationId xmlns="" xmlns:p14="http://schemas.microsoft.com/office/powerpoint/2010/main" val="224774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141B45-419B-424F-AEA5-D37FCBCB807B}" type="datetimeFigureOut">
              <a:rPr lang="en-US" smtClean="0"/>
              <a:pPr/>
              <a:t>12/19/2011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41B45-419B-424F-AEA5-D37FCBCB807B}" type="datetimeFigureOut">
              <a:rPr lang="en-US" smtClean="0"/>
              <a:pPr/>
              <a:t>12/19/2011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41B45-419B-424F-AEA5-D37FCBCB807B}" type="datetimeFigureOut">
              <a:rPr lang="en-US" smtClean="0"/>
              <a:pPr/>
              <a:t>12/19/2011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41B45-419B-424F-AEA5-D37FCBCB807B}" type="datetimeFigureOut">
              <a:rPr lang="en-US" smtClean="0"/>
              <a:pPr/>
              <a:t>12/19/2011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141B45-419B-424F-AEA5-D37FCBCB807B}" type="datetimeFigureOut">
              <a:rPr lang="en-US" smtClean="0"/>
              <a:pPr/>
              <a:t>12/19/2011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141B45-419B-424F-AEA5-D37FCBCB807B}" type="datetimeFigureOut">
              <a:rPr lang="en-US" smtClean="0"/>
              <a:pPr/>
              <a:t>12/19/2011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141B45-419B-424F-AEA5-D37FCBCB807B}" type="datetimeFigureOut">
              <a:rPr lang="en-US" smtClean="0"/>
              <a:pPr/>
              <a:t>12/19/2011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141B45-419B-424F-AEA5-D37FCBCB807B}" type="datetimeFigureOut">
              <a:rPr lang="en-US" smtClean="0"/>
              <a:pPr/>
              <a:t>12/19/2011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41B45-419B-424F-AEA5-D37FCBCB807B}" type="datetimeFigureOut">
              <a:rPr lang="en-US" smtClean="0"/>
              <a:pPr/>
              <a:t>12/19/2011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41B45-419B-424F-AEA5-D37FCBCB807B}" type="datetimeFigureOut">
              <a:rPr lang="en-US" smtClean="0"/>
              <a:pPr/>
              <a:t>12/19/2011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41B45-419B-424F-AEA5-D37FCBCB807B}" type="datetimeFigureOut">
              <a:rPr lang="en-US" smtClean="0"/>
              <a:pPr/>
              <a:t>12/19/2011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7194B6-FF72-4B4A-8C9C-10FBA76C14D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41B45-419B-424F-AEA5-D37FCBCB807B}" type="datetimeFigureOut">
              <a:rPr lang="en-US" smtClean="0"/>
              <a:pPr/>
              <a:t>12/19/2011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194B6-FF72-4B4A-8C9C-10FBA76C14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8.emf"/><Relationship Id="rId4" Type="http://schemas.openxmlformats.org/officeDocument/2006/relationships/hyperlink" Target="http://www.agron.iastate.edu/~loynachan/m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1524000"/>
            <a:ext cx="6324600" cy="1470025"/>
          </a:xfrm>
        </p:spPr>
        <p:txBody>
          <a:bodyPr/>
          <a:lstStyle/>
          <a:p>
            <a:r>
              <a:rPr lang="en-US" dirty="0" smtClean="0"/>
              <a:t>Yikes, It’s Alive!</a:t>
            </a:r>
            <a:endParaRPr lang="en-US" dirty="0"/>
          </a:p>
        </p:txBody>
      </p:sp>
      <p:sp>
        <p:nvSpPr>
          <p:cNvPr id="5" name="Subtitle 4"/>
          <p:cNvSpPr>
            <a:spLocks noGrp="1"/>
          </p:cNvSpPr>
          <p:nvPr>
            <p:ph type="subTitle" idx="1"/>
          </p:nvPr>
        </p:nvSpPr>
        <p:spPr>
          <a:xfrm>
            <a:off x="2590800" y="3048000"/>
            <a:ext cx="5562600" cy="1752600"/>
          </a:xfrm>
        </p:spPr>
        <p:txBody>
          <a:bodyPr/>
          <a:lstStyle/>
          <a:p>
            <a:r>
              <a:rPr lang="en-US" dirty="0" smtClean="0">
                <a:solidFill>
                  <a:schemeClr val="tx1"/>
                </a:solidFill>
              </a:rPr>
              <a:t>An interesting feature of soil is its living biology—yes, it is alive.</a:t>
            </a:r>
            <a:endParaRPr lang="en-US" dirty="0">
              <a:solidFill>
                <a:schemeClr val="tx1"/>
              </a:solidFill>
            </a:endParaRPr>
          </a:p>
        </p:txBody>
      </p:sp>
    </p:spTree>
    <p:extLst>
      <p:ext uri="{BB962C8B-B14F-4D97-AF65-F5344CB8AC3E}">
        <p14:creationId xmlns="" xmlns:p14="http://schemas.microsoft.com/office/powerpoint/2010/main" val="3279468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srcRect/>
          <a:stretch>
            <a:fillRect/>
          </a:stretch>
        </p:blipFill>
        <p:spPr bwMode="auto">
          <a:xfrm>
            <a:off x="1447800" y="1695450"/>
            <a:ext cx="5915025" cy="4019550"/>
          </a:xfrm>
          <a:prstGeom prst="rect">
            <a:avLst/>
          </a:prstGeom>
          <a:noFill/>
          <a:ln w="9525">
            <a:noFill/>
            <a:miter lim="800000"/>
            <a:headEnd/>
            <a:tailEnd/>
          </a:ln>
        </p:spPr>
      </p:pic>
      <p:sp>
        <p:nvSpPr>
          <p:cNvPr id="6" name="TextBox 5"/>
          <p:cNvSpPr txBox="1"/>
          <p:nvPr/>
        </p:nvSpPr>
        <p:spPr>
          <a:xfrm>
            <a:off x="4724400" y="1905000"/>
            <a:ext cx="2514600" cy="584775"/>
          </a:xfrm>
          <a:prstGeom prst="rect">
            <a:avLst/>
          </a:prstGeom>
          <a:noFill/>
        </p:spPr>
        <p:txBody>
          <a:bodyPr wrap="square" rtlCol="0">
            <a:spAutoFit/>
          </a:bodyPr>
          <a:lstStyle/>
          <a:p>
            <a:r>
              <a:rPr lang="en-US" sz="3200" dirty="0" smtClean="0"/>
              <a:t>Dung Beetles</a:t>
            </a:r>
          </a:p>
        </p:txBody>
      </p:sp>
      <p:sp>
        <p:nvSpPr>
          <p:cNvPr id="7" name="Title 3"/>
          <p:cNvSpPr txBox="1">
            <a:spLocks/>
          </p:cNvSpPr>
          <p:nvPr/>
        </p:nvSpPr>
        <p:spPr>
          <a:xfrm>
            <a:off x="609600" y="2286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0070C0"/>
                </a:solidFill>
                <a:latin typeface="Berlin Sans FB" pitchFamily="34" charset="0"/>
                <a:ea typeface="+mj-ea"/>
                <a:cs typeface="+mj-cs"/>
              </a:rPr>
              <a:t>Bigger</a:t>
            </a:r>
            <a:r>
              <a:rPr lang="en-US" sz="4400" dirty="0" smtClean="0">
                <a:latin typeface="Berlin Sans FB" pitchFamily="34" charset="0"/>
                <a:ea typeface="+mj-ea"/>
                <a:cs typeface="+mj-cs"/>
              </a:rPr>
              <a:t> Organisms</a:t>
            </a:r>
            <a:endParaRPr kumimoji="0" lang="en-US" sz="4400" b="0" i="0" u="none" strike="noStrike" kern="1200" cap="none" spc="0" normalizeH="0" baseline="0" noProof="0" dirty="0">
              <a:ln>
                <a:noFill/>
              </a:ln>
              <a:solidFill>
                <a:schemeClr val="tx1"/>
              </a:solidFill>
              <a:effectLst/>
              <a:uLnTx/>
              <a:uFillTx/>
              <a:latin typeface="Berlin Sans FB" pitchFamily="34" charset="0"/>
              <a:ea typeface="+mj-ea"/>
              <a:cs typeface="+mj-cs"/>
            </a:endParaRPr>
          </a:p>
        </p:txBody>
      </p:sp>
    </p:spTree>
    <p:extLst>
      <p:ext uri="{BB962C8B-B14F-4D97-AF65-F5344CB8AC3E}">
        <p14:creationId xmlns="" xmlns:p14="http://schemas.microsoft.com/office/powerpoint/2010/main" val="1663107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Membership\K-12\SSSA K-12 Folder\Teachers Guide\Images\08-06-mole.jpg"/>
          <p:cNvPicPr>
            <a:picLocks noChangeAspect="1" noChangeArrowheads="1"/>
          </p:cNvPicPr>
          <p:nvPr/>
        </p:nvPicPr>
        <p:blipFill>
          <a:blip r:embed="rId3"/>
          <a:srcRect/>
          <a:stretch>
            <a:fillRect/>
          </a:stretch>
        </p:blipFill>
        <p:spPr bwMode="auto">
          <a:xfrm>
            <a:off x="457200" y="1143000"/>
            <a:ext cx="7900988" cy="5510213"/>
          </a:xfrm>
          <a:prstGeom prst="rect">
            <a:avLst/>
          </a:prstGeom>
          <a:noFill/>
        </p:spPr>
      </p:pic>
      <p:sp>
        <p:nvSpPr>
          <p:cNvPr id="4" name="Title 3"/>
          <p:cNvSpPr txBox="1">
            <a:spLocks/>
          </p:cNvSpPr>
          <p:nvPr/>
        </p:nvSpPr>
        <p:spPr>
          <a:xfrm>
            <a:off x="533400" y="2286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0070C0"/>
                </a:solidFill>
                <a:latin typeface="Berlin Sans FB" pitchFamily="34" charset="0"/>
                <a:ea typeface="+mj-ea"/>
                <a:cs typeface="+mj-cs"/>
              </a:rPr>
              <a:t>Bigger</a:t>
            </a:r>
            <a:r>
              <a:rPr lang="en-US" sz="4400" dirty="0" smtClean="0">
                <a:latin typeface="Berlin Sans FB" pitchFamily="34" charset="0"/>
                <a:ea typeface="+mj-ea"/>
                <a:cs typeface="+mj-cs"/>
              </a:rPr>
              <a:t> Organisms</a:t>
            </a:r>
            <a:endParaRPr kumimoji="0" lang="en-US" sz="4400" b="0" i="0" u="none" strike="noStrike" kern="1200" cap="none" spc="0" normalizeH="0" baseline="0" noProof="0" dirty="0">
              <a:ln>
                <a:noFill/>
              </a:ln>
              <a:solidFill>
                <a:schemeClr val="tx1"/>
              </a:solidFill>
              <a:effectLst/>
              <a:uLnTx/>
              <a:uFillTx/>
              <a:latin typeface="Berlin Sans FB" pitchFamily="34" charset="0"/>
              <a:ea typeface="+mj-ea"/>
              <a:cs typeface="+mj-cs"/>
            </a:endParaRPr>
          </a:p>
        </p:txBody>
      </p:sp>
    </p:spTree>
    <p:extLst>
      <p:ext uri="{BB962C8B-B14F-4D97-AF65-F5344CB8AC3E}">
        <p14:creationId xmlns="" xmlns:p14="http://schemas.microsoft.com/office/powerpoint/2010/main" val="1663107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H:\Membership\K-12\SSSA K-12 Folder\Teachers Guide\Images\15-01-Nardi-soilscape.jpg"/>
          <p:cNvPicPr>
            <a:picLocks noChangeAspect="1" noChangeArrowheads="1"/>
          </p:cNvPicPr>
          <p:nvPr/>
        </p:nvPicPr>
        <p:blipFill>
          <a:blip r:embed="rId3"/>
          <a:srcRect/>
          <a:stretch>
            <a:fillRect/>
          </a:stretch>
        </p:blipFill>
        <p:spPr bwMode="auto">
          <a:xfrm>
            <a:off x="0" y="872490"/>
            <a:ext cx="9144000" cy="5985510"/>
          </a:xfrm>
          <a:prstGeom prst="rect">
            <a:avLst/>
          </a:prstGeom>
          <a:noFill/>
        </p:spPr>
      </p:pic>
      <p:sp>
        <p:nvSpPr>
          <p:cNvPr id="4" name="Title 3"/>
          <p:cNvSpPr txBox="1">
            <a:spLocks/>
          </p:cNvSpPr>
          <p:nvPr/>
        </p:nvSpPr>
        <p:spPr>
          <a:xfrm>
            <a:off x="457200" y="762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Berlin Sans FB" pitchFamily="34" charset="0"/>
                <a:ea typeface="+mj-ea"/>
                <a:cs typeface="+mj-cs"/>
              </a:rPr>
              <a:t>It’s </a:t>
            </a:r>
            <a:r>
              <a:rPr lang="en-US" sz="4400" b="1" dirty="0" smtClean="0">
                <a:solidFill>
                  <a:srgbClr val="FF0000"/>
                </a:solidFill>
                <a:latin typeface="Berlin Sans FB" pitchFamily="34" charset="0"/>
                <a:ea typeface="+mj-ea"/>
                <a:cs typeface="+mj-cs"/>
              </a:rPr>
              <a:t>Complicated</a:t>
            </a:r>
            <a:r>
              <a:rPr lang="en-US" sz="4400" dirty="0" smtClean="0">
                <a:latin typeface="Berlin Sans FB" pitchFamily="34" charset="0"/>
                <a:ea typeface="+mj-ea"/>
                <a:cs typeface="+mj-cs"/>
              </a:rPr>
              <a:t>…</a:t>
            </a:r>
            <a:endParaRPr kumimoji="0" lang="en-US" sz="4400" b="0" i="0" u="none" strike="noStrike" kern="1200" cap="none" spc="0" normalizeH="0" baseline="0" noProof="0" dirty="0">
              <a:ln>
                <a:noFill/>
              </a:ln>
              <a:solidFill>
                <a:schemeClr val="tx1"/>
              </a:solidFill>
              <a:effectLst/>
              <a:uLnTx/>
              <a:uFillTx/>
              <a:latin typeface="Berlin Sans FB" pitchFamily="34" charset="0"/>
              <a:ea typeface="+mj-ea"/>
              <a:cs typeface="+mj-cs"/>
            </a:endParaRPr>
          </a:p>
        </p:txBody>
      </p:sp>
    </p:spTree>
    <p:extLst>
      <p:ext uri="{BB962C8B-B14F-4D97-AF65-F5344CB8AC3E}">
        <p14:creationId xmlns="" xmlns:p14="http://schemas.microsoft.com/office/powerpoint/2010/main" val="2667563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1000" y="3200400"/>
            <a:ext cx="1981200" cy="11349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 name="Object 1">
            <a:hlinkClick r:id="rId4"/>
          </p:cNvPr>
          <p:cNvGraphicFramePr>
            <a:graphicFrameLocks noChangeAspect="1"/>
          </p:cNvGraphicFramePr>
          <p:nvPr>
            <p:extLst>
              <p:ext uri="{D42A27DB-BD31-4B8C-83A1-F6EECF244321}">
                <p14:modId xmlns="" xmlns:p14="http://schemas.microsoft.com/office/powerpoint/2010/main" val="2884626758"/>
              </p:ext>
            </p:extLst>
          </p:nvPr>
        </p:nvGraphicFramePr>
        <p:xfrm>
          <a:off x="2209800" y="152400"/>
          <a:ext cx="7065168" cy="9144000"/>
        </p:xfrm>
        <a:graphic>
          <a:graphicData uri="http://schemas.openxmlformats.org/presentationml/2006/ole">
            <p:oleObj spid="_x0000_s14350" name="Acrobat Document" r:id="rId6" imgW="7779960" imgH="10050480" progId="AcroExch.Document.7">
              <p:embed/>
            </p:oleObj>
          </a:graphicData>
        </a:graphic>
      </p:graphicFrame>
    </p:spTree>
    <p:extLst>
      <p:ext uri="{BB962C8B-B14F-4D97-AF65-F5344CB8AC3E}">
        <p14:creationId xmlns="" xmlns:p14="http://schemas.microsoft.com/office/powerpoint/2010/main" val="3890838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304800" y="-400050"/>
            <a:ext cx="9763125" cy="7258050"/>
          </a:xfrm>
          <a:prstGeom prst="rect">
            <a:avLst/>
          </a:prstGeom>
          <a:noFill/>
          <a:ln w="9525">
            <a:noFill/>
            <a:miter lim="800000"/>
            <a:headEnd/>
            <a:tailEnd/>
          </a:ln>
        </p:spPr>
      </p:pic>
      <p:sp>
        <p:nvSpPr>
          <p:cNvPr id="3" name="TextBox 2"/>
          <p:cNvSpPr txBox="1"/>
          <p:nvPr/>
        </p:nvSpPr>
        <p:spPr>
          <a:xfrm>
            <a:off x="2819400" y="0"/>
            <a:ext cx="2733441" cy="769441"/>
          </a:xfrm>
          <a:prstGeom prst="rect">
            <a:avLst/>
          </a:prstGeom>
          <a:noFill/>
        </p:spPr>
        <p:txBody>
          <a:bodyPr wrap="none" rtlCol="0">
            <a:spAutoFit/>
          </a:bodyPr>
          <a:lstStyle/>
          <a:p>
            <a:r>
              <a:rPr lang="en-US" sz="4400" dirty="0" smtClean="0"/>
              <a:t>Vocabulary</a:t>
            </a:r>
            <a:endParaRPr lang="en-US" sz="4400" dirty="0"/>
          </a:p>
        </p:txBody>
      </p:sp>
      <p:sp>
        <p:nvSpPr>
          <p:cNvPr id="4" name="Content Placeholder 2"/>
          <p:cNvSpPr txBox="1">
            <a:spLocks/>
          </p:cNvSpPr>
          <p:nvPr/>
        </p:nvSpPr>
        <p:spPr>
          <a:xfrm>
            <a:off x="457200" y="1295400"/>
            <a:ext cx="4038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Decompose (Decomposition)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Fungus (plural Fungi)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Microbes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Microbiologist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Organisms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srcRect/>
          <a:stretch>
            <a:fillRect/>
          </a:stretch>
        </p:blipFill>
        <p:spPr bwMode="auto">
          <a:xfrm>
            <a:off x="-304800" y="-400050"/>
            <a:ext cx="9763125" cy="7258050"/>
          </a:xfrm>
          <a:prstGeom prst="rect">
            <a:avLst/>
          </a:prstGeom>
          <a:noFill/>
          <a:ln w="9525">
            <a:noFill/>
            <a:miter lim="800000"/>
            <a:headEnd/>
            <a:tailEnd/>
          </a:ln>
        </p:spPr>
      </p:pic>
      <p:sp>
        <p:nvSpPr>
          <p:cNvPr id="2" name="Title 1"/>
          <p:cNvSpPr>
            <a:spLocks noGrp="1"/>
          </p:cNvSpPr>
          <p:nvPr>
            <p:ph type="title"/>
          </p:nvPr>
        </p:nvSpPr>
        <p:spPr>
          <a:xfrm>
            <a:off x="457200" y="-152400"/>
            <a:ext cx="8229600" cy="1143000"/>
          </a:xfrm>
        </p:spPr>
        <p:txBody>
          <a:bodyPr/>
          <a:lstStyle/>
          <a:p>
            <a:r>
              <a:rPr lang="en-US" dirty="0" smtClean="0"/>
              <a:t>Vocabulary</a:t>
            </a:r>
            <a:endParaRPr lang="en-US" dirty="0"/>
          </a:p>
        </p:txBody>
      </p:sp>
      <p:sp>
        <p:nvSpPr>
          <p:cNvPr id="5" name="Content Placeholder 4"/>
          <p:cNvSpPr>
            <a:spLocks noGrp="1"/>
          </p:cNvSpPr>
          <p:nvPr>
            <p:ph sz="half" idx="1"/>
          </p:nvPr>
        </p:nvSpPr>
        <p:spPr>
          <a:xfrm>
            <a:off x="228600" y="1112837"/>
            <a:ext cx="8077200" cy="4525963"/>
          </a:xfrm>
        </p:spPr>
        <p:txBody>
          <a:bodyPr>
            <a:normAutofit fontScale="70000" lnSpcReduction="20000"/>
          </a:bodyPr>
          <a:lstStyle/>
          <a:p>
            <a:r>
              <a:rPr lang="en-US" dirty="0" smtClean="0"/>
              <a:t>Bacteria -Single-celled </a:t>
            </a:r>
            <a:r>
              <a:rPr lang="en-US" dirty="0" smtClean="0"/>
              <a:t>organisms that are microscopic ranging in shape from spheres, rods, to spirals.</a:t>
            </a:r>
          </a:p>
          <a:p>
            <a:r>
              <a:rPr lang="en-US" dirty="0" smtClean="0"/>
              <a:t>Earthworms </a:t>
            </a:r>
            <a:r>
              <a:rPr lang="en-US" dirty="0" smtClean="0"/>
              <a:t> -Long</a:t>
            </a:r>
            <a:r>
              <a:rPr lang="en-US" dirty="0" smtClean="0"/>
              <a:t>, thin segmented animals that burl through the soil aerating and enriching it.</a:t>
            </a:r>
          </a:p>
          <a:p>
            <a:r>
              <a:rPr lang="en-US" dirty="0" smtClean="0"/>
              <a:t>Mites </a:t>
            </a:r>
            <a:r>
              <a:rPr lang="en-US" dirty="0" smtClean="0"/>
              <a:t> -</a:t>
            </a:r>
            <a:r>
              <a:rPr lang="en-US" dirty="0" smtClean="0"/>
              <a:t>Eight-legged animals too small to see with the unaided eye that feed on smaller organisms and soil organic matter.</a:t>
            </a:r>
          </a:p>
          <a:p>
            <a:r>
              <a:rPr lang="en-US" dirty="0" smtClean="0"/>
              <a:t>Nematodes </a:t>
            </a:r>
            <a:r>
              <a:rPr lang="en-US" dirty="0" smtClean="0"/>
              <a:t> -</a:t>
            </a:r>
            <a:r>
              <a:rPr lang="en-US" dirty="0" smtClean="0"/>
              <a:t>Tiny, non-segmented worm-like organisms that mostly live on other organisms or soil organic matter.</a:t>
            </a:r>
          </a:p>
          <a:p>
            <a:r>
              <a:rPr lang="en-US" dirty="0" smtClean="0"/>
              <a:t>Protozoa </a:t>
            </a:r>
            <a:r>
              <a:rPr lang="en-US" dirty="0" smtClean="0"/>
              <a:t>-Single-celled </a:t>
            </a:r>
            <a:r>
              <a:rPr lang="en-US" dirty="0" smtClean="0"/>
              <a:t>organisms larger than bacteria that move in water films and feed on bacteria and soil organic matter.</a:t>
            </a:r>
          </a:p>
          <a:p>
            <a:r>
              <a:rPr lang="en-US" dirty="0" smtClean="0"/>
              <a:t>Rotifers-Microscopic </a:t>
            </a:r>
            <a:r>
              <a:rPr lang="en-US" dirty="0" smtClean="0"/>
              <a:t>animals found in many freshwater environments and in moist soil that move by swimming or crawling.</a:t>
            </a:r>
          </a:p>
          <a:p>
            <a:r>
              <a:rPr lang="en-US" dirty="0" smtClean="0"/>
              <a:t>Springtails -Six-legged </a:t>
            </a:r>
            <a:r>
              <a:rPr lang="en-US" dirty="0" smtClean="0"/>
              <a:t>animals that often have a tail-like structure folded beneath the body that can be used for jumping when the animal is threatened.</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srcRect/>
          <a:stretch>
            <a:fillRect/>
          </a:stretch>
        </p:blipFill>
        <p:spPr bwMode="auto">
          <a:xfrm>
            <a:off x="-76200" y="685800"/>
            <a:ext cx="5410200" cy="6257925"/>
          </a:xfrm>
          <a:prstGeom prst="rect">
            <a:avLst/>
          </a:prstGeom>
          <a:noFill/>
          <a:ln w="9525">
            <a:noFill/>
            <a:miter lim="800000"/>
            <a:headEnd/>
            <a:tailEnd/>
          </a:ln>
        </p:spPr>
      </p:pic>
      <p:sp>
        <p:nvSpPr>
          <p:cNvPr id="5" name="TextBox 4"/>
          <p:cNvSpPr txBox="1"/>
          <p:nvPr/>
        </p:nvSpPr>
        <p:spPr>
          <a:xfrm>
            <a:off x="5280879" y="5588913"/>
            <a:ext cx="3634521" cy="430887"/>
          </a:xfrm>
          <a:prstGeom prst="rect">
            <a:avLst/>
          </a:prstGeom>
          <a:noFill/>
        </p:spPr>
        <p:txBody>
          <a:bodyPr wrap="none" rtlCol="0">
            <a:spAutoFit/>
          </a:bodyPr>
          <a:lstStyle/>
          <a:p>
            <a:r>
              <a:rPr lang="en-US" sz="2200" dirty="0" smtClean="0"/>
              <a:t>Bacteria (10,000,000,000,000)</a:t>
            </a:r>
            <a:endParaRPr lang="en-US" sz="2200" dirty="0"/>
          </a:p>
        </p:txBody>
      </p:sp>
      <p:sp>
        <p:nvSpPr>
          <p:cNvPr id="6" name="TextBox 5"/>
          <p:cNvSpPr txBox="1"/>
          <p:nvPr/>
        </p:nvSpPr>
        <p:spPr>
          <a:xfrm>
            <a:off x="5280879" y="4750713"/>
            <a:ext cx="3214726" cy="769441"/>
          </a:xfrm>
          <a:prstGeom prst="rect">
            <a:avLst/>
          </a:prstGeom>
          <a:noFill/>
        </p:spPr>
        <p:txBody>
          <a:bodyPr wrap="none" rtlCol="0">
            <a:spAutoFit/>
          </a:bodyPr>
          <a:lstStyle/>
          <a:p>
            <a:r>
              <a:rPr lang="en-US" sz="2200" dirty="0" smtClean="0"/>
              <a:t>Protozoa (10,000,000,000)</a:t>
            </a:r>
          </a:p>
          <a:p>
            <a:r>
              <a:rPr lang="en-US" sz="2200" dirty="0" smtClean="0"/>
              <a:t>Fungi (100,000,000,000)</a:t>
            </a:r>
            <a:endParaRPr lang="en-US" sz="2200" dirty="0"/>
          </a:p>
        </p:txBody>
      </p:sp>
      <p:sp>
        <p:nvSpPr>
          <p:cNvPr id="8" name="TextBox 7"/>
          <p:cNvSpPr txBox="1"/>
          <p:nvPr/>
        </p:nvSpPr>
        <p:spPr>
          <a:xfrm>
            <a:off x="4671279" y="4217313"/>
            <a:ext cx="2880340" cy="430887"/>
          </a:xfrm>
          <a:prstGeom prst="rect">
            <a:avLst/>
          </a:prstGeom>
          <a:noFill/>
        </p:spPr>
        <p:txBody>
          <a:bodyPr wrap="none" rtlCol="0">
            <a:spAutoFit/>
          </a:bodyPr>
          <a:lstStyle/>
          <a:p>
            <a:r>
              <a:rPr lang="en-US" sz="2200" dirty="0" smtClean="0"/>
              <a:t>Nematodes (5,000,000)</a:t>
            </a:r>
            <a:endParaRPr lang="en-US" sz="2200" dirty="0"/>
          </a:p>
        </p:txBody>
      </p:sp>
      <p:sp>
        <p:nvSpPr>
          <p:cNvPr id="9" name="TextBox 8"/>
          <p:cNvSpPr txBox="1"/>
          <p:nvPr/>
        </p:nvSpPr>
        <p:spPr>
          <a:xfrm>
            <a:off x="4595079" y="3683913"/>
            <a:ext cx="1993046" cy="430887"/>
          </a:xfrm>
          <a:prstGeom prst="rect">
            <a:avLst/>
          </a:prstGeom>
          <a:noFill/>
        </p:spPr>
        <p:txBody>
          <a:bodyPr wrap="none" rtlCol="0">
            <a:spAutoFit/>
          </a:bodyPr>
          <a:lstStyle/>
          <a:p>
            <a:r>
              <a:rPr lang="en-US" sz="2200" dirty="0" smtClean="0"/>
              <a:t>Mites (100,000)</a:t>
            </a:r>
            <a:endParaRPr lang="en-US" sz="2200" dirty="0"/>
          </a:p>
        </p:txBody>
      </p:sp>
      <p:sp>
        <p:nvSpPr>
          <p:cNvPr id="10" name="TextBox 9"/>
          <p:cNvSpPr txBox="1"/>
          <p:nvPr/>
        </p:nvSpPr>
        <p:spPr>
          <a:xfrm>
            <a:off x="4290279" y="3302913"/>
            <a:ext cx="2382640" cy="430887"/>
          </a:xfrm>
          <a:prstGeom prst="rect">
            <a:avLst/>
          </a:prstGeom>
          <a:noFill/>
        </p:spPr>
        <p:txBody>
          <a:bodyPr wrap="none" rtlCol="0">
            <a:spAutoFit/>
          </a:bodyPr>
          <a:lstStyle/>
          <a:p>
            <a:r>
              <a:rPr lang="en-US" sz="2200" dirty="0" smtClean="0"/>
              <a:t>Springtails (50,000)</a:t>
            </a:r>
            <a:endParaRPr lang="en-US" sz="2200" dirty="0"/>
          </a:p>
        </p:txBody>
      </p:sp>
      <p:sp>
        <p:nvSpPr>
          <p:cNvPr id="11" name="TextBox 10"/>
          <p:cNvSpPr txBox="1"/>
          <p:nvPr/>
        </p:nvSpPr>
        <p:spPr>
          <a:xfrm>
            <a:off x="4061679" y="2845713"/>
            <a:ext cx="2082621" cy="430887"/>
          </a:xfrm>
          <a:prstGeom prst="rect">
            <a:avLst/>
          </a:prstGeom>
          <a:noFill/>
        </p:spPr>
        <p:txBody>
          <a:bodyPr wrap="none" rtlCol="0">
            <a:spAutoFit/>
          </a:bodyPr>
          <a:lstStyle/>
          <a:p>
            <a:r>
              <a:rPr lang="en-US" sz="2200" dirty="0" smtClean="0"/>
              <a:t>Rotifers (10,000)</a:t>
            </a:r>
            <a:endParaRPr lang="en-US" sz="2200" dirty="0"/>
          </a:p>
        </p:txBody>
      </p:sp>
      <p:sp>
        <p:nvSpPr>
          <p:cNvPr id="12" name="TextBox 11"/>
          <p:cNvSpPr txBox="1"/>
          <p:nvPr/>
        </p:nvSpPr>
        <p:spPr>
          <a:xfrm>
            <a:off x="3833079" y="2388513"/>
            <a:ext cx="3244799" cy="430887"/>
          </a:xfrm>
          <a:prstGeom prst="rect">
            <a:avLst/>
          </a:prstGeom>
          <a:noFill/>
        </p:spPr>
        <p:txBody>
          <a:bodyPr wrap="none" rtlCol="0">
            <a:spAutoFit/>
          </a:bodyPr>
          <a:lstStyle/>
          <a:p>
            <a:r>
              <a:rPr lang="en-US" sz="2200" dirty="0" smtClean="0"/>
              <a:t>Insects and Spiders (5,000)</a:t>
            </a:r>
            <a:endParaRPr lang="en-US" sz="2200" dirty="0"/>
          </a:p>
        </p:txBody>
      </p:sp>
      <p:sp>
        <p:nvSpPr>
          <p:cNvPr id="13" name="TextBox 12"/>
          <p:cNvSpPr txBox="1"/>
          <p:nvPr/>
        </p:nvSpPr>
        <p:spPr>
          <a:xfrm>
            <a:off x="3604479" y="2007513"/>
            <a:ext cx="4173065" cy="430887"/>
          </a:xfrm>
          <a:prstGeom prst="rect">
            <a:avLst/>
          </a:prstGeom>
          <a:noFill/>
        </p:spPr>
        <p:txBody>
          <a:bodyPr wrap="none" rtlCol="0">
            <a:spAutoFit/>
          </a:bodyPr>
          <a:lstStyle/>
          <a:p>
            <a:r>
              <a:rPr lang="en-US" sz="2200" dirty="0" err="1" smtClean="0"/>
              <a:t>Potworms</a:t>
            </a:r>
            <a:r>
              <a:rPr lang="en-US" sz="2200" dirty="0" smtClean="0"/>
              <a:t> and Earthworms (3,000)</a:t>
            </a:r>
            <a:endParaRPr lang="en-US" sz="2200" dirty="0"/>
          </a:p>
        </p:txBody>
      </p:sp>
      <p:sp>
        <p:nvSpPr>
          <p:cNvPr id="14" name="TextBox 13"/>
          <p:cNvSpPr txBox="1"/>
          <p:nvPr/>
        </p:nvSpPr>
        <p:spPr>
          <a:xfrm>
            <a:off x="3452079" y="1626513"/>
            <a:ext cx="2640466" cy="430887"/>
          </a:xfrm>
          <a:prstGeom prst="rect">
            <a:avLst/>
          </a:prstGeom>
          <a:noFill/>
        </p:spPr>
        <p:txBody>
          <a:bodyPr wrap="none" rtlCol="0">
            <a:spAutoFit/>
          </a:bodyPr>
          <a:lstStyle/>
          <a:p>
            <a:r>
              <a:rPr lang="en-US" sz="2200" dirty="0" smtClean="0"/>
              <a:t>Snails and Slugs (100)</a:t>
            </a:r>
            <a:endParaRPr lang="en-US" sz="2200" dirty="0"/>
          </a:p>
        </p:txBody>
      </p:sp>
      <p:sp>
        <p:nvSpPr>
          <p:cNvPr id="15" name="TextBox 14"/>
          <p:cNvSpPr txBox="1"/>
          <p:nvPr/>
        </p:nvSpPr>
        <p:spPr>
          <a:xfrm>
            <a:off x="3375879" y="1245513"/>
            <a:ext cx="1893852" cy="430887"/>
          </a:xfrm>
          <a:prstGeom prst="rect">
            <a:avLst/>
          </a:prstGeom>
          <a:noFill/>
        </p:spPr>
        <p:txBody>
          <a:bodyPr wrap="none" rtlCol="0">
            <a:spAutoFit/>
          </a:bodyPr>
          <a:lstStyle/>
          <a:p>
            <a:r>
              <a:rPr lang="en-US" sz="2200" dirty="0" smtClean="0"/>
              <a:t>Vertebrates (1)</a:t>
            </a:r>
            <a:endParaRPr lang="en-US" sz="2200" dirty="0"/>
          </a:p>
        </p:txBody>
      </p:sp>
      <p:sp>
        <p:nvSpPr>
          <p:cNvPr id="16" name="Title 3"/>
          <p:cNvSpPr txBox="1">
            <a:spLocks/>
          </p:cNvSpPr>
          <p:nvPr/>
        </p:nvSpPr>
        <p:spPr>
          <a:xfrm>
            <a:off x="457200" y="762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smtClean="0">
                <a:ln>
                  <a:noFill/>
                </a:ln>
                <a:solidFill>
                  <a:schemeClr val="tx1"/>
                </a:solidFill>
                <a:effectLst/>
                <a:uLnTx/>
                <a:uFillTx/>
                <a:latin typeface="Berlin Sans FB" pitchFamily="34" charset="0"/>
                <a:ea typeface="+mj-ea"/>
                <a:cs typeface="+mj-cs"/>
              </a:rPr>
              <a:t>Biology Pyramid</a:t>
            </a:r>
            <a:endParaRPr kumimoji="0" lang="en-US" sz="4400" i="0" u="none" strike="noStrike" kern="1200" cap="none" spc="0" normalizeH="0" baseline="0" noProof="0" dirty="0">
              <a:ln>
                <a:noFill/>
              </a:ln>
              <a:solidFill>
                <a:schemeClr val="tx1"/>
              </a:solidFill>
              <a:effectLst/>
              <a:uLnTx/>
              <a:uFillTx/>
              <a:latin typeface="Berlin Sans FB" pitchFamily="34" charset="0"/>
              <a:ea typeface="+mj-ea"/>
              <a:cs typeface="+mj-cs"/>
            </a:endParaRPr>
          </a:p>
        </p:txBody>
      </p:sp>
    </p:spTree>
    <p:extLst>
      <p:ext uri="{BB962C8B-B14F-4D97-AF65-F5344CB8AC3E}">
        <p14:creationId xmlns="" xmlns:p14="http://schemas.microsoft.com/office/powerpoint/2010/main" val="2593798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81000" y="-381000"/>
            <a:ext cx="9763125" cy="7258050"/>
          </a:xfrm>
          <a:prstGeom prst="rect">
            <a:avLst/>
          </a:prstGeom>
          <a:noFill/>
          <a:ln w="9525">
            <a:noFill/>
            <a:miter lim="800000"/>
            <a:headEnd/>
            <a:tailEnd/>
          </a:ln>
        </p:spPr>
      </p:pic>
      <p:pic>
        <p:nvPicPr>
          <p:cNvPr id="3" name="Picture 2" descr="14-11-biofilm.jpg"/>
          <p:cNvPicPr>
            <a:picLocks noChangeAspect="1"/>
          </p:cNvPicPr>
          <p:nvPr/>
        </p:nvPicPr>
        <p:blipFill>
          <a:blip r:embed="rId4" cstate="print"/>
          <a:stretch>
            <a:fillRect/>
          </a:stretch>
        </p:blipFill>
        <p:spPr>
          <a:xfrm>
            <a:off x="2819400" y="2362200"/>
            <a:ext cx="3492500" cy="2514600"/>
          </a:xfrm>
          <a:prstGeom prst="roundRect">
            <a:avLst/>
          </a:prstGeom>
        </p:spPr>
      </p:pic>
      <p:sp>
        <p:nvSpPr>
          <p:cNvPr id="4" name="Title 3"/>
          <p:cNvSpPr>
            <a:spLocks noGrp="1"/>
          </p:cNvSpPr>
          <p:nvPr>
            <p:ph type="title"/>
          </p:nvPr>
        </p:nvSpPr>
        <p:spPr/>
        <p:txBody>
          <a:bodyPr/>
          <a:lstStyle/>
          <a:p>
            <a:r>
              <a:rPr lang="en-US" dirty="0" smtClean="0">
                <a:latin typeface="Berlin Sans FB" pitchFamily="34" charset="0"/>
              </a:rPr>
              <a:t>Under the </a:t>
            </a:r>
            <a:r>
              <a:rPr lang="en-US" b="1" dirty="0" smtClean="0">
                <a:solidFill>
                  <a:srgbClr val="FF0000"/>
                </a:solidFill>
                <a:latin typeface="Berlin Sans FB" pitchFamily="34" charset="0"/>
              </a:rPr>
              <a:t>Microscope</a:t>
            </a:r>
            <a:endParaRPr lang="en-US" b="1" dirty="0">
              <a:solidFill>
                <a:srgbClr val="FF0000"/>
              </a:solidFill>
              <a:latin typeface="Berlin Sans FB" pitchFamily="34" charset="0"/>
            </a:endParaRPr>
          </a:p>
        </p:txBody>
      </p:sp>
      <p:sp>
        <p:nvSpPr>
          <p:cNvPr id="6" name="TextBox 5"/>
          <p:cNvSpPr txBox="1"/>
          <p:nvPr/>
        </p:nvSpPr>
        <p:spPr>
          <a:xfrm>
            <a:off x="3657600" y="1752600"/>
            <a:ext cx="1676400" cy="584775"/>
          </a:xfrm>
          <a:prstGeom prst="rect">
            <a:avLst/>
          </a:prstGeom>
          <a:noFill/>
        </p:spPr>
        <p:txBody>
          <a:bodyPr wrap="square" rtlCol="0">
            <a:spAutoFit/>
          </a:bodyPr>
          <a:lstStyle/>
          <a:p>
            <a:r>
              <a:rPr lang="en-US" sz="3200" dirty="0" smtClean="0"/>
              <a:t>Bacteria</a:t>
            </a:r>
            <a:endParaRPr lang="en-US" sz="3200" dirty="0"/>
          </a:p>
        </p:txBody>
      </p:sp>
    </p:spTree>
    <p:extLst>
      <p:ext uri="{BB962C8B-B14F-4D97-AF65-F5344CB8AC3E}">
        <p14:creationId xmlns="" xmlns:p14="http://schemas.microsoft.com/office/powerpoint/2010/main" val="2240939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10-aspergillus.jpg"/>
          <p:cNvPicPr>
            <a:picLocks noChangeAspect="1"/>
          </p:cNvPicPr>
          <p:nvPr/>
        </p:nvPicPr>
        <p:blipFill>
          <a:blip r:embed="rId3" cstate="print"/>
          <a:stretch>
            <a:fillRect/>
          </a:stretch>
        </p:blipFill>
        <p:spPr>
          <a:xfrm>
            <a:off x="457200" y="2209800"/>
            <a:ext cx="3648591" cy="2468880"/>
          </a:xfrm>
          <a:prstGeom prst="roundRect">
            <a:avLst/>
          </a:prstGeom>
        </p:spPr>
      </p:pic>
      <p:sp>
        <p:nvSpPr>
          <p:cNvPr id="4" name="Title 3"/>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Berlin Sans FB" pitchFamily="34" charset="0"/>
                <a:ea typeface="+mj-ea"/>
                <a:cs typeface="+mj-cs"/>
              </a:rPr>
              <a:t>Under the </a:t>
            </a:r>
            <a:r>
              <a:rPr kumimoji="0" lang="en-US" sz="4400" b="1" i="0" u="none" strike="noStrike" kern="1200" cap="none" spc="0" normalizeH="0" baseline="0" noProof="0" dirty="0" smtClean="0">
                <a:ln>
                  <a:noFill/>
                </a:ln>
                <a:solidFill>
                  <a:srgbClr val="FF0000"/>
                </a:solidFill>
                <a:effectLst/>
                <a:uLnTx/>
                <a:uFillTx/>
                <a:latin typeface="Berlin Sans FB" pitchFamily="34" charset="0"/>
                <a:ea typeface="+mj-ea"/>
                <a:cs typeface="+mj-cs"/>
              </a:rPr>
              <a:t>Microscope</a:t>
            </a:r>
            <a:endParaRPr kumimoji="0" lang="en-US" sz="4400" b="1" i="0" u="none" strike="noStrike" kern="1200" cap="none" spc="0" normalizeH="0" baseline="0" noProof="0" dirty="0">
              <a:ln>
                <a:noFill/>
              </a:ln>
              <a:solidFill>
                <a:srgbClr val="FF0000"/>
              </a:solidFill>
              <a:effectLst/>
              <a:uLnTx/>
              <a:uFillTx/>
              <a:latin typeface="Berlin Sans FB" pitchFamily="34" charset="0"/>
              <a:ea typeface="+mj-ea"/>
              <a:cs typeface="+mj-cs"/>
            </a:endParaRPr>
          </a:p>
        </p:txBody>
      </p:sp>
      <p:sp>
        <p:nvSpPr>
          <p:cNvPr id="5" name="TextBox 4"/>
          <p:cNvSpPr txBox="1"/>
          <p:nvPr/>
        </p:nvSpPr>
        <p:spPr>
          <a:xfrm>
            <a:off x="1600200" y="1524000"/>
            <a:ext cx="1676400" cy="584775"/>
          </a:xfrm>
          <a:prstGeom prst="rect">
            <a:avLst/>
          </a:prstGeom>
          <a:noFill/>
        </p:spPr>
        <p:txBody>
          <a:bodyPr wrap="square" rtlCol="0">
            <a:spAutoFit/>
          </a:bodyPr>
          <a:lstStyle/>
          <a:p>
            <a:r>
              <a:rPr lang="en-US" sz="3200" dirty="0" smtClean="0"/>
              <a:t>Fungi</a:t>
            </a:r>
            <a:endParaRPr lang="en-US" sz="3200" dirty="0"/>
          </a:p>
        </p:txBody>
      </p:sp>
      <p:pic>
        <p:nvPicPr>
          <p:cNvPr id="6" name="Picture 5" descr="14-08-nematode.jpg"/>
          <p:cNvPicPr>
            <a:picLocks noChangeAspect="1"/>
          </p:cNvPicPr>
          <p:nvPr/>
        </p:nvPicPr>
        <p:blipFill>
          <a:blip r:embed="rId4" cstate="print"/>
          <a:stretch>
            <a:fillRect/>
          </a:stretch>
        </p:blipFill>
        <p:spPr>
          <a:xfrm>
            <a:off x="4648200" y="3733800"/>
            <a:ext cx="3718531" cy="2495550"/>
          </a:xfrm>
          <a:prstGeom prst="roundRect">
            <a:avLst/>
          </a:prstGeom>
        </p:spPr>
      </p:pic>
      <p:sp>
        <p:nvSpPr>
          <p:cNvPr id="7" name="TextBox 6"/>
          <p:cNvSpPr txBox="1"/>
          <p:nvPr/>
        </p:nvSpPr>
        <p:spPr>
          <a:xfrm>
            <a:off x="5410200" y="3048000"/>
            <a:ext cx="2209800" cy="584775"/>
          </a:xfrm>
          <a:prstGeom prst="rect">
            <a:avLst/>
          </a:prstGeom>
          <a:noFill/>
        </p:spPr>
        <p:txBody>
          <a:bodyPr wrap="square" rtlCol="0">
            <a:spAutoFit/>
          </a:bodyPr>
          <a:lstStyle/>
          <a:p>
            <a:r>
              <a:rPr lang="en-US" sz="3200" dirty="0" smtClean="0"/>
              <a:t>Nematodes</a:t>
            </a:r>
            <a:endParaRPr lang="en-US" sz="3200" dirty="0"/>
          </a:p>
        </p:txBody>
      </p:sp>
    </p:spTree>
    <p:extLst>
      <p:ext uri="{BB962C8B-B14F-4D97-AF65-F5344CB8AC3E}">
        <p14:creationId xmlns="" xmlns:p14="http://schemas.microsoft.com/office/powerpoint/2010/main" val="2520777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Berlin Sans FB" pitchFamily="34" charset="0"/>
                <a:ea typeface="+mj-ea"/>
                <a:cs typeface="+mj-cs"/>
              </a:rPr>
              <a:t>Under the </a:t>
            </a:r>
            <a:r>
              <a:rPr kumimoji="0" lang="en-US" sz="4400" b="1" i="0" u="none" strike="noStrike" kern="1200" cap="none" spc="0" normalizeH="0" baseline="0" noProof="0" dirty="0" smtClean="0">
                <a:ln>
                  <a:noFill/>
                </a:ln>
                <a:solidFill>
                  <a:srgbClr val="FF0000"/>
                </a:solidFill>
                <a:effectLst/>
                <a:uLnTx/>
                <a:uFillTx/>
                <a:latin typeface="Berlin Sans FB" pitchFamily="34" charset="0"/>
                <a:ea typeface="+mj-ea"/>
                <a:cs typeface="+mj-cs"/>
              </a:rPr>
              <a:t>Microscope</a:t>
            </a:r>
            <a:endParaRPr kumimoji="0" lang="en-US" sz="4400" b="1" i="0" u="none" strike="noStrike" kern="1200" cap="none" spc="0" normalizeH="0" baseline="0" noProof="0" dirty="0">
              <a:ln>
                <a:noFill/>
              </a:ln>
              <a:solidFill>
                <a:srgbClr val="FF0000"/>
              </a:solidFill>
              <a:effectLst/>
              <a:uLnTx/>
              <a:uFillTx/>
              <a:latin typeface="Berlin Sans FB" pitchFamily="34" charset="0"/>
              <a:ea typeface="+mj-ea"/>
              <a:cs typeface="+mj-cs"/>
            </a:endParaRPr>
          </a:p>
        </p:txBody>
      </p:sp>
      <p:pic>
        <p:nvPicPr>
          <p:cNvPr id="4" name="Picture 3" descr="14-09-Protozoa.jpg"/>
          <p:cNvPicPr>
            <a:picLocks noChangeAspect="1"/>
          </p:cNvPicPr>
          <p:nvPr/>
        </p:nvPicPr>
        <p:blipFill>
          <a:blip r:embed="rId3" cstate="print"/>
          <a:stretch>
            <a:fillRect/>
          </a:stretch>
        </p:blipFill>
        <p:spPr>
          <a:xfrm>
            <a:off x="609600" y="2209800"/>
            <a:ext cx="3740468" cy="2514600"/>
          </a:xfrm>
          <a:prstGeom prst="roundRect">
            <a:avLst/>
          </a:prstGeom>
        </p:spPr>
      </p:pic>
      <p:sp>
        <p:nvSpPr>
          <p:cNvPr id="5" name="TextBox 4"/>
          <p:cNvSpPr txBox="1"/>
          <p:nvPr/>
        </p:nvSpPr>
        <p:spPr>
          <a:xfrm>
            <a:off x="1600200" y="1524000"/>
            <a:ext cx="1676400" cy="584775"/>
          </a:xfrm>
          <a:prstGeom prst="rect">
            <a:avLst/>
          </a:prstGeom>
          <a:noFill/>
        </p:spPr>
        <p:txBody>
          <a:bodyPr wrap="square" rtlCol="0">
            <a:spAutoFit/>
          </a:bodyPr>
          <a:lstStyle/>
          <a:p>
            <a:r>
              <a:rPr lang="en-US" sz="3200" dirty="0" smtClean="0"/>
              <a:t>Protozoa</a:t>
            </a:r>
            <a:endParaRPr lang="en-US" sz="3200" dirty="0"/>
          </a:p>
        </p:txBody>
      </p:sp>
      <p:pic>
        <p:nvPicPr>
          <p:cNvPr id="6" name="Picture 5" descr="14-05-Rotifer.jpg"/>
          <p:cNvPicPr>
            <a:picLocks noChangeAspect="1"/>
          </p:cNvPicPr>
          <p:nvPr/>
        </p:nvPicPr>
        <p:blipFill>
          <a:blip r:embed="rId4" cstate="print"/>
          <a:srcRect l="13987"/>
          <a:stretch>
            <a:fillRect/>
          </a:stretch>
        </p:blipFill>
        <p:spPr>
          <a:xfrm>
            <a:off x="4953000" y="3886200"/>
            <a:ext cx="3657600" cy="2604759"/>
          </a:xfrm>
          <a:prstGeom prst="roundRect">
            <a:avLst/>
          </a:prstGeom>
        </p:spPr>
      </p:pic>
      <p:sp>
        <p:nvSpPr>
          <p:cNvPr id="7" name="TextBox 6"/>
          <p:cNvSpPr txBox="1"/>
          <p:nvPr/>
        </p:nvSpPr>
        <p:spPr>
          <a:xfrm>
            <a:off x="6096000" y="3200400"/>
            <a:ext cx="1676400" cy="584775"/>
          </a:xfrm>
          <a:prstGeom prst="rect">
            <a:avLst/>
          </a:prstGeom>
          <a:noFill/>
        </p:spPr>
        <p:txBody>
          <a:bodyPr wrap="square" rtlCol="0">
            <a:spAutoFit/>
          </a:bodyPr>
          <a:lstStyle/>
          <a:p>
            <a:r>
              <a:rPr lang="en-US" sz="3200" dirty="0" smtClean="0"/>
              <a:t>Rotifers</a:t>
            </a:r>
            <a:endParaRPr lang="en-US" sz="3200" dirty="0"/>
          </a:p>
        </p:txBody>
      </p:sp>
    </p:spTree>
    <p:extLst>
      <p:ext uri="{BB962C8B-B14F-4D97-AF65-F5344CB8AC3E}">
        <p14:creationId xmlns="" xmlns:p14="http://schemas.microsoft.com/office/powerpoint/2010/main" val="3098479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4-07-Mite100X.jpg"/>
          <p:cNvPicPr>
            <a:picLocks noChangeAspect="1"/>
          </p:cNvPicPr>
          <p:nvPr/>
        </p:nvPicPr>
        <p:blipFill>
          <a:blip r:embed="rId3" cstate="print"/>
          <a:srcRect l="8121" t="11176" r="7047" b="21765"/>
          <a:stretch>
            <a:fillRect/>
          </a:stretch>
        </p:blipFill>
        <p:spPr>
          <a:xfrm>
            <a:off x="411214" y="2133600"/>
            <a:ext cx="3696368" cy="2667000"/>
          </a:xfrm>
          <a:prstGeom prst="roundRect">
            <a:avLst/>
          </a:prstGeom>
        </p:spPr>
      </p:pic>
      <p:sp>
        <p:nvSpPr>
          <p:cNvPr id="5" name="TextBox 4"/>
          <p:cNvSpPr txBox="1"/>
          <p:nvPr/>
        </p:nvSpPr>
        <p:spPr>
          <a:xfrm>
            <a:off x="1752600" y="1524000"/>
            <a:ext cx="1676400" cy="584775"/>
          </a:xfrm>
          <a:prstGeom prst="rect">
            <a:avLst/>
          </a:prstGeom>
          <a:noFill/>
        </p:spPr>
        <p:txBody>
          <a:bodyPr wrap="square" rtlCol="0">
            <a:spAutoFit/>
          </a:bodyPr>
          <a:lstStyle/>
          <a:p>
            <a:r>
              <a:rPr lang="en-US" sz="3200" dirty="0" smtClean="0"/>
              <a:t>Mites</a:t>
            </a:r>
          </a:p>
        </p:txBody>
      </p:sp>
      <p:pic>
        <p:nvPicPr>
          <p:cNvPr id="6" name="Picture 5" descr="14-06-Springtail.jpg"/>
          <p:cNvPicPr>
            <a:picLocks noChangeAspect="1"/>
          </p:cNvPicPr>
          <p:nvPr/>
        </p:nvPicPr>
        <p:blipFill>
          <a:blip r:embed="rId4" cstate="print"/>
          <a:srcRect t="7814" r="8886" b="442"/>
          <a:stretch>
            <a:fillRect/>
          </a:stretch>
        </p:blipFill>
        <p:spPr>
          <a:xfrm>
            <a:off x="4724400" y="3505200"/>
            <a:ext cx="3671888" cy="2683885"/>
          </a:xfrm>
          <a:prstGeom prst="roundRect">
            <a:avLst/>
          </a:prstGeom>
        </p:spPr>
      </p:pic>
      <p:sp>
        <p:nvSpPr>
          <p:cNvPr id="7" name="TextBox 6"/>
          <p:cNvSpPr txBox="1"/>
          <p:nvPr/>
        </p:nvSpPr>
        <p:spPr>
          <a:xfrm>
            <a:off x="5867400" y="2819400"/>
            <a:ext cx="1676400" cy="584775"/>
          </a:xfrm>
          <a:prstGeom prst="rect">
            <a:avLst/>
          </a:prstGeom>
          <a:noFill/>
        </p:spPr>
        <p:txBody>
          <a:bodyPr wrap="square" rtlCol="0">
            <a:spAutoFit/>
          </a:bodyPr>
          <a:lstStyle/>
          <a:p>
            <a:r>
              <a:rPr lang="en-US" sz="3200" dirty="0" err="1" smtClean="0"/>
              <a:t>Spintails</a:t>
            </a:r>
            <a:endParaRPr lang="en-US" sz="3200" dirty="0" smtClean="0"/>
          </a:p>
        </p:txBody>
      </p:sp>
      <p:sp>
        <p:nvSpPr>
          <p:cNvPr id="8" name="Title 3"/>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Berlin Sans FB" pitchFamily="34" charset="0"/>
                <a:ea typeface="+mj-ea"/>
                <a:cs typeface="+mj-cs"/>
              </a:rPr>
              <a:t>Under the </a:t>
            </a:r>
            <a:r>
              <a:rPr kumimoji="0" lang="en-US" sz="4400" b="1" i="0" u="none" strike="noStrike" kern="1200" cap="none" spc="0" normalizeH="0" baseline="0" noProof="0" dirty="0" smtClean="0">
                <a:ln>
                  <a:noFill/>
                </a:ln>
                <a:solidFill>
                  <a:srgbClr val="FF0000"/>
                </a:solidFill>
                <a:effectLst/>
                <a:uLnTx/>
                <a:uFillTx/>
                <a:latin typeface="Berlin Sans FB" pitchFamily="34" charset="0"/>
                <a:ea typeface="+mj-ea"/>
                <a:cs typeface="+mj-cs"/>
              </a:rPr>
              <a:t>Microscope</a:t>
            </a:r>
            <a:endParaRPr kumimoji="0" lang="en-US" sz="4400" b="1" i="0" u="none" strike="noStrike" kern="1200" cap="none" spc="0" normalizeH="0" baseline="0" noProof="0" dirty="0">
              <a:ln>
                <a:noFill/>
              </a:ln>
              <a:solidFill>
                <a:srgbClr val="FF0000"/>
              </a:solidFill>
              <a:effectLst/>
              <a:uLnTx/>
              <a:uFillTx/>
              <a:latin typeface="Berlin Sans FB" pitchFamily="34" charset="0"/>
              <a:ea typeface="+mj-ea"/>
              <a:cs typeface="+mj-cs"/>
            </a:endParaRPr>
          </a:p>
        </p:txBody>
      </p:sp>
    </p:spTree>
    <p:extLst>
      <p:ext uri="{BB962C8B-B14F-4D97-AF65-F5344CB8AC3E}">
        <p14:creationId xmlns="" xmlns:p14="http://schemas.microsoft.com/office/powerpoint/2010/main" val="1112080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srcRect/>
          <a:stretch>
            <a:fillRect/>
          </a:stretch>
        </p:blipFill>
        <p:spPr bwMode="auto">
          <a:xfrm>
            <a:off x="1047750" y="1200150"/>
            <a:ext cx="8172450" cy="4457700"/>
          </a:xfrm>
          <a:prstGeom prst="rect">
            <a:avLst/>
          </a:prstGeom>
          <a:noFill/>
          <a:ln w="9525">
            <a:noFill/>
            <a:miter lim="800000"/>
            <a:headEnd/>
            <a:tailEnd/>
          </a:ln>
        </p:spPr>
      </p:pic>
      <p:sp>
        <p:nvSpPr>
          <p:cNvPr id="5" name="Title 3"/>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0070C0"/>
                </a:solidFill>
                <a:latin typeface="Berlin Sans FB" pitchFamily="34" charset="0"/>
                <a:ea typeface="+mj-ea"/>
                <a:cs typeface="+mj-cs"/>
              </a:rPr>
              <a:t>Bigger</a:t>
            </a:r>
            <a:r>
              <a:rPr lang="en-US" sz="4400" dirty="0" smtClean="0">
                <a:latin typeface="Berlin Sans FB" pitchFamily="34" charset="0"/>
                <a:ea typeface="+mj-ea"/>
                <a:cs typeface="+mj-cs"/>
              </a:rPr>
              <a:t> Organisms</a:t>
            </a:r>
            <a:endParaRPr kumimoji="0" lang="en-US" sz="4400" b="0" i="0" u="none" strike="noStrike" kern="1200" cap="none" spc="0" normalizeH="0" baseline="0" noProof="0" dirty="0">
              <a:ln>
                <a:noFill/>
              </a:ln>
              <a:solidFill>
                <a:schemeClr val="tx1"/>
              </a:solidFill>
              <a:effectLst/>
              <a:uLnTx/>
              <a:uFillTx/>
              <a:latin typeface="Berlin Sans FB" pitchFamily="34" charset="0"/>
              <a:ea typeface="+mj-ea"/>
              <a:cs typeface="+mj-cs"/>
            </a:endParaRPr>
          </a:p>
        </p:txBody>
      </p:sp>
      <p:sp>
        <p:nvSpPr>
          <p:cNvPr id="6" name="TextBox 5"/>
          <p:cNvSpPr txBox="1"/>
          <p:nvPr/>
        </p:nvSpPr>
        <p:spPr>
          <a:xfrm>
            <a:off x="4419600" y="4495800"/>
            <a:ext cx="1676400" cy="584775"/>
          </a:xfrm>
          <a:prstGeom prst="rect">
            <a:avLst/>
          </a:prstGeom>
          <a:noFill/>
        </p:spPr>
        <p:txBody>
          <a:bodyPr wrap="square" rtlCol="0">
            <a:spAutoFit/>
          </a:bodyPr>
          <a:lstStyle/>
          <a:p>
            <a:r>
              <a:rPr lang="en-US" sz="3200" dirty="0" smtClean="0"/>
              <a:t>Slugs</a:t>
            </a:r>
          </a:p>
        </p:txBody>
      </p:sp>
    </p:spTree>
    <p:extLst>
      <p:ext uri="{BB962C8B-B14F-4D97-AF65-F5344CB8AC3E}">
        <p14:creationId xmlns="" xmlns:p14="http://schemas.microsoft.com/office/powerpoint/2010/main" val="3899293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a:srcRect/>
          <a:stretch>
            <a:fillRect/>
          </a:stretch>
        </p:blipFill>
        <p:spPr bwMode="auto">
          <a:xfrm>
            <a:off x="2362200" y="1066800"/>
            <a:ext cx="6134100" cy="5438775"/>
          </a:xfrm>
          <a:prstGeom prst="rect">
            <a:avLst/>
          </a:prstGeom>
          <a:noFill/>
          <a:ln w="9525">
            <a:noFill/>
            <a:miter lim="800000"/>
            <a:headEnd/>
            <a:tailEnd/>
          </a:ln>
        </p:spPr>
      </p:pic>
      <p:sp>
        <p:nvSpPr>
          <p:cNvPr id="7" name="TextBox 6"/>
          <p:cNvSpPr txBox="1"/>
          <p:nvPr/>
        </p:nvSpPr>
        <p:spPr>
          <a:xfrm>
            <a:off x="2209800" y="4800600"/>
            <a:ext cx="1676400" cy="584775"/>
          </a:xfrm>
          <a:prstGeom prst="rect">
            <a:avLst/>
          </a:prstGeom>
          <a:noFill/>
        </p:spPr>
        <p:txBody>
          <a:bodyPr wrap="square" rtlCol="0">
            <a:spAutoFit/>
          </a:bodyPr>
          <a:lstStyle/>
          <a:p>
            <a:r>
              <a:rPr lang="en-US" sz="3200" dirty="0" smtClean="0"/>
              <a:t>Spiders</a:t>
            </a:r>
          </a:p>
        </p:txBody>
      </p:sp>
      <p:sp>
        <p:nvSpPr>
          <p:cNvPr id="5" name="Title 3"/>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0070C0"/>
                </a:solidFill>
                <a:latin typeface="Berlin Sans FB" pitchFamily="34" charset="0"/>
                <a:ea typeface="+mj-ea"/>
                <a:cs typeface="+mj-cs"/>
              </a:rPr>
              <a:t>Bigger</a:t>
            </a:r>
            <a:r>
              <a:rPr lang="en-US" sz="4400" dirty="0" smtClean="0">
                <a:latin typeface="Berlin Sans FB" pitchFamily="34" charset="0"/>
                <a:ea typeface="+mj-ea"/>
                <a:cs typeface="+mj-cs"/>
              </a:rPr>
              <a:t> Organisms</a:t>
            </a:r>
            <a:endParaRPr kumimoji="0" lang="en-US" sz="4400" b="0" i="0" u="none" strike="noStrike" kern="1200" cap="none" spc="0" normalizeH="0" baseline="0" noProof="0" dirty="0">
              <a:ln>
                <a:noFill/>
              </a:ln>
              <a:solidFill>
                <a:schemeClr val="tx1"/>
              </a:solidFill>
              <a:effectLst/>
              <a:uLnTx/>
              <a:uFillTx/>
              <a:latin typeface="Berlin Sans FB" pitchFamily="34" charset="0"/>
              <a:ea typeface="+mj-ea"/>
              <a:cs typeface="+mj-cs"/>
            </a:endParaRPr>
          </a:p>
        </p:txBody>
      </p:sp>
    </p:spTree>
    <p:extLst>
      <p:ext uri="{BB962C8B-B14F-4D97-AF65-F5344CB8AC3E}">
        <p14:creationId xmlns="" xmlns:p14="http://schemas.microsoft.com/office/powerpoint/2010/main" val="1622880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srcRect/>
          <a:stretch>
            <a:fillRect/>
          </a:stretch>
        </p:blipFill>
        <p:spPr bwMode="auto">
          <a:xfrm>
            <a:off x="1009650" y="1543050"/>
            <a:ext cx="7124700" cy="4552950"/>
          </a:xfrm>
          <a:prstGeom prst="rect">
            <a:avLst/>
          </a:prstGeom>
          <a:noFill/>
          <a:ln w="9525">
            <a:noFill/>
            <a:miter lim="800000"/>
            <a:headEnd/>
            <a:tailEnd/>
          </a:ln>
        </p:spPr>
      </p:pic>
      <p:sp>
        <p:nvSpPr>
          <p:cNvPr id="6" name="TextBox 5"/>
          <p:cNvSpPr txBox="1"/>
          <p:nvPr/>
        </p:nvSpPr>
        <p:spPr>
          <a:xfrm>
            <a:off x="6096000" y="2971800"/>
            <a:ext cx="2514600" cy="584775"/>
          </a:xfrm>
          <a:prstGeom prst="rect">
            <a:avLst/>
          </a:prstGeom>
          <a:noFill/>
        </p:spPr>
        <p:txBody>
          <a:bodyPr wrap="square" rtlCol="0">
            <a:spAutoFit/>
          </a:bodyPr>
          <a:lstStyle/>
          <a:p>
            <a:r>
              <a:rPr lang="en-US" sz="3200" dirty="0" smtClean="0"/>
              <a:t>Earthworms</a:t>
            </a:r>
          </a:p>
        </p:txBody>
      </p:sp>
      <p:sp>
        <p:nvSpPr>
          <p:cNvPr id="7" name="Title 3"/>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0070C0"/>
                </a:solidFill>
                <a:latin typeface="Berlin Sans FB" pitchFamily="34" charset="0"/>
                <a:ea typeface="+mj-ea"/>
                <a:cs typeface="+mj-cs"/>
              </a:rPr>
              <a:t>Bigger</a:t>
            </a:r>
            <a:r>
              <a:rPr lang="en-US" sz="4400" dirty="0" smtClean="0">
                <a:latin typeface="Berlin Sans FB" pitchFamily="34" charset="0"/>
                <a:ea typeface="+mj-ea"/>
                <a:cs typeface="+mj-cs"/>
              </a:rPr>
              <a:t> Organisms</a:t>
            </a:r>
            <a:endParaRPr kumimoji="0" lang="en-US" sz="4400" b="0" i="0" u="none" strike="noStrike" kern="1200" cap="none" spc="0" normalizeH="0" baseline="0" noProof="0" dirty="0">
              <a:ln>
                <a:noFill/>
              </a:ln>
              <a:solidFill>
                <a:schemeClr val="tx1"/>
              </a:solidFill>
              <a:effectLst/>
              <a:uLnTx/>
              <a:uFillTx/>
              <a:latin typeface="Berlin Sans FB" pitchFamily="34" charset="0"/>
              <a:ea typeface="+mj-ea"/>
              <a:cs typeface="+mj-cs"/>
            </a:endParaRPr>
          </a:p>
        </p:txBody>
      </p:sp>
    </p:spTree>
    <p:extLst>
      <p:ext uri="{BB962C8B-B14F-4D97-AF65-F5344CB8AC3E}">
        <p14:creationId xmlns="" xmlns:p14="http://schemas.microsoft.com/office/powerpoint/2010/main" val="1592419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TotalTime>
  <Words>1200</Words>
  <Application>Microsoft Office PowerPoint</Application>
  <PresentationFormat>On-screen Show (4:3)</PresentationFormat>
  <Paragraphs>85</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Acrobat Document</vt:lpstr>
      <vt:lpstr>Yikes, It’s Alive!</vt:lpstr>
      <vt:lpstr>Slide 2</vt:lpstr>
      <vt:lpstr>Under the Microscope</vt:lpstr>
      <vt:lpstr>Slide 4</vt:lpstr>
      <vt:lpstr>Slide 5</vt:lpstr>
      <vt:lpstr>Slide 6</vt:lpstr>
      <vt:lpstr>Slide 7</vt:lpstr>
      <vt:lpstr>Slide 8</vt:lpstr>
      <vt:lpstr>Slide 9</vt:lpstr>
      <vt:lpstr>Slide 10</vt:lpstr>
      <vt:lpstr>Slide 11</vt:lpstr>
      <vt:lpstr>Slide 12</vt:lpstr>
      <vt:lpstr>Slide 13</vt:lpstr>
      <vt:lpstr>Slide 14</vt:lpstr>
      <vt:lpstr>Vocabulary</vt:lpstr>
    </vt:vector>
  </TitlesOfParts>
  <Company>Iowa State University Department of Agronomy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Loynachan, Thomas E [AGRON]</dc:creator>
  <cp:lastModifiedBy>intern</cp:lastModifiedBy>
  <cp:revision>36</cp:revision>
  <dcterms:created xsi:type="dcterms:W3CDTF">2011-06-16T12:16:16Z</dcterms:created>
  <dcterms:modified xsi:type="dcterms:W3CDTF">2011-12-19T19:11:38Z</dcterms:modified>
</cp:coreProperties>
</file>