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284" r:id="rId4"/>
    <p:sldId id="290" r:id="rId5"/>
    <p:sldId id="292" r:id="rId6"/>
    <p:sldId id="282" r:id="rId7"/>
    <p:sldId id="283" r:id="rId8"/>
    <p:sldId id="293" r:id="rId9"/>
    <p:sldId id="294" r:id="rId10"/>
    <p:sldId id="289" r:id="rId11"/>
    <p:sldId id="285" r:id="rId12"/>
    <p:sldId id="287" r:id="rId13"/>
    <p:sldId id="286" r:id="rId14"/>
    <p:sldId id="295" r:id="rId15"/>
    <p:sldId id="25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3017" autoAdjust="0"/>
  </p:normalViewPr>
  <p:slideViewPr>
    <p:cSldViewPr>
      <p:cViewPr varScale="1">
        <p:scale>
          <a:sx n="60" d="100"/>
          <a:sy n="60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708B-33CB-4B37-9012-EEAC399E31C6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50647-673D-42D2-A04B-F2E427AF6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list of things made from corn, wheat and soybeans extends beyond the obvious, including anything made of leather (cattle) candy, ketchup, cat litter, most sodas, </a:t>
            </a:r>
            <a:r>
              <a:rPr lang="en-US" baseline="0" dirty="0" err="1" smtClean="0"/>
              <a:t>disposible</a:t>
            </a:r>
            <a:r>
              <a:rPr lang="en-US" baseline="0" dirty="0" smtClean="0"/>
              <a:t> diapers… etc. The list is long and extensive, and there probably won’t be a wrong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words</a:t>
            </a:r>
            <a:r>
              <a:rPr lang="en-US" baseline="0" dirty="0" smtClean="0"/>
              <a:t> are defined in Soil! Get the Inside Scoop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0647-334A-4134-9760-310401554F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words</a:t>
            </a:r>
            <a:r>
              <a:rPr lang="en-US" baseline="0" dirty="0" smtClean="0"/>
              <a:t> are not defined in Soil! Get the Inside Scoop.  The definitions are below.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0647-334A-4134-9760-310401554F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Prairie</a:t>
            </a:r>
            <a:r>
              <a:rPr lang="en-US" baseline="0" dirty="0" smtClean="0"/>
              <a:t> soils are a type of grassland formed under warm summers and cold winters.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mulch adds organic matter to the soil, which keeps soil fertile, and provides lots of nutrients to plants.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Mollisols</a:t>
            </a:r>
            <a:r>
              <a:rPr lang="en-US" i="1" dirty="0" smtClean="0"/>
              <a:t> - grassland soils </a:t>
            </a:r>
          </a:p>
          <a:p>
            <a:endParaRPr lang="en-US" i="1" dirty="0" smtClean="0"/>
          </a:p>
          <a:p>
            <a:r>
              <a:rPr lang="en-US" dirty="0" smtClean="0"/>
              <a:t>http://soils.cals.uidaho.edu/soilorders/mollisols.htm</a:t>
            </a:r>
          </a:p>
          <a:p>
            <a:endParaRPr lang="en-US" dirty="0" smtClean="0"/>
          </a:p>
          <a:p>
            <a:r>
              <a:rPr lang="en-US" b="1" i="1" dirty="0" err="1" smtClean="0"/>
              <a:t>Mollisols</a:t>
            </a:r>
            <a:r>
              <a:rPr lang="en-US" dirty="0" smtClean="0"/>
              <a:t> are the soils of grassland ecosystems. They are characterized by a thick, dark surface horizon. This fertile surface horizon, known as a </a:t>
            </a:r>
            <a:r>
              <a:rPr lang="en-US" dirty="0" err="1" smtClean="0"/>
              <a:t>mollic</a:t>
            </a:r>
            <a:r>
              <a:rPr lang="en-US" dirty="0" smtClean="0"/>
              <a:t> </a:t>
            </a:r>
            <a:r>
              <a:rPr lang="en-US" dirty="0" err="1" smtClean="0"/>
              <a:t>epipedon</a:t>
            </a:r>
            <a:r>
              <a:rPr lang="en-US" dirty="0" smtClean="0"/>
              <a:t>, results from the long-term addition of organic materials derived from plant roots.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Mollisols</a:t>
            </a:r>
            <a:r>
              <a:rPr lang="en-US" dirty="0" smtClean="0"/>
              <a:t> primarily occur in the middle latitudes and are extensive in prairie regions such as the Great Plains of the US. Globally, they occupy ~7.0% of the ice-free land area. In the US, they are the most extensive soil order, accounting for ~21.5% of the land area.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Mollisols</a:t>
            </a:r>
            <a:r>
              <a:rPr lang="en-US" dirty="0" smtClean="0"/>
              <a:t> are among some of the most important and productive agricultural soils in the world and are extensively used for this purpose.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2B6C-0392-4709-A1AD-771C630AB0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Illinois has darker soil.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Birds</a:t>
            </a:r>
            <a:r>
              <a:rPr lang="en-US" baseline="0" dirty="0" smtClean="0"/>
              <a:t> of all kinds, including hawks, wild mustangs,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Cattle manure, like that of</a:t>
            </a:r>
            <a:r>
              <a:rPr lang="en-US" baseline="0" dirty="0" smtClean="0"/>
              <a:t> pigs and poultry, makes a very good fertilizer.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Nurtrients</a:t>
            </a:r>
            <a:r>
              <a:rPr lang="en-US" baseline="0" dirty="0" smtClean="0"/>
              <a:t> provide the plants with what they need to grow healthy and strong, but too many nutrients in the soil can cause environmental problems, especially water </a:t>
            </a:r>
            <a:r>
              <a:rPr lang="en-US" baseline="0" smtClean="0"/>
              <a:t>quality problems.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9405-D95A-4C65-8ECD-918927B99A3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oop-slide-title-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Prairie Soils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400800" cy="1752600"/>
          </a:xfrm>
        </p:spPr>
        <p:txBody>
          <a:bodyPr/>
          <a:lstStyle/>
          <a:p>
            <a:r>
              <a:rPr lang="en-US" dirty="0" smtClean="0"/>
              <a:t>America’s Breadbasket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Membership\K-12\SSSA K-12 Folder\Teachers Guide\Images\20-11-wheat-prair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"/>
            <a:ext cx="7000875" cy="4647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The prairies vary in relief from flat to having rolling hills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embership\K-12\SSSA K-12 Folder\Teachers Guide\Images\21-02-co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6000750" cy="428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6404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Most of our </a:t>
            </a:r>
            <a:r>
              <a:rPr lang="en-US" sz="3600" b="1" dirty="0" smtClean="0">
                <a:solidFill>
                  <a:srgbClr val="00B050"/>
                </a:solidFill>
                <a:latin typeface="Berlin Sans FB" pitchFamily="34" charset="0"/>
              </a:rPr>
              <a:t>FOOD </a:t>
            </a:r>
            <a:r>
              <a:rPr lang="en-US" sz="3600" dirty="0" smtClean="0">
                <a:latin typeface="Berlin Sans FB" pitchFamily="34" charset="0"/>
              </a:rPr>
              <a:t>is grown here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1632" y="685800"/>
            <a:ext cx="7178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And we need to keep the soils fertile.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6576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rlin Sans FB" pitchFamily="34" charset="0"/>
              </a:rPr>
              <a:t>Cattle produce meat and milk, but how can cattle help with fertility?</a:t>
            </a:r>
            <a:endParaRPr lang="en-US" sz="36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embership\K-12\SSSA K-12 Folder\Teachers Guide\Images\21-03-poop-stor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228600"/>
            <a:ext cx="7705726" cy="5504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6646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Manure is put into holding areas…</a:t>
            </a:r>
            <a:endParaRPr lang="en-US" sz="36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embership\K-12\SSSA K-12 Folder\Teachers Guide\Images\21-04-poop-shoo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2086"/>
            <a:ext cx="9372600" cy="66947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…and then spread onto crops. It contains </a:t>
            </a:r>
            <a:r>
              <a:rPr lang="en-US" sz="3600" b="1" dirty="0" smtClean="0">
                <a:solidFill>
                  <a:srgbClr val="FF0000"/>
                </a:solidFill>
                <a:latin typeface="Berlin Sans FB" pitchFamily="34" charset="0"/>
              </a:rPr>
              <a:t>MACRONUTRIENTS</a:t>
            </a:r>
            <a:r>
              <a:rPr lang="en-US" sz="3600" dirty="0" smtClean="0">
                <a:latin typeface="Berlin Sans FB" pitchFamily="34" charset="0"/>
              </a:rPr>
              <a:t> like nitrogen, phosphorus, and potassium</a:t>
            </a:r>
            <a:endParaRPr lang="en-US" sz="36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Some farmers make their own compost, by recycling manure and mixing it with plants</a:t>
            </a:r>
            <a:endParaRPr lang="en-US" sz="3600" dirty="0">
              <a:latin typeface="Berlin Sans FB" pitchFamily="34" charset="0"/>
            </a:endParaRPr>
          </a:p>
        </p:txBody>
      </p:sp>
      <p:pic>
        <p:nvPicPr>
          <p:cNvPr id="11269" name="Picture 5" descr="C:\Documents and Settings\intern\Local Settings\Temporary Internet Files\Content.IE5\J5V4CPJ9\MP90018522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362200"/>
            <a:ext cx="4800600" cy="3200400"/>
          </a:xfrm>
          <a:prstGeom prst="rect">
            <a:avLst/>
          </a:prstGeom>
          <a:noFill/>
        </p:spPr>
      </p:pic>
      <p:pic>
        <p:nvPicPr>
          <p:cNvPr id="11270" name="Picture 6" descr="C:\Documents and Settings\intern\Local Settings\Temporary Internet Files\Content.IE5\J5V4CPJ9\MP90014438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95400"/>
            <a:ext cx="4525584" cy="2971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7400" y="5638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Why are nutrients important again?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578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What happens if there are too many nutrients?</a:t>
            </a:r>
            <a:endParaRPr lang="en-US" sz="36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9125" y="-40005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08037"/>
            <a:ext cx="3124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CLORPT</a:t>
            </a:r>
            <a:endParaRPr lang="en-US" dirty="0" smtClean="0"/>
          </a:p>
          <a:p>
            <a:r>
              <a:rPr lang="en-US" dirty="0" smtClean="0"/>
              <a:t>Erode (erosion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Groundwater</a:t>
            </a:r>
            <a:endParaRPr lang="en-US" dirty="0" smtClean="0"/>
          </a:p>
          <a:p>
            <a:r>
              <a:rPr lang="en-US" dirty="0" smtClean="0"/>
              <a:t>Horizon</a:t>
            </a:r>
            <a:endParaRPr lang="en-US" dirty="0" smtClean="0"/>
          </a:p>
          <a:p>
            <a:r>
              <a:rPr lang="en-US" dirty="0" smtClean="0"/>
              <a:t>Organic </a:t>
            </a:r>
            <a:r>
              <a:rPr lang="en-US" dirty="0" smtClean="0"/>
              <a:t>matter</a:t>
            </a:r>
            <a:endParaRPr lang="en-US" dirty="0" smtClean="0"/>
          </a:p>
          <a:p>
            <a:r>
              <a:rPr lang="en-US" dirty="0" smtClean="0"/>
              <a:t>Organisms</a:t>
            </a:r>
            <a:endParaRPr lang="en-US" dirty="0" smtClean="0"/>
          </a:p>
          <a:p>
            <a:r>
              <a:rPr lang="en-US" dirty="0" smtClean="0"/>
              <a:t>Parent </a:t>
            </a:r>
            <a:r>
              <a:rPr lang="en-US" dirty="0" smtClean="0"/>
              <a:t>material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888355"/>
            <a:ext cx="457200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Productive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Relief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Runoff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Sediment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Slope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Topsoil (A horizon)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Eolian</a:t>
            </a:r>
            <a:r>
              <a:rPr lang="en-US" dirty="0" smtClean="0"/>
              <a:t> – Parent materials deposited by wind with more than 5% sand </a:t>
            </a:r>
          </a:p>
          <a:p>
            <a:r>
              <a:rPr lang="en-US" dirty="0" smtClean="0"/>
              <a:t>Prairie – Grasslands that form in climates too dry to be a forest and too moist to be a desert.</a:t>
            </a:r>
          </a:p>
          <a:p>
            <a:r>
              <a:rPr lang="en-US" dirty="0" smtClean="0"/>
              <a:t>Loess – Parent materials deposited by wind with less than 5% sand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304800"/>
            <a:ext cx="495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Most of </a:t>
            </a:r>
            <a:r>
              <a:rPr lang="en-US" sz="4400" b="1" dirty="0" smtClean="0">
                <a:solidFill>
                  <a:srgbClr val="00B050"/>
                </a:solidFill>
                <a:latin typeface="Berlin Sans FB" pitchFamily="34" charset="0"/>
              </a:rPr>
              <a:t>OUR FOOD </a:t>
            </a:r>
            <a:r>
              <a:rPr lang="en-US" sz="4400" dirty="0" smtClean="0">
                <a:latin typeface="Berlin Sans FB" pitchFamily="34" charset="0"/>
              </a:rPr>
              <a:t>comes from the Prairies!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0480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Including corn, wheat and soybeans…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783" y="5182850"/>
            <a:ext cx="9038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Can you think of things that are made out of these products?</a:t>
            </a:r>
            <a:endParaRPr lang="en-US" sz="4400" dirty="0">
              <a:latin typeface="Berlin Sans FB" pitchFamily="34" charset="0"/>
            </a:endParaRPr>
          </a:p>
        </p:txBody>
      </p:sp>
      <p:pic>
        <p:nvPicPr>
          <p:cNvPr id="8195" name="Picture 3" descr="C:\Documents and Settings\intern\Local Settings\Temporary Internet Files\Content.IE5\J5V4CPJ9\MP9004438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"/>
            <a:ext cx="2872740" cy="2426970"/>
          </a:xfrm>
          <a:prstGeom prst="rect">
            <a:avLst/>
          </a:prstGeom>
          <a:noFill/>
        </p:spPr>
      </p:pic>
      <p:pic>
        <p:nvPicPr>
          <p:cNvPr id="8197" name="Picture 5" descr="C:\Documents and Settings\intern\Local Settings\Temporary Internet Files\Content.IE5\IHQH6N0R\MP90043854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32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embership\K-12\SSSA K-12 Folder\Teachers Guide\Images\20-01-prairie-landsca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2057400"/>
            <a:ext cx="4610100" cy="12501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52400"/>
            <a:ext cx="426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Prairie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Soils</a:t>
            </a:r>
            <a:r>
              <a:rPr lang="en-US" sz="4400" dirty="0" smtClean="0">
                <a:latin typeface="Berlin Sans FB" pitchFamily="34" charset="0"/>
              </a:rPr>
              <a:t> are a type of </a:t>
            </a:r>
            <a:r>
              <a:rPr lang="en-US" sz="4400" b="1" dirty="0" smtClean="0">
                <a:solidFill>
                  <a:srgbClr val="00B050"/>
                </a:solidFill>
                <a:latin typeface="Berlin Sans FB" pitchFamily="34" charset="0"/>
              </a:rPr>
              <a:t>GRASSLAND</a:t>
            </a:r>
            <a:r>
              <a:rPr lang="en-US" sz="4400" dirty="0" smtClean="0">
                <a:latin typeface="Berlin Sans FB" pitchFamily="34" charset="0"/>
              </a:rPr>
              <a:t>. 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048000"/>
            <a:ext cx="472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It is too </a:t>
            </a:r>
            <a:r>
              <a:rPr lang="en-US" sz="4400" b="1" dirty="0" smtClean="0">
                <a:solidFill>
                  <a:srgbClr val="FF0000"/>
                </a:solidFill>
                <a:latin typeface="Berlin Sans FB" pitchFamily="34" charset="0"/>
              </a:rPr>
              <a:t>DRY</a:t>
            </a:r>
            <a:r>
              <a:rPr lang="en-US" sz="4400" dirty="0" smtClean="0">
                <a:latin typeface="Berlin Sans FB" pitchFamily="34" charset="0"/>
              </a:rPr>
              <a:t> to be a forest, and too </a:t>
            </a:r>
            <a:r>
              <a:rPr lang="en-US" sz="4400" b="1" dirty="0" smtClean="0">
                <a:solidFill>
                  <a:srgbClr val="0070C0"/>
                </a:solidFill>
                <a:latin typeface="Berlin Sans FB" pitchFamily="34" charset="0"/>
              </a:rPr>
              <a:t>WET</a:t>
            </a:r>
            <a:r>
              <a:rPr lang="en-US" sz="4400" dirty="0" smtClean="0">
                <a:latin typeface="Berlin Sans FB" pitchFamily="34" charset="0"/>
              </a:rPr>
              <a:t> to be a desert. 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Berlin Sans FB" pitchFamily="34" charset="0"/>
              </a:rPr>
              <a:t>So a diverse species of grasslands developed.</a:t>
            </a:r>
            <a:endParaRPr lang="en-US" sz="44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372142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At the end of the year, </a:t>
            </a:r>
            <a:r>
              <a:rPr lang="en-US" sz="4400" dirty="0" smtClean="0">
                <a:solidFill>
                  <a:srgbClr val="00B050"/>
                </a:solidFill>
                <a:latin typeface="Berlin Sans FB" pitchFamily="34" charset="0"/>
              </a:rPr>
              <a:t>grassland</a:t>
            </a:r>
            <a:r>
              <a:rPr lang="en-US" sz="4400" dirty="0" smtClean="0">
                <a:latin typeface="Berlin Sans FB" pitchFamily="34" charset="0"/>
              </a:rPr>
              <a:t> plants die back, but their </a:t>
            </a:r>
            <a:r>
              <a:rPr lang="en-US" sz="4400" b="1" dirty="0" smtClean="0">
                <a:latin typeface="Berlin Sans FB" pitchFamily="34" charset="0"/>
              </a:rPr>
              <a:t>leaves</a:t>
            </a:r>
            <a:r>
              <a:rPr lang="en-US" sz="4400" dirty="0" smtClean="0">
                <a:latin typeface="Berlin Sans FB" pitchFamily="34" charset="0"/>
              </a:rPr>
              <a:t> and </a:t>
            </a:r>
            <a:r>
              <a:rPr lang="en-US" sz="4400" b="1" dirty="0" smtClean="0">
                <a:latin typeface="Berlin Sans FB" pitchFamily="34" charset="0"/>
              </a:rPr>
              <a:t>roots</a:t>
            </a:r>
            <a:r>
              <a:rPr lang="en-US" sz="4400" dirty="0" smtClean="0">
                <a:latin typeface="Berlin Sans FB" pitchFamily="34" charset="0"/>
              </a:rPr>
              <a:t> remain, acting like a </a:t>
            </a:r>
            <a:r>
              <a:rPr lang="en-US" sz="4400" b="1" dirty="0" smtClean="0">
                <a:solidFill>
                  <a:srgbClr val="FF0000"/>
                </a:solidFill>
                <a:latin typeface="Berlin Sans FB" pitchFamily="34" charset="0"/>
              </a:rPr>
              <a:t>MULCH</a:t>
            </a:r>
            <a:r>
              <a:rPr lang="en-US" sz="4400" dirty="0" smtClean="0">
                <a:latin typeface="Berlin Sans FB" pitchFamily="34" charset="0"/>
              </a:rPr>
              <a:t>. 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257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Why is this good for the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 SOIL</a:t>
            </a:r>
            <a:r>
              <a:rPr lang="en-US" sz="4400" dirty="0" smtClean="0">
                <a:latin typeface="Berlin Sans FB" pitchFamily="34" charset="0"/>
              </a:rPr>
              <a:t>?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There are three types of prairie: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Short grass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grows in the far western states that are dry, like Montana, and Colorado.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480" y="2438400"/>
            <a:ext cx="8836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Berlin Sans FB" pitchFamily="34" charset="0"/>
              </a:rPr>
              <a:t>Tall grass </a:t>
            </a:r>
            <a:r>
              <a:rPr lang="en-US" sz="3600" dirty="0" smtClean="0">
                <a:solidFill>
                  <a:srgbClr val="00B050"/>
                </a:solidFill>
                <a:latin typeface="Berlin Sans FB" pitchFamily="34" charset="0"/>
              </a:rPr>
              <a:t>grows where it is wet, like in Illinois and Iowa.</a:t>
            </a:r>
            <a:endParaRPr lang="en-US" sz="36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767078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Berlin Sans FB" pitchFamily="34" charset="0"/>
              </a:rPr>
              <a:t>In states like North and South Dakota, the grasses are </a:t>
            </a:r>
            <a:r>
              <a:rPr lang="en-US" sz="3600" b="1" dirty="0" smtClean="0">
                <a:solidFill>
                  <a:srgbClr val="002060"/>
                </a:solidFill>
                <a:latin typeface="Berlin Sans FB" pitchFamily="34" charset="0"/>
              </a:rPr>
              <a:t>mixed</a:t>
            </a:r>
            <a:r>
              <a:rPr lang="en-US" sz="3600" dirty="0" smtClean="0">
                <a:solidFill>
                  <a:srgbClr val="002060"/>
                </a:solidFill>
                <a:latin typeface="Berlin Sans FB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pic>
        <p:nvPicPr>
          <p:cNvPr id="12291" name="Picture 3" descr="C:\Documents and Settings\intern\Local Settings\Temporary Internet Files\Content.IE5\A6615DU8\MP90044864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092450"/>
            <a:ext cx="5137150" cy="376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214" y="1676400"/>
            <a:ext cx="548878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685800"/>
            <a:ext cx="5715000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MOLLISOL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Deep, Fertile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MOLLIS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4800"/>
            <a:ext cx="3213696" cy="624840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5486400"/>
            <a:ext cx="23622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TALL GRASS PRAIRIE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048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Berlin Sans FB" pitchFamily="34" charset="0"/>
              </a:rPr>
              <a:t>Mollis</a:t>
            </a:r>
            <a:r>
              <a:rPr lang="en-US" sz="3600" b="1" i="1" dirty="0" smtClean="0">
                <a:latin typeface="Berlin Sans FB" pitchFamily="34" charset="0"/>
              </a:rPr>
              <a:t> </a:t>
            </a:r>
            <a:r>
              <a:rPr lang="en-US" sz="3600" dirty="0" smtClean="0">
                <a:latin typeface="Berlin Sans FB" pitchFamily="34" charset="0"/>
              </a:rPr>
              <a:t>means </a:t>
            </a:r>
            <a:r>
              <a:rPr lang="en-US" sz="3600" dirty="0" smtClean="0">
                <a:solidFill>
                  <a:srgbClr val="FF0000"/>
                </a:solidFill>
                <a:latin typeface="Berlin Sans FB" pitchFamily="34" charset="0"/>
              </a:rPr>
              <a:t>SOFT</a:t>
            </a:r>
            <a:r>
              <a:rPr lang="en-US" sz="3600" dirty="0" smtClean="0">
                <a:latin typeface="Berlin Sans FB" pitchFamily="34" charset="0"/>
              </a:rPr>
              <a:t> in Latin, and these soils are </a:t>
            </a:r>
            <a:r>
              <a:rPr lang="en-US" sz="3600" b="1" dirty="0" smtClean="0">
                <a:solidFill>
                  <a:srgbClr val="7030A0"/>
                </a:solidFill>
                <a:latin typeface="Berlin Sans FB" pitchFamily="34" charset="0"/>
              </a:rPr>
              <a:t>RICH</a:t>
            </a:r>
            <a:r>
              <a:rPr lang="en-US" sz="3600" dirty="0" smtClean="0">
                <a:latin typeface="Berlin Sans FB" pitchFamily="34" charset="0"/>
              </a:rPr>
              <a:t>, </a:t>
            </a:r>
            <a:r>
              <a:rPr lang="en-US" sz="3600" b="1" dirty="0" smtClean="0">
                <a:latin typeface="Berlin Sans FB" pitchFamily="34" charset="0"/>
              </a:rPr>
              <a:t>DARK</a:t>
            </a:r>
            <a:r>
              <a:rPr lang="en-US" sz="3600" dirty="0" smtClean="0">
                <a:latin typeface="Berlin Sans FB" pitchFamily="34" charset="0"/>
              </a:rPr>
              <a:t>, and </a:t>
            </a:r>
            <a:r>
              <a:rPr lang="en-US" sz="3600" b="1" dirty="0" smtClean="0">
                <a:solidFill>
                  <a:srgbClr val="FF0000"/>
                </a:solidFill>
                <a:latin typeface="Berlin Sans FB" pitchFamily="34" charset="0"/>
              </a:rPr>
              <a:t>SOFT</a:t>
            </a:r>
            <a:r>
              <a:rPr lang="en-US" sz="3600" b="1" dirty="0" smtClean="0">
                <a:latin typeface="Berlin Sans FB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0668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The taller the </a:t>
            </a:r>
            <a:r>
              <a:rPr lang="en-US" sz="3600" b="1" dirty="0" smtClean="0">
                <a:solidFill>
                  <a:srgbClr val="00B050"/>
                </a:solidFill>
                <a:latin typeface="Berlin Sans FB" pitchFamily="34" charset="0"/>
              </a:rPr>
              <a:t>grass</a:t>
            </a:r>
            <a:r>
              <a:rPr lang="en-US" sz="3600" dirty="0" smtClean="0">
                <a:latin typeface="Berlin Sans FB" pitchFamily="34" charset="0"/>
              </a:rPr>
              <a:t>, the </a:t>
            </a:r>
            <a:r>
              <a:rPr lang="en-US" sz="3600" b="1" dirty="0" smtClean="0">
                <a:latin typeface="Berlin Sans FB" pitchFamily="34" charset="0"/>
              </a:rPr>
              <a:t>darker</a:t>
            </a:r>
            <a:r>
              <a:rPr lang="en-US" sz="3600" dirty="0" smtClean="0">
                <a:latin typeface="Berlin Sans FB" pitchFamily="34" charset="0"/>
              </a:rPr>
              <a:t> the soil.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05362" y="209550"/>
            <a:ext cx="3576638" cy="6191250"/>
            <a:chOff x="4495800" y="152400"/>
            <a:chExt cx="3576638" cy="6191250"/>
          </a:xfrm>
        </p:grpSpPr>
        <p:pic>
          <p:nvPicPr>
            <p:cNvPr id="2050" name="Picture 2" descr="H:\Membership\K-12\SSSA K-12 Folder\Teachers Guide\Images\20-03-short-molliso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0563" y="152400"/>
              <a:ext cx="3571875" cy="61912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4495800" y="5410200"/>
              <a:ext cx="2362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SHORT GRASS PRAIRIE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49530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Which state would have darker soil: Colorado, or Illinois?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There are lots of </a:t>
            </a:r>
            <a:r>
              <a:rPr lang="en-US" sz="4400" b="1" dirty="0" smtClean="0">
                <a:latin typeface="Berlin Sans FB" pitchFamily="34" charset="0"/>
              </a:rPr>
              <a:t>organisms</a:t>
            </a:r>
            <a:r>
              <a:rPr lang="en-US" sz="4400" dirty="0" smtClean="0">
                <a:latin typeface="Berlin Sans FB" pitchFamily="34" charset="0"/>
              </a:rPr>
              <a:t> in grasslands:</a:t>
            </a:r>
            <a:endParaRPr lang="en-US" sz="4400" dirty="0">
              <a:latin typeface="Berlin Sans FB" pitchFamily="34" charset="0"/>
            </a:endParaRPr>
          </a:p>
        </p:txBody>
      </p:sp>
      <p:pic>
        <p:nvPicPr>
          <p:cNvPr id="9219" name="Picture 3" descr="C:\Documents and Settings\intern\Local Settings\Temporary Internet Files\Content.IE5\J5V4CPJ9\MP9004231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2787650" cy="325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3" name="Picture 7" descr="C:\Documents and Settings\intern\Local Settings\Temporary Internet Files\Content.IE5\J5V4CPJ9\MP9004068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04800"/>
            <a:ext cx="2168525" cy="325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85800" y="2133600"/>
            <a:ext cx="5301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Including wildflowers, 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3962400"/>
            <a:ext cx="518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clovers, bacteria, fungi, and beetles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intern\Local Settings\Temporary Internet Files\Content.IE5\J5V4CPJ9\MP90026262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8599"/>
            <a:ext cx="2654808" cy="4002223"/>
          </a:xfrm>
          <a:prstGeom prst="rect">
            <a:avLst/>
          </a:prstGeom>
          <a:noFill/>
        </p:spPr>
      </p:pic>
      <p:pic>
        <p:nvPicPr>
          <p:cNvPr id="10242" name="Picture 2" descr="C:\Documents and Settings\intern\Local Settings\Temporary Internet Files\Content.IE5\8X8NTQU5\MP90018042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05000"/>
            <a:ext cx="5181600" cy="34025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And animals like Prairie Dogs and Bison.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5626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Can you name any others?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645</Words>
  <Application>Microsoft Office PowerPoint</Application>
  <PresentationFormat>On-screen Show (4:3)</PresentationFormat>
  <Paragraphs>78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Prairie Soils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Vocabulary</vt:lpstr>
      <vt:lpstr>Vocabulary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intern</cp:lastModifiedBy>
  <cp:revision>27</cp:revision>
  <dcterms:created xsi:type="dcterms:W3CDTF">2011-07-04T12:24:43Z</dcterms:created>
  <dcterms:modified xsi:type="dcterms:W3CDTF">2011-12-19T19:57:49Z</dcterms:modified>
</cp:coreProperties>
</file>