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57" r:id="rId4"/>
    <p:sldId id="279" r:id="rId5"/>
    <p:sldId id="278" r:id="rId6"/>
    <p:sldId id="280" r:id="rId7"/>
    <p:sldId id="261" r:id="rId8"/>
    <p:sldId id="262" r:id="rId9"/>
    <p:sldId id="263" r:id="rId10"/>
    <p:sldId id="258" r:id="rId11"/>
    <p:sldId id="268" r:id="rId12"/>
    <p:sldId id="269"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06" y="-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D2D4D-3633-4404-A4F2-89CA22FF7489}" type="datetimeFigureOut">
              <a:rPr lang="en-US" smtClean="0"/>
              <a:pPr/>
              <a:t>12/19/2011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70647-334A-4134-9760-310401554F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Pine</a:t>
            </a:r>
            <a:r>
              <a:rPr lang="en-US" baseline="0" dirty="0" smtClean="0"/>
              <a:t> forests between tree forests.</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Plants keep soil in place, clear</a:t>
            </a:r>
            <a:r>
              <a:rPr lang="en-US" baseline="0" dirty="0" smtClean="0"/>
              <a:t> cutting causes a loss of carbon, as well as soil erosion. There are several ways that trees can be harvested without doing substantial damage.</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Plants</a:t>
            </a:r>
            <a:r>
              <a:rPr lang="en-US" baseline="0" dirty="0" smtClean="0"/>
              <a:t> and soils can work together to filer out harmful germs, extra nutrients (good for plants, but not groundwater), and other pollutants. </a:t>
            </a:r>
            <a:r>
              <a:rPr lang="en-US" dirty="0" smtClean="0"/>
              <a:t>Forests affect soil water quality and quantity in streams,</a:t>
            </a:r>
            <a:r>
              <a:rPr lang="en-US" baseline="0" dirty="0" smtClean="0"/>
              <a:t> rivers, and lakes. When it rains, water seeps down and travels into the </a:t>
            </a:r>
            <a:r>
              <a:rPr lang="en-US" baseline="0" dirty="0" err="1" smtClean="0"/>
              <a:t>hydric</a:t>
            </a:r>
            <a:r>
              <a:rPr lang="en-US" baseline="0" dirty="0" smtClean="0"/>
              <a:t> cycle. Every drink of water we take has to travel through space and time to get to our glass.</a:t>
            </a:r>
            <a:endParaRPr lang="en-US" dirty="0" smtClean="0"/>
          </a:p>
          <a:p>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defined in Soil! Get the Inside Scoop</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not defined in Soil! Get the Inside Scoop.  The definitions are below.</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different kinds of forests. These temperate rainforests form under Goldilocks conditions, not too hot or too cold. They have moderate temperatures (some are warmer then others), and under moderate rainfall conditions.</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Alfisols</a:t>
            </a:r>
            <a:r>
              <a:rPr lang="en-US" i="1" dirty="0" smtClean="0"/>
              <a:t> - moderately leached soils often found in temperate forests</a:t>
            </a:r>
          </a:p>
          <a:p>
            <a:endParaRPr lang="en-US" i="1" dirty="0" smtClean="0"/>
          </a:p>
          <a:p>
            <a:r>
              <a:rPr lang="en-US" dirty="0" smtClean="0"/>
              <a:t>http://soils.cals.uidaho.edu/soilorders/alfisols.htm</a:t>
            </a:r>
          </a:p>
          <a:p>
            <a:endParaRPr lang="en-US" dirty="0" smtClean="0"/>
          </a:p>
          <a:p>
            <a:r>
              <a:rPr lang="en-US" b="1" i="1" dirty="0" err="1" smtClean="0"/>
              <a:t>Alfisols</a:t>
            </a:r>
            <a:r>
              <a:rPr lang="en-US" dirty="0" smtClean="0"/>
              <a:t> are moderately leached soils that have relatively high native fertility. These soils have mainly formed under forest and have a subsurface horizon in which clays have accumulated. </a:t>
            </a:r>
            <a:r>
              <a:rPr lang="en-US" dirty="0" err="1" smtClean="0"/>
              <a:t>Alfisols</a:t>
            </a:r>
            <a:r>
              <a:rPr lang="en-US" dirty="0" smtClean="0"/>
              <a:t> are primarily found in temperate humid and </a:t>
            </a:r>
            <a:r>
              <a:rPr lang="en-US" dirty="0" err="1" smtClean="0"/>
              <a:t>subhumid</a:t>
            </a:r>
            <a:r>
              <a:rPr lang="en-US" dirty="0" smtClean="0"/>
              <a:t> regions of the world.</a:t>
            </a:r>
            <a:br>
              <a:rPr lang="en-US" dirty="0" smtClean="0"/>
            </a:br>
            <a:r>
              <a:rPr lang="en-US" dirty="0" smtClean="0"/>
              <a:t/>
            </a:r>
            <a:br>
              <a:rPr lang="en-US" dirty="0" smtClean="0"/>
            </a:br>
            <a:r>
              <a:rPr lang="en-US" dirty="0" err="1" smtClean="0"/>
              <a:t>Alfisols</a:t>
            </a:r>
            <a:r>
              <a:rPr lang="en-US" dirty="0" smtClean="0"/>
              <a:t> occupy ~10.1% of the global ice-free land area. In the US, they account for ~13.9% of the land area. </a:t>
            </a:r>
            <a:r>
              <a:rPr lang="en-US" dirty="0" err="1" smtClean="0"/>
              <a:t>Alfisols</a:t>
            </a:r>
            <a:r>
              <a:rPr lang="en-US" dirty="0" smtClean="0"/>
              <a:t> support about 17% of the world's population.</a:t>
            </a:r>
            <a:br>
              <a:rPr lang="en-US" dirty="0" smtClean="0"/>
            </a:br>
            <a:r>
              <a:rPr lang="en-US" dirty="0" smtClean="0"/>
              <a:t/>
            </a:r>
            <a:br>
              <a:rPr lang="en-US" dirty="0" smtClean="0"/>
            </a:br>
            <a:r>
              <a:rPr lang="en-US" dirty="0" smtClean="0"/>
              <a:t>The combination of generally favorable climate and high native fertility allows </a:t>
            </a:r>
            <a:r>
              <a:rPr lang="en-US" dirty="0" err="1" smtClean="0"/>
              <a:t>Alfisols</a:t>
            </a:r>
            <a:r>
              <a:rPr lang="en-US" dirty="0" smtClean="0"/>
              <a:t> to be very productive soils for both agricultural and </a:t>
            </a:r>
            <a:r>
              <a:rPr lang="en-US" dirty="0" err="1" smtClean="0"/>
              <a:t>silvicultural</a:t>
            </a:r>
            <a:r>
              <a:rPr lang="en-US" dirty="0" smtClean="0"/>
              <a:t> use.</a:t>
            </a:r>
          </a:p>
        </p:txBody>
      </p:sp>
      <p:sp>
        <p:nvSpPr>
          <p:cNvPr id="4" name="Slide Number Placeholder 3"/>
          <p:cNvSpPr>
            <a:spLocks noGrp="1"/>
          </p:cNvSpPr>
          <p:nvPr>
            <p:ph type="sldNum" sz="quarter" idx="10"/>
          </p:nvPr>
        </p:nvSpPr>
        <p:spPr/>
        <p:txBody>
          <a:bodyPr/>
          <a:lstStyle/>
          <a:p>
            <a:fld id="{E2DD2B6C-0392-4709-A1AD-771C630AB0E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Spodosols</a:t>
            </a:r>
            <a:r>
              <a:rPr lang="en-US" i="1" dirty="0" smtClean="0"/>
              <a:t> – acidic, sandy forest soils under conifers</a:t>
            </a:r>
          </a:p>
          <a:p>
            <a:endParaRPr lang="en-US" i="1" dirty="0" smtClean="0"/>
          </a:p>
          <a:p>
            <a:r>
              <a:rPr lang="en-US" i="1" dirty="0" smtClean="0"/>
              <a:t>http://soils.cals.uidaho.edu/soilorders/spodosols.htm</a:t>
            </a:r>
          </a:p>
          <a:p>
            <a:endParaRPr lang="en-US" i="1" dirty="0" smtClean="0"/>
          </a:p>
          <a:p>
            <a:endParaRPr lang="en-US" i="1" dirty="0" smtClean="0"/>
          </a:p>
          <a:p>
            <a:r>
              <a:rPr lang="en-US" b="1" i="1" dirty="0" err="1" smtClean="0"/>
              <a:t>Spodosols</a:t>
            </a:r>
            <a:r>
              <a:rPr lang="en-US" dirty="0" smtClean="0"/>
              <a:t> are acid soils characterized by a subsurface accumulation of humus that is </a:t>
            </a:r>
            <a:r>
              <a:rPr lang="en-US" dirty="0" err="1" smtClean="0"/>
              <a:t>complexed</a:t>
            </a:r>
            <a:r>
              <a:rPr lang="en-US" dirty="0" smtClean="0"/>
              <a:t> with Al and Fe. These photogenic soils typically form in coarse-textured parent material and have a light-colored E horizon overlying a reddish-brown </a:t>
            </a:r>
            <a:r>
              <a:rPr lang="en-US" dirty="0" err="1" smtClean="0"/>
              <a:t>spodic</a:t>
            </a:r>
            <a:r>
              <a:rPr lang="en-US" dirty="0" smtClean="0"/>
              <a:t> horizon. The process that forms these horizons is known as </a:t>
            </a:r>
            <a:r>
              <a:rPr lang="en-US" i="1" dirty="0" err="1" smtClean="0"/>
              <a:t>podzolization</a:t>
            </a:r>
            <a:r>
              <a:rPr lang="en-US" dirty="0" smtClean="0"/>
              <a:t>. </a:t>
            </a:r>
            <a:br>
              <a:rPr lang="en-US" dirty="0" smtClean="0"/>
            </a:br>
            <a:r>
              <a:rPr lang="en-US" dirty="0" smtClean="0"/>
              <a:t/>
            </a:r>
            <a:br>
              <a:rPr lang="en-US" dirty="0" smtClean="0"/>
            </a:br>
            <a:r>
              <a:rPr lang="en-US" dirty="0" err="1" smtClean="0"/>
              <a:t>Spodosols</a:t>
            </a:r>
            <a:r>
              <a:rPr lang="en-US" dirty="0" smtClean="0"/>
              <a:t> often occur under coniferous forest in cool, moist climates. Globally, they occupy ~4% of the ice-free land area. In the US, they occupy ~3.5% of the land area.</a:t>
            </a:r>
            <a:br>
              <a:rPr lang="en-US" dirty="0" smtClean="0"/>
            </a:br>
            <a:r>
              <a:rPr lang="en-US" dirty="0" smtClean="0"/>
              <a:t/>
            </a:r>
            <a:br>
              <a:rPr lang="en-US" dirty="0" smtClean="0"/>
            </a:br>
            <a:r>
              <a:rPr lang="en-US" dirty="0" smtClean="0"/>
              <a:t>Many </a:t>
            </a:r>
            <a:r>
              <a:rPr lang="en-US" dirty="0" err="1" smtClean="0"/>
              <a:t>Spodosols</a:t>
            </a:r>
            <a:r>
              <a:rPr lang="en-US" dirty="0" smtClean="0"/>
              <a:t> support forest. Because they are naturally infertile, </a:t>
            </a:r>
            <a:r>
              <a:rPr lang="en-US" dirty="0" err="1" smtClean="0"/>
              <a:t>Spodosols</a:t>
            </a:r>
            <a:r>
              <a:rPr lang="en-US" dirty="0" smtClean="0"/>
              <a:t> require additions of lime in order to be productive agriculturally.</a:t>
            </a:r>
            <a:endParaRPr lang="en-US" i="1" dirty="0" smtClean="0"/>
          </a:p>
          <a:p>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major different</a:t>
            </a:r>
            <a:r>
              <a:rPr lang="en-US" baseline="0" dirty="0" smtClean="0"/>
              <a:t> types of forests, coniferous forests, and deciduous forests. </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lots of different organisms in the forest, including deer, trees, squirrels, salamanders, and </a:t>
            </a:r>
            <a:r>
              <a:rPr lang="en-US" baseline="0" dirty="0" err="1" smtClean="0"/>
              <a:t>racoons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biggest organism in the forest is actually located in a forest, and it is</a:t>
            </a:r>
            <a:r>
              <a:rPr lang="en-US" baseline="0" dirty="0" smtClean="0"/>
              <a:t> a fungus!</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relief varies from very flat to</a:t>
            </a:r>
            <a:r>
              <a:rPr lang="en-US" baseline="0" dirty="0" smtClean="0"/>
              <a:t> very steep in the mountains.</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Forests are really useful to store carbon.</a:t>
            </a:r>
            <a:r>
              <a:rPr lang="en-US" baseline="0" dirty="0" smtClean="0"/>
              <a:t> Carbon cycles between the atmosphere, plants, and soil. When plants are removed, the cycle is disturbed.</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914400"/>
            <a:ext cx="7772400" cy="1470025"/>
          </a:xfrm>
        </p:spPr>
        <p:txBody>
          <a:bodyPr/>
          <a:lstStyle/>
          <a:p>
            <a:r>
              <a:rPr lang="en-US" dirty="0" smtClean="0"/>
              <a:t>Forest Soils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914400" y="685800"/>
            <a:ext cx="7543800" cy="4876800"/>
            <a:chOff x="304800" y="228600"/>
            <a:chExt cx="7543800" cy="4876800"/>
          </a:xfrm>
        </p:grpSpPr>
        <p:grpSp>
          <p:nvGrpSpPr>
            <p:cNvPr id="47" name="Group 46"/>
            <p:cNvGrpSpPr/>
            <p:nvPr/>
          </p:nvGrpSpPr>
          <p:grpSpPr>
            <a:xfrm>
              <a:off x="304800" y="228600"/>
              <a:ext cx="7467600" cy="4876800"/>
              <a:chOff x="304800" y="228600"/>
              <a:chExt cx="7467600" cy="4876800"/>
            </a:xfrm>
          </p:grpSpPr>
          <p:grpSp>
            <p:nvGrpSpPr>
              <p:cNvPr id="46" name="Group 45"/>
              <p:cNvGrpSpPr/>
              <p:nvPr/>
            </p:nvGrpSpPr>
            <p:grpSpPr>
              <a:xfrm>
                <a:off x="304800" y="228600"/>
                <a:ext cx="7467600" cy="4876800"/>
                <a:chOff x="152400" y="228600"/>
                <a:chExt cx="7467600" cy="4876800"/>
              </a:xfrm>
            </p:grpSpPr>
            <p:sp>
              <p:nvSpPr>
                <p:cNvPr id="36" name="Up Arrow 35"/>
                <p:cNvSpPr/>
                <p:nvPr/>
              </p:nvSpPr>
              <p:spPr>
                <a:xfrm>
                  <a:off x="6781800" y="2590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52400" y="228600"/>
                  <a:ext cx="7467600" cy="4876800"/>
                  <a:chOff x="152400" y="228600"/>
                  <a:chExt cx="7467600" cy="4876800"/>
                </a:xfrm>
              </p:grpSpPr>
              <p:grpSp>
                <p:nvGrpSpPr>
                  <p:cNvPr id="44" name="Group 43"/>
                  <p:cNvGrpSpPr/>
                  <p:nvPr/>
                </p:nvGrpSpPr>
                <p:grpSpPr>
                  <a:xfrm>
                    <a:off x="152400" y="228600"/>
                    <a:ext cx="7467600" cy="4876800"/>
                    <a:chOff x="304800" y="228600"/>
                    <a:chExt cx="7467600" cy="4876800"/>
                  </a:xfrm>
                </p:grpSpPr>
                <p:pic>
                  <p:nvPicPr>
                    <p:cNvPr id="5129" name="Picture 9" descr="C:\Documents and Settings\intern\Local Settings\Temporary Internet Files\Content.IE5\8X8NTQU5\MC900441870[1].wmf"/>
                    <p:cNvPicPr>
                      <a:picLocks noChangeAspect="1" noChangeArrowheads="1"/>
                    </p:cNvPicPr>
                    <p:nvPr/>
                  </p:nvPicPr>
                  <p:blipFill>
                    <a:blip r:embed="rId3"/>
                    <a:srcRect/>
                    <a:stretch>
                      <a:fillRect/>
                    </a:stretch>
                  </p:blipFill>
                  <p:spPr bwMode="auto">
                    <a:xfrm>
                      <a:off x="1066800" y="304800"/>
                      <a:ext cx="4800600" cy="4800600"/>
                    </a:xfrm>
                    <a:prstGeom prst="rect">
                      <a:avLst/>
                    </a:prstGeom>
                    <a:noFill/>
                  </p:spPr>
                </p:pic>
                <p:sp>
                  <p:nvSpPr>
                    <p:cNvPr id="6" name="TextBox 5"/>
                    <p:cNvSpPr txBox="1"/>
                    <p:nvPr/>
                  </p:nvSpPr>
                  <p:spPr>
                    <a:xfrm>
                      <a:off x="4800600" y="228600"/>
                      <a:ext cx="1371600" cy="646331"/>
                    </a:xfrm>
                    <a:prstGeom prst="rect">
                      <a:avLst/>
                    </a:prstGeom>
                    <a:noFill/>
                  </p:spPr>
                  <p:txBody>
                    <a:bodyPr wrap="square" rtlCol="0">
                      <a:spAutoFit/>
                    </a:bodyPr>
                    <a:lstStyle/>
                    <a:p>
                      <a:r>
                        <a:rPr lang="en-US" dirty="0" smtClean="0"/>
                        <a:t>CO2 from Respiration</a:t>
                      </a:r>
                      <a:endParaRPr lang="en-US" dirty="0"/>
                    </a:p>
                  </p:txBody>
                </p:sp>
                <p:sp>
                  <p:nvSpPr>
                    <p:cNvPr id="7" name="TextBox 6"/>
                    <p:cNvSpPr txBox="1"/>
                    <p:nvPr/>
                  </p:nvSpPr>
                  <p:spPr>
                    <a:xfrm>
                      <a:off x="914400" y="304800"/>
                      <a:ext cx="1371600" cy="646331"/>
                    </a:xfrm>
                    <a:prstGeom prst="rect">
                      <a:avLst/>
                    </a:prstGeom>
                    <a:noFill/>
                  </p:spPr>
                  <p:txBody>
                    <a:bodyPr wrap="square" rtlCol="0">
                      <a:spAutoFit/>
                    </a:bodyPr>
                    <a:lstStyle/>
                    <a:p>
                      <a:r>
                        <a:rPr lang="en-US" dirty="0" smtClean="0"/>
                        <a:t>CO2 from Atmosphere</a:t>
                      </a:r>
                      <a:endParaRPr lang="en-US" dirty="0"/>
                    </a:p>
                  </p:txBody>
                </p:sp>
                <p:sp>
                  <p:nvSpPr>
                    <p:cNvPr id="28" name="TextBox 27"/>
                    <p:cNvSpPr txBox="1"/>
                    <p:nvPr/>
                  </p:nvSpPr>
                  <p:spPr>
                    <a:xfrm>
                      <a:off x="304800" y="2667000"/>
                      <a:ext cx="1371600" cy="646331"/>
                    </a:xfrm>
                    <a:prstGeom prst="rect">
                      <a:avLst/>
                    </a:prstGeom>
                    <a:noFill/>
                  </p:spPr>
                  <p:txBody>
                    <a:bodyPr wrap="square" rtlCol="0">
                      <a:spAutoFit/>
                    </a:bodyPr>
                    <a:lstStyle/>
                    <a:p>
                      <a:r>
                        <a:rPr lang="en-US" dirty="0" smtClean="0"/>
                        <a:t>CO2 from Respiration</a:t>
                      </a:r>
                      <a:endParaRPr lang="en-US" dirty="0"/>
                    </a:p>
                  </p:txBody>
                </p:sp>
                <p:grpSp>
                  <p:nvGrpSpPr>
                    <p:cNvPr id="43" name="Group 42"/>
                    <p:cNvGrpSpPr/>
                    <p:nvPr/>
                  </p:nvGrpSpPr>
                  <p:grpSpPr>
                    <a:xfrm>
                      <a:off x="304800" y="2362200"/>
                      <a:ext cx="7467600" cy="2667000"/>
                      <a:chOff x="228600" y="2362200"/>
                      <a:chExt cx="7467600" cy="2667000"/>
                    </a:xfrm>
                  </p:grpSpPr>
                  <p:pic>
                    <p:nvPicPr>
                      <p:cNvPr id="5134" name="Picture 14" descr="C:\Documents and Settings\intern\Local Settings\Temporary Internet Files\Content.IE5\8X8NTQU5\MC900441409[1].wmf"/>
                      <p:cNvPicPr>
                        <a:picLocks noChangeAspect="1" noChangeArrowheads="1"/>
                      </p:cNvPicPr>
                      <p:nvPr/>
                    </p:nvPicPr>
                    <p:blipFill>
                      <a:blip r:embed="rId4"/>
                      <a:srcRect/>
                      <a:stretch>
                        <a:fillRect/>
                      </a:stretch>
                    </p:blipFill>
                    <p:spPr bwMode="auto">
                      <a:xfrm flipH="1">
                        <a:off x="5273675" y="2667000"/>
                        <a:ext cx="1812925" cy="1022350"/>
                      </a:xfrm>
                      <a:prstGeom prst="rect">
                        <a:avLst/>
                      </a:prstGeom>
                      <a:noFill/>
                    </p:spPr>
                  </p:pic>
                  <p:sp>
                    <p:nvSpPr>
                      <p:cNvPr id="18" name="TextBox 17"/>
                      <p:cNvSpPr txBox="1"/>
                      <p:nvPr/>
                    </p:nvSpPr>
                    <p:spPr>
                      <a:xfrm>
                        <a:off x="5257800" y="3733800"/>
                        <a:ext cx="1371600" cy="646331"/>
                      </a:xfrm>
                      <a:prstGeom prst="rect">
                        <a:avLst/>
                      </a:prstGeom>
                      <a:noFill/>
                    </p:spPr>
                    <p:txBody>
                      <a:bodyPr wrap="square" rtlCol="0">
                        <a:spAutoFit/>
                      </a:bodyPr>
                      <a:lstStyle/>
                      <a:p>
                        <a:r>
                          <a:rPr lang="en-US" dirty="0" smtClean="0"/>
                          <a:t>Animal Waste</a:t>
                        </a:r>
                        <a:endParaRPr lang="en-US" dirty="0"/>
                      </a:p>
                    </p:txBody>
                  </p:sp>
                  <p:sp>
                    <p:nvSpPr>
                      <p:cNvPr id="19" name="TextBox 18"/>
                      <p:cNvSpPr txBox="1"/>
                      <p:nvPr/>
                    </p:nvSpPr>
                    <p:spPr>
                      <a:xfrm>
                        <a:off x="6324600" y="3733800"/>
                        <a:ext cx="1371600" cy="646331"/>
                      </a:xfrm>
                      <a:prstGeom prst="rect">
                        <a:avLst/>
                      </a:prstGeom>
                      <a:noFill/>
                    </p:spPr>
                    <p:txBody>
                      <a:bodyPr wrap="square" rtlCol="0">
                        <a:spAutoFit/>
                      </a:bodyPr>
                      <a:lstStyle/>
                      <a:p>
                        <a:r>
                          <a:rPr lang="en-US" dirty="0" smtClean="0"/>
                          <a:t>Dead Animals</a:t>
                        </a:r>
                        <a:endParaRPr lang="en-US" dirty="0"/>
                      </a:p>
                    </p:txBody>
                  </p:sp>
                  <p:pic>
                    <p:nvPicPr>
                      <p:cNvPr id="5135" name="Picture 15" descr="C:\Program Files\Microsoft Office\MEDIA\OFFICE12\Bullets\BD21421_.gif"/>
                      <p:cNvPicPr>
                        <a:picLocks noChangeAspect="1" noChangeArrowheads="1"/>
                      </p:cNvPicPr>
                      <p:nvPr/>
                    </p:nvPicPr>
                    <p:blipFill>
                      <a:blip r:embed="rId5"/>
                      <a:srcRect/>
                      <a:stretch>
                        <a:fillRect/>
                      </a:stretch>
                    </p:blipFill>
                    <p:spPr bwMode="auto">
                      <a:xfrm>
                        <a:off x="4554918" y="2362200"/>
                        <a:ext cx="300037" cy="300037"/>
                      </a:xfrm>
                      <a:prstGeom prst="rect">
                        <a:avLst/>
                      </a:prstGeom>
                      <a:noFill/>
                    </p:spPr>
                  </p:pic>
                  <p:pic>
                    <p:nvPicPr>
                      <p:cNvPr id="21" name="Picture 15" descr="C:\Program Files\Microsoft Office\MEDIA\OFFICE12\Bullets\BD21421_.gif"/>
                      <p:cNvPicPr>
                        <a:picLocks noChangeAspect="1" noChangeArrowheads="1"/>
                      </p:cNvPicPr>
                      <p:nvPr/>
                    </p:nvPicPr>
                    <p:blipFill>
                      <a:blip r:embed="rId5"/>
                      <a:srcRect/>
                      <a:stretch>
                        <a:fillRect/>
                      </a:stretch>
                    </p:blipFill>
                    <p:spPr bwMode="auto">
                      <a:xfrm rot="10539609">
                        <a:off x="5023040" y="2677922"/>
                        <a:ext cx="300037" cy="300037"/>
                      </a:xfrm>
                      <a:prstGeom prst="rect">
                        <a:avLst/>
                      </a:prstGeom>
                      <a:noFill/>
                    </p:spPr>
                  </p:pic>
                  <p:sp>
                    <p:nvSpPr>
                      <p:cNvPr id="22" name="TextBox 21"/>
                      <p:cNvSpPr txBox="1"/>
                      <p:nvPr/>
                    </p:nvSpPr>
                    <p:spPr>
                      <a:xfrm>
                        <a:off x="4343400" y="3697069"/>
                        <a:ext cx="1371600" cy="646331"/>
                      </a:xfrm>
                      <a:prstGeom prst="rect">
                        <a:avLst/>
                      </a:prstGeom>
                      <a:noFill/>
                    </p:spPr>
                    <p:txBody>
                      <a:bodyPr wrap="square" rtlCol="0">
                        <a:spAutoFit/>
                      </a:bodyPr>
                      <a:lstStyle/>
                      <a:p>
                        <a:r>
                          <a:rPr lang="en-US" dirty="0" smtClean="0"/>
                          <a:t>Fallen Leaves</a:t>
                        </a:r>
                        <a:endParaRPr lang="en-US" dirty="0"/>
                      </a:p>
                    </p:txBody>
                  </p:sp>
                  <p:sp>
                    <p:nvSpPr>
                      <p:cNvPr id="23" name="Rectangle 22"/>
                      <p:cNvSpPr/>
                      <p:nvPr/>
                    </p:nvSpPr>
                    <p:spPr>
                      <a:xfrm>
                        <a:off x="4267200" y="3657600"/>
                        <a:ext cx="2971800" cy="838200"/>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28600" y="3657600"/>
                        <a:ext cx="3130281" cy="1359932"/>
                        <a:chOff x="228600" y="3657600"/>
                        <a:chExt cx="3130281" cy="1359932"/>
                      </a:xfrm>
                    </p:grpSpPr>
                    <p:sp>
                      <p:nvSpPr>
                        <p:cNvPr id="24" name="Rectangle 23"/>
                        <p:cNvSpPr/>
                        <p:nvPr/>
                      </p:nvSpPr>
                      <p:spPr>
                        <a:xfrm>
                          <a:off x="304800" y="3657600"/>
                          <a:ext cx="2971800" cy="838200"/>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47800" y="4114800"/>
                          <a:ext cx="1371600" cy="369332"/>
                        </a:xfrm>
                        <a:prstGeom prst="rect">
                          <a:avLst/>
                        </a:prstGeom>
                        <a:noFill/>
                      </p:spPr>
                      <p:txBody>
                        <a:bodyPr wrap="square" rtlCol="0">
                          <a:spAutoFit/>
                        </a:bodyPr>
                        <a:lstStyle/>
                        <a:p>
                          <a:r>
                            <a:rPr lang="en-US" dirty="0" smtClean="0"/>
                            <a:t>Worms</a:t>
                          </a:r>
                          <a:endParaRPr lang="en-US" dirty="0"/>
                        </a:p>
                      </p:txBody>
                    </p:sp>
                    <p:sp>
                      <p:nvSpPr>
                        <p:cNvPr id="27" name="TextBox 26"/>
                        <p:cNvSpPr txBox="1"/>
                        <p:nvPr/>
                      </p:nvSpPr>
                      <p:spPr>
                        <a:xfrm>
                          <a:off x="1828800" y="3657600"/>
                          <a:ext cx="1371600" cy="369332"/>
                        </a:xfrm>
                        <a:prstGeom prst="rect">
                          <a:avLst/>
                        </a:prstGeom>
                        <a:noFill/>
                      </p:spPr>
                      <p:txBody>
                        <a:bodyPr wrap="square" rtlCol="0">
                          <a:spAutoFit/>
                        </a:bodyPr>
                        <a:lstStyle/>
                        <a:p>
                          <a:r>
                            <a:rPr lang="en-US" dirty="0" smtClean="0"/>
                            <a:t>Tree Roots</a:t>
                          </a:r>
                          <a:endParaRPr lang="en-US" dirty="0"/>
                        </a:p>
                      </p:txBody>
                    </p:sp>
                    <p:pic>
                      <p:nvPicPr>
                        <p:cNvPr id="5136" name="Picture 16" descr="C:\Documents and Settings\intern\Local Settings\Temporary Internet Files\Content.IE5\IHQH6N0R\MC900438738[1].jpg"/>
                        <p:cNvPicPr>
                          <a:picLocks noChangeAspect="1" noChangeArrowheads="1"/>
                        </p:cNvPicPr>
                        <p:nvPr/>
                      </p:nvPicPr>
                      <p:blipFill>
                        <a:blip r:embed="rId6" cstate="print"/>
                        <a:srcRect/>
                        <a:stretch>
                          <a:fillRect/>
                        </a:stretch>
                      </p:blipFill>
                      <p:spPr bwMode="auto">
                        <a:xfrm>
                          <a:off x="609600" y="3733800"/>
                          <a:ext cx="609600" cy="457200"/>
                        </a:xfrm>
                        <a:prstGeom prst="rect">
                          <a:avLst/>
                        </a:prstGeom>
                        <a:noFill/>
                      </p:spPr>
                    </p:pic>
                    <p:pic>
                      <p:nvPicPr>
                        <p:cNvPr id="5138" name="Picture 18" descr="C:\Documents and Settings\intern\Local Settings\Temporary Internet Files\Content.IE5\8X8NTQU5\MC900057341[1].wmf"/>
                        <p:cNvPicPr>
                          <a:picLocks noChangeAspect="1" noChangeArrowheads="1"/>
                        </p:cNvPicPr>
                        <p:nvPr/>
                      </p:nvPicPr>
                      <p:blipFill>
                        <a:blip r:embed="rId7"/>
                        <a:srcRect/>
                        <a:stretch>
                          <a:fillRect/>
                        </a:stretch>
                      </p:blipFill>
                      <p:spPr bwMode="auto">
                        <a:xfrm>
                          <a:off x="2209800" y="3962400"/>
                          <a:ext cx="899770" cy="742950"/>
                        </a:xfrm>
                        <a:prstGeom prst="rect">
                          <a:avLst/>
                        </a:prstGeom>
                        <a:noFill/>
                      </p:spPr>
                    </p:pic>
                    <p:sp>
                      <p:nvSpPr>
                        <p:cNvPr id="32" name="TextBox 31"/>
                        <p:cNvSpPr txBox="1"/>
                        <p:nvPr/>
                      </p:nvSpPr>
                      <p:spPr>
                        <a:xfrm>
                          <a:off x="228600" y="4648200"/>
                          <a:ext cx="3130281" cy="369332"/>
                        </a:xfrm>
                        <a:prstGeom prst="rect">
                          <a:avLst/>
                        </a:prstGeom>
                        <a:noFill/>
                      </p:spPr>
                      <p:txBody>
                        <a:bodyPr wrap="none" rtlCol="0">
                          <a:spAutoFit/>
                        </a:bodyPr>
                        <a:lstStyle/>
                        <a:p>
                          <a:r>
                            <a:rPr lang="en-US" dirty="0" smtClean="0"/>
                            <a:t>Soil Carbon from Living Sources</a:t>
                          </a:r>
                          <a:endParaRPr lang="en-US" dirty="0"/>
                        </a:p>
                      </p:txBody>
                    </p:sp>
                  </p:grpSp>
                  <p:sp>
                    <p:nvSpPr>
                      <p:cNvPr id="33" name="TextBox 32"/>
                      <p:cNvSpPr txBox="1"/>
                      <p:nvPr/>
                    </p:nvSpPr>
                    <p:spPr>
                      <a:xfrm>
                        <a:off x="4233010" y="4659868"/>
                        <a:ext cx="3082190" cy="369332"/>
                      </a:xfrm>
                      <a:prstGeom prst="rect">
                        <a:avLst/>
                      </a:prstGeom>
                      <a:noFill/>
                    </p:spPr>
                    <p:txBody>
                      <a:bodyPr wrap="none" rtlCol="0">
                        <a:spAutoFit/>
                      </a:bodyPr>
                      <a:lstStyle/>
                      <a:p>
                        <a:r>
                          <a:rPr lang="en-US" dirty="0" smtClean="0"/>
                          <a:t>Soil Carbon from Dead Sources</a:t>
                        </a:r>
                        <a:endParaRPr lang="en-US" dirty="0"/>
                      </a:p>
                    </p:txBody>
                  </p:sp>
                </p:grpSp>
                <p:sp>
                  <p:nvSpPr>
                    <p:cNvPr id="35" name="Up Arrow 34"/>
                    <p:cNvSpPr/>
                    <p:nvPr/>
                  </p:nvSpPr>
                  <p:spPr>
                    <a:xfrm>
                      <a:off x="685800" y="32766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rot="2563245">
                      <a:off x="4971130" y="791843"/>
                      <a:ext cx="244339"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rot="7633787">
                      <a:off x="1597307" y="878384"/>
                      <a:ext cx="289944"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38"/>
                    <p:cNvSpPr/>
                    <p:nvPr/>
                  </p:nvSpPr>
                  <p:spPr>
                    <a:xfrm rot="10800000">
                      <a:off x="4402518" y="2174093"/>
                      <a:ext cx="249065" cy="15597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Up Arrow 39"/>
                  <p:cNvSpPr/>
                  <p:nvPr/>
                </p:nvSpPr>
                <p:spPr>
                  <a:xfrm rot="10800000">
                    <a:off x="5486400" y="3657600"/>
                    <a:ext cx="152400" cy="188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1000" y="4114800"/>
                    <a:ext cx="1371600" cy="369332"/>
                  </a:xfrm>
                  <a:prstGeom prst="rect">
                    <a:avLst/>
                  </a:prstGeom>
                  <a:noFill/>
                </p:spPr>
                <p:txBody>
                  <a:bodyPr wrap="square" rtlCol="0">
                    <a:spAutoFit/>
                  </a:bodyPr>
                  <a:lstStyle/>
                  <a:p>
                    <a:r>
                      <a:rPr lang="en-US" dirty="0" smtClean="0"/>
                      <a:t>Bacteria</a:t>
                    </a:r>
                    <a:endParaRPr lang="en-US" dirty="0"/>
                  </a:p>
                </p:txBody>
              </p:sp>
            </p:grpSp>
          </p:grpSp>
          <p:sp>
            <p:nvSpPr>
              <p:cNvPr id="41" name="Up Arrow 40"/>
              <p:cNvSpPr/>
              <p:nvPr/>
            </p:nvSpPr>
            <p:spPr>
              <a:xfrm rot="10800000" flipH="1">
                <a:off x="6477001" y="3581400"/>
                <a:ext cx="304800" cy="264304"/>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6477000" y="1905000"/>
              <a:ext cx="1371600" cy="646331"/>
            </a:xfrm>
            <a:prstGeom prst="rect">
              <a:avLst/>
            </a:prstGeom>
            <a:noFill/>
          </p:spPr>
          <p:txBody>
            <a:bodyPr wrap="square" rtlCol="0">
              <a:spAutoFit/>
            </a:bodyPr>
            <a:lstStyle/>
            <a:p>
              <a:r>
                <a:rPr lang="en-US" dirty="0" smtClean="0"/>
                <a:t>CO2 from Respiration</a:t>
              </a:r>
              <a:endParaRPr lang="en-US" dirty="0"/>
            </a:p>
          </p:txBody>
        </p:sp>
      </p:grpSp>
      <p:sp>
        <p:nvSpPr>
          <p:cNvPr id="49" name="TextBox 48"/>
          <p:cNvSpPr txBox="1"/>
          <p:nvPr/>
        </p:nvSpPr>
        <p:spPr>
          <a:xfrm>
            <a:off x="0" y="0"/>
            <a:ext cx="9144000" cy="1323439"/>
          </a:xfrm>
          <a:prstGeom prst="rect">
            <a:avLst/>
          </a:prstGeom>
          <a:noFill/>
        </p:spPr>
        <p:txBody>
          <a:bodyPr wrap="square" rtlCol="0">
            <a:spAutoFit/>
          </a:bodyPr>
          <a:lstStyle/>
          <a:p>
            <a:r>
              <a:rPr lang="en-US" sz="4000" dirty="0" smtClean="0">
                <a:latin typeface="Berlin Sans FB" pitchFamily="34" charset="0"/>
              </a:rPr>
              <a:t>Forests are Important to the Carbon Cycle</a:t>
            </a:r>
          </a:p>
          <a:p>
            <a:endParaRPr lang="en-US" sz="4000" dirty="0">
              <a:latin typeface="Berlin Sans FB" pitchFamily="34" charset="0"/>
            </a:endParaRPr>
          </a:p>
        </p:txBody>
      </p:sp>
      <p:sp>
        <p:nvSpPr>
          <p:cNvPr id="50" name="TextBox 49"/>
          <p:cNvSpPr txBox="1"/>
          <p:nvPr/>
        </p:nvSpPr>
        <p:spPr>
          <a:xfrm>
            <a:off x="0" y="5704582"/>
            <a:ext cx="9144000" cy="1077218"/>
          </a:xfrm>
          <a:prstGeom prst="rect">
            <a:avLst/>
          </a:prstGeom>
          <a:noFill/>
        </p:spPr>
        <p:txBody>
          <a:bodyPr wrap="square" rtlCol="0">
            <a:spAutoFit/>
          </a:bodyPr>
          <a:lstStyle/>
          <a:p>
            <a:pPr algn="ctr"/>
            <a:r>
              <a:rPr lang="en-US" sz="3200" dirty="0" smtClean="0">
                <a:latin typeface="Berlin Sans FB" pitchFamily="34" charset="0"/>
              </a:rPr>
              <a:t>Temperate forests store carbon in trees and soils, which keeps it from being released into the air.</a:t>
            </a:r>
            <a:endParaRPr lang="en-US" sz="3200" dirty="0">
              <a:latin typeface="Berlin Sans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embership\K-12\SSSA K-12 Folder\Teachers Guide\Images\27-03-thinning-trees.jpg"/>
          <p:cNvPicPr>
            <a:picLocks noChangeAspect="1" noChangeArrowheads="1"/>
          </p:cNvPicPr>
          <p:nvPr/>
        </p:nvPicPr>
        <p:blipFill>
          <a:blip r:embed="rId3"/>
          <a:srcRect/>
          <a:stretch>
            <a:fillRect/>
          </a:stretch>
        </p:blipFill>
        <p:spPr bwMode="auto">
          <a:xfrm>
            <a:off x="1371600" y="1504950"/>
            <a:ext cx="6434138" cy="4286250"/>
          </a:xfrm>
          <a:prstGeom prst="rect">
            <a:avLst/>
          </a:prstGeom>
          <a:noFill/>
        </p:spPr>
      </p:pic>
      <p:sp>
        <p:nvSpPr>
          <p:cNvPr id="3" name="TextBox 2"/>
          <p:cNvSpPr txBox="1"/>
          <p:nvPr/>
        </p:nvSpPr>
        <p:spPr>
          <a:xfrm>
            <a:off x="228600" y="152400"/>
            <a:ext cx="8534400" cy="1938992"/>
          </a:xfrm>
          <a:prstGeom prst="rect">
            <a:avLst/>
          </a:prstGeom>
          <a:noFill/>
        </p:spPr>
        <p:txBody>
          <a:bodyPr wrap="square" rtlCol="0">
            <a:spAutoFit/>
          </a:bodyPr>
          <a:lstStyle/>
          <a:p>
            <a:pPr algn="ctr"/>
            <a:r>
              <a:rPr lang="en-US" sz="4000" b="1" dirty="0" smtClean="0">
                <a:solidFill>
                  <a:srgbClr val="FF0000"/>
                </a:solidFill>
                <a:latin typeface="Berlin Sans FB" pitchFamily="34" charset="0"/>
              </a:rPr>
              <a:t>CLEAR CUTTING </a:t>
            </a:r>
            <a:r>
              <a:rPr lang="en-US" sz="4000" dirty="0" smtClean="0">
                <a:latin typeface="Berlin Sans FB" pitchFamily="34" charset="0"/>
              </a:rPr>
              <a:t>is removing all trees at once. </a:t>
            </a:r>
          </a:p>
          <a:p>
            <a:pPr algn="ctr"/>
            <a:endParaRPr lang="en-US" sz="4000" dirty="0">
              <a:latin typeface="Berlin Sans FB" pitchFamily="34" charset="0"/>
            </a:endParaRPr>
          </a:p>
        </p:txBody>
      </p:sp>
      <p:sp>
        <p:nvSpPr>
          <p:cNvPr id="4" name="TextBox 3"/>
          <p:cNvSpPr txBox="1"/>
          <p:nvPr/>
        </p:nvSpPr>
        <p:spPr>
          <a:xfrm>
            <a:off x="1219200" y="5991761"/>
            <a:ext cx="8534400" cy="1323439"/>
          </a:xfrm>
          <a:prstGeom prst="rect">
            <a:avLst/>
          </a:prstGeom>
          <a:noFill/>
        </p:spPr>
        <p:txBody>
          <a:bodyPr wrap="square" rtlCol="0">
            <a:spAutoFit/>
          </a:bodyPr>
          <a:lstStyle/>
          <a:p>
            <a:r>
              <a:rPr lang="en-US" sz="4000" dirty="0" smtClean="0">
                <a:latin typeface="Berlin Sans FB" pitchFamily="34" charset="0"/>
              </a:rPr>
              <a:t>Why could this be a problem? </a:t>
            </a:r>
          </a:p>
          <a:p>
            <a:endParaRPr lang="en-US" sz="4000" dirty="0">
              <a:latin typeface="Berlin Sans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Membership\K-12\SSSA K-12 Folder\Teachers Guide\Images\27-04-Water-Cycle.jpg"/>
          <p:cNvPicPr>
            <a:picLocks noChangeAspect="1" noChangeArrowheads="1"/>
          </p:cNvPicPr>
          <p:nvPr/>
        </p:nvPicPr>
        <p:blipFill>
          <a:blip r:embed="rId3"/>
          <a:srcRect/>
          <a:stretch>
            <a:fillRect/>
          </a:stretch>
        </p:blipFill>
        <p:spPr bwMode="auto">
          <a:xfrm>
            <a:off x="-228600" y="3657600"/>
            <a:ext cx="4286250" cy="3429000"/>
          </a:xfrm>
          <a:prstGeom prst="rect">
            <a:avLst/>
          </a:prstGeom>
          <a:noFill/>
        </p:spPr>
      </p:pic>
      <p:pic>
        <p:nvPicPr>
          <p:cNvPr id="6147" name="Picture 3" descr="H:\Membership\K-12\SSSA K-12 Folder\Teachers Guide\Images\26-01-forest-big.jpg"/>
          <p:cNvPicPr>
            <a:picLocks noChangeAspect="1" noChangeArrowheads="1"/>
          </p:cNvPicPr>
          <p:nvPr/>
        </p:nvPicPr>
        <p:blipFill>
          <a:blip r:embed="rId4"/>
          <a:srcRect/>
          <a:stretch>
            <a:fillRect/>
          </a:stretch>
        </p:blipFill>
        <p:spPr bwMode="auto">
          <a:xfrm>
            <a:off x="76200" y="-942722"/>
            <a:ext cx="3581400" cy="4828922"/>
          </a:xfrm>
          <a:prstGeom prst="rect">
            <a:avLst/>
          </a:prstGeom>
          <a:noFill/>
        </p:spPr>
      </p:pic>
      <p:sp>
        <p:nvSpPr>
          <p:cNvPr id="4" name="TextBox 3"/>
          <p:cNvSpPr txBox="1"/>
          <p:nvPr/>
        </p:nvSpPr>
        <p:spPr>
          <a:xfrm>
            <a:off x="3733800" y="152400"/>
            <a:ext cx="5257800" cy="1323439"/>
          </a:xfrm>
          <a:prstGeom prst="rect">
            <a:avLst/>
          </a:prstGeom>
          <a:noFill/>
        </p:spPr>
        <p:txBody>
          <a:bodyPr wrap="square" rtlCol="0">
            <a:spAutoFit/>
          </a:bodyPr>
          <a:lstStyle/>
          <a:p>
            <a:pPr algn="ctr"/>
            <a:r>
              <a:rPr lang="en-US" sz="4000" b="1" dirty="0" smtClean="0">
                <a:solidFill>
                  <a:srgbClr val="FF0000"/>
                </a:solidFill>
                <a:latin typeface="Berlin Sans FB" pitchFamily="34" charset="0"/>
              </a:rPr>
              <a:t>FORESTS </a:t>
            </a:r>
            <a:r>
              <a:rPr lang="en-US" sz="4000" dirty="0" smtClean="0">
                <a:latin typeface="Berlin Sans FB" pitchFamily="34" charset="0"/>
              </a:rPr>
              <a:t>are FILTERS.</a:t>
            </a:r>
          </a:p>
          <a:p>
            <a:pPr algn="ctr"/>
            <a:endParaRPr lang="en-US" sz="4000" dirty="0">
              <a:latin typeface="Berlin Sans FB" pitchFamily="34" charset="0"/>
            </a:endParaRPr>
          </a:p>
        </p:txBody>
      </p:sp>
      <p:sp>
        <p:nvSpPr>
          <p:cNvPr id="6" name="TextBox 5"/>
          <p:cNvSpPr txBox="1"/>
          <p:nvPr/>
        </p:nvSpPr>
        <p:spPr>
          <a:xfrm>
            <a:off x="3886200" y="1676400"/>
            <a:ext cx="5257800" cy="5016758"/>
          </a:xfrm>
          <a:prstGeom prst="rect">
            <a:avLst/>
          </a:prstGeom>
          <a:noFill/>
        </p:spPr>
        <p:txBody>
          <a:bodyPr wrap="square" rtlCol="0">
            <a:spAutoFit/>
          </a:bodyPr>
          <a:lstStyle/>
          <a:p>
            <a:pPr algn="ctr"/>
            <a:r>
              <a:rPr lang="en-US" sz="4000" b="1" dirty="0" smtClean="0">
                <a:solidFill>
                  <a:srgbClr val="00B050"/>
                </a:solidFill>
                <a:latin typeface="Berlin Sans FB" pitchFamily="34" charset="0"/>
              </a:rPr>
              <a:t>PLANTS</a:t>
            </a:r>
            <a:r>
              <a:rPr lang="en-US" sz="4000" dirty="0" smtClean="0">
                <a:latin typeface="Berlin Sans FB" pitchFamily="34" charset="0"/>
              </a:rPr>
              <a:t> and </a:t>
            </a:r>
            <a:r>
              <a:rPr lang="en-US" sz="4000" b="1" dirty="0" smtClean="0">
                <a:solidFill>
                  <a:schemeClr val="bg2">
                    <a:lumMod val="50000"/>
                  </a:schemeClr>
                </a:solidFill>
                <a:latin typeface="Berlin Sans FB" pitchFamily="34" charset="0"/>
              </a:rPr>
              <a:t>SOILS</a:t>
            </a:r>
            <a:r>
              <a:rPr lang="en-US" sz="4000" dirty="0" smtClean="0">
                <a:latin typeface="Berlin Sans FB" pitchFamily="34" charset="0"/>
              </a:rPr>
              <a:t> work together to remove germs, extra nutrients, and other pollutants from the </a:t>
            </a:r>
            <a:r>
              <a:rPr lang="en-US" sz="4000" b="1" dirty="0" smtClean="0">
                <a:solidFill>
                  <a:srgbClr val="0070C0"/>
                </a:solidFill>
                <a:latin typeface="Berlin Sans FB" pitchFamily="34" charset="0"/>
              </a:rPr>
              <a:t>WATER.</a:t>
            </a:r>
          </a:p>
          <a:p>
            <a:pPr algn="ctr"/>
            <a:endParaRPr lang="en-US" sz="4000" dirty="0" smtClean="0">
              <a:latin typeface="Berlin Sans FB" pitchFamily="34" charset="0"/>
            </a:endParaRPr>
          </a:p>
          <a:p>
            <a:pPr algn="ctr"/>
            <a:endParaRPr lang="en-US" sz="4000" dirty="0">
              <a:latin typeface="Berlin Sans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E Horizon (</a:t>
            </a:r>
            <a:r>
              <a:rPr lang="en-US" dirty="0" err="1" smtClean="0"/>
              <a:t>eluviated</a:t>
            </a:r>
            <a:r>
              <a:rPr lang="en-US" dirty="0" smtClean="0"/>
              <a:t>)</a:t>
            </a:r>
          </a:p>
          <a:p>
            <a:r>
              <a:rPr lang="en-US" dirty="0" err="1" smtClean="0"/>
              <a:t>Subsoils</a:t>
            </a:r>
            <a:endParaRPr lang="en-US" dirty="0" smtClean="0"/>
          </a:p>
          <a:p>
            <a:r>
              <a:rPr lang="en-US" dirty="0" smtClean="0"/>
              <a:t>Fungus</a:t>
            </a:r>
          </a:p>
          <a:p>
            <a:r>
              <a:rPr lang="en-US" dirty="0" smtClean="0"/>
              <a:t>Leaching</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err="1" smtClean="0"/>
              <a:t>Spodosols</a:t>
            </a:r>
            <a:r>
              <a:rPr lang="en-US" dirty="0" smtClean="0"/>
              <a:t> –  acidic, sandy forest soils under conifers</a:t>
            </a:r>
          </a:p>
          <a:p>
            <a:r>
              <a:rPr lang="en-US" dirty="0" err="1" smtClean="0"/>
              <a:t>Alfisols</a:t>
            </a:r>
            <a:r>
              <a:rPr lang="en-US" dirty="0" smtClean="0"/>
              <a:t> - moderately leached soils often found in temperate forests</a:t>
            </a:r>
          </a:p>
          <a:p>
            <a:r>
              <a:rPr lang="en-US" dirty="0" smtClean="0"/>
              <a:t>Respiration – animals breathing in and out generate carbon dioxide</a:t>
            </a:r>
          </a:p>
          <a:p>
            <a:r>
              <a:rPr lang="en-US" dirty="0" smtClean="0"/>
              <a:t>Carbon dioxide – a greenhouse gas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Membership\K-12\SSSA K-12 Folder\Teachers Guide\Images\27-05-NW-stream.jpg"/>
          <p:cNvPicPr>
            <a:picLocks noChangeAspect="1" noChangeArrowheads="1"/>
          </p:cNvPicPr>
          <p:nvPr/>
        </p:nvPicPr>
        <p:blipFill>
          <a:blip r:embed="rId3"/>
          <a:srcRect/>
          <a:stretch>
            <a:fillRect/>
          </a:stretch>
        </p:blipFill>
        <p:spPr bwMode="auto">
          <a:xfrm>
            <a:off x="762000" y="890588"/>
            <a:ext cx="7620000" cy="50768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embership\K-12\SSSA K-12 Folder\Teachers Guide\Images\26-04-Forest-Map.jpg"/>
          <p:cNvPicPr>
            <a:picLocks noChangeAspect="1" noChangeArrowheads="1"/>
          </p:cNvPicPr>
          <p:nvPr/>
        </p:nvPicPr>
        <p:blipFill>
          <a:blip r:embed="rId3"/>
          <a:srcRect/>
          <a:stretch>
            <a:fillRect/>
          </a:stretch>
        </p:blipFill>
        <p:spPr bwMode="auto">
          <a:xfrm>
            <a:off x="152399" y="152399"/>
            <a:ext cx="3638550" cy="3028950"/>
          </a:xfrm>
          <a:prstGeom prst="rect">
            <a:avLst/>
          </a:prstGeom>
          <a:noFill/>
        </p:spPr>
      </p:pic>
      <p:sp>
        <p:nvSpPr>
          <p:cNvPr id="4" name="TextBox 3"/>
          <p:cNvSpPr txBox="1"/>
          <p:nvPr/>
        </p:nvSpPr>
        <p:spPr>
          <a:xfrm>
            <a:off x="3810000" y="457200"/>
            <a:ext cx="5105400" cy="2308324"/>
          </a:xfrm>
          <a:prstGeom prst="rect">
            <a:avLst/>
          </a:prstGeom>
          <a:noFill/>
        </p:spPr>
        <p:txBody>
          <a:bodyPr wrap="square" rtlCol="0">
            <a:spAutoFit/>
          </a:bodyPr>
          <a:lstStyle/>
          <a:p>
            <a:pPr algn="ctr"/>
            <a:r>
              <a:rPr lang="en-US" sz="3600" dirty="0" smtClean="0">
                <a:latin typeface="Berlin Sans FB" pitchFamily="34" charset="0"/>
              </a:rPr>
              <a:t>Forests used to cover the Eastern half of the United States, and most of southern Canada.</a:t>
            </a:r>
            <a:endParaRPr lang="en-US" sz="3600" dirty="0">
              <a:latin typeface="Berlin Sans FB" pitchFamily="34" charset="0"/>
            </a:endParaRPr>
          </a:p>
        </p:txBody>
      </p:sp>
      <p:sp>
        <p:nvSpPr>
          <p:cNvPr id="5" name="TextBox 4"/>
          <p:cNvSpPr txBox="1"/>
          <p:nvPr/>
        </p:nvSpPr>
        <p:spPr>
          <a:xfrm>
            <a:off x="304800" y="3242608"/>
            <a:ext cx="8534400" cy="1938992"/>
          </a:xfrm>
          <a:prstGeom prst="rect">
            <a:avLst/>
          </a:prstGeom>
          <a:noFill/>
        </p:spPr>
        <p:txBody>
          <a:bodyPr wrap="square" rtlCol="0">
            <a:spAutoFit/>
          </a:bodyPr>
          <a:lstStyle/>
          <a:p>
            <a:r>
              <a:rPr lang="en-US" sz="4000" dirty="0" smtClean="0">
                <a:latin typeface="Berlin Sans FB" pitchFamily="34" charset="0"/>
              </a:rPr>
              <a:t>Most forests are not too </a:t>
            </a:r>
            <a:r>
              <a:rPr lang="en-US" sz="4000" b="1" dirty="0" smtClean="0">
                <a:solidFill>
                  <a:srgbClr val="FF0000"/>
                </a:solidFill>
                <a:latin typeface="Berlin Sans FB" pitchFamily="34" charset="0"/>
              </a:rPr>
              <a:t>hot</a:t>
            </a:r>
            <a:r>
              <a:rPr lang="en-US" sz="4000" dirty="0" smtClean="0">
                <a:latin typeface="Berlin Sans FB" pitchFamily="34" charset="0"/>
              </a:rPr>
              <a:t>, or not too </a:t>
            </a:r>
            <a:r>
              <a:rPr lang="en-US" sz="4000" b="1" dirty="0" smtClean="0">
                <a:solidFill>
                  <a:srgbClr val="0070C0"/>
                </a:solidFill>
                <a:latin typeface="Berlin Sans FB" pitchFamily="34" charset="0"/>
              </a:rPr>
              <a:t>cold</a:t>
            </a:r>
            <a:r>
              <a:rPr lang="en-US" sz="4000" dirty="0" smtClean="0">
                <a:latin typeface="Berlin Sans FB" pitchFamily="34" charset="0"/>
              </a:rPr>
              <a:t>, and have moderate amounts of precipitation. </a:t>
            </a:r>
            <a:endParaRPr lang="en-US" sz="4000" dirty="0">
              <a:latin typeface="Berlin Sans FB"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3352800" y="1752600"/>
            <a:ext cx="5638800" cy="4618675"/>
          </a:xfrm>
          <a:prstGeom prst="rect">
            <a:avLst/>
          </a:prstGeom>
          <a:noFill/>
          <a:ln w="9525">
            <a:noFill/>
            <a:miter lim="800000"/>
            <a:headEnd/>
            <a:tailEnd/>
          </a:ln>
        </p:spPr>
      </p:pic>
      <p:pic>
        <p:nvPicPr>
          <p:cNvPr id="5" name="Picture 4" descr="ALFISOL.jpg"/>
          <p:cNvPicPr>
            <a:picLocks noChangeAspect="1"/>
          </p:cNvPicPr>
          <p:nvPr/>
        </p:nvPicPr>
        <p:blipFill>
          <a:blip r:embed="rId4" cstate="print"/>
          <a:stretch>
            <a:fillRect/>
          </a:stretch>
        </p:blipFill>
        <p:spPr>
          <a:xfrm>
            <a:off x="152400" y="228600"/>
            <a:ext cx="2992041" cy="6400800"/>
          </a:xfrm>
          <a:prstGeom prst="roundRect">
            <a:avLst/>
          </a:prstGeom>
          <a:ln>
            <a:solidFill>
              <a:srgbClr val="FF0000"/>
            </a:solidFill>
          </a:ln>
        </p:spPr>
      </p:pic>
      <p:sp>
        <p:nvSpPr>
          <p:cNvPr id="6" name="TextBox 5"/>
          <p:cNvSpPr txBox="1"/>
          <p:nvPr/>
        </p:nvSpPr>
        <p:spPr>
          <a:xfrm>
            <a:off x="3124200" y="685800"/>
            <a:ext cx="6019800" cy="738664"/>
          </a:xfrm>
          <a:prstGeom prst="rect">
            <a:avLst/>
          </a:prstGeom>
          <a:solidFill>
            <a:srgbClr val="FF0000"/>
          </a:solidFill>
        </p:spPr>
        <p:txBody>
          <a:bodyPr wrap="square" rtlCol="0">
            <a:spAutoFit/>
          </a:bodyPr>
          <a:lstStyle/>
          <a:p>
            <a:pPr algn="ctr"/>
            <a:r>
              <a:rPr lang="en-US" sz="2400" b="1" dirty="0" smtClean="0">
                <a:solidFill>
                  <a:schemeClr val="bg1"/>
                </a:solidFill>
              </a:rPr>
              <a:t>ALFISOL</a:t>
            </a:r>
          </a:p>
          <a:p>
            <a:pPr algn="ctr"/>
            <a:r>
              <a:rPr lang="en-US" b="1" dirty="0" smtClean="0">
                <a:solidFill>
                  <a:schemeClr val="bg1"/>
                </a:solidFill>
              </a:rPr>
              <a:t>Moderately Weathered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642906" y="1905000"/>
            <a:ext cx="5302725" cy="4343400"/>
          </a:xfrm>
          <a:prstGeom prst="rect">
            <a:avLst/>
          </a:prstGeom>
          <a:noFill/>
          <a:ln w="9525">
            <a:noFill/>
            <a:miter lim="800000"/>
            <a:headEnd/>
            <a:tailEnd/>
          </a:ln>
        </p:spPr>
      </p:pic>
      <p:sp>
        <p:nvSpPr>
          <p:cNvPr id="4" name="TextBox 3"/>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SPODOSOL</a:t>
            </a:r>
          </a:p>
          <a:p>
            <a:pPr algn="ctr"/>
            <a:r>
              <a:rPr lang="en-US" b="1" dirty="0" smtClean="0">
                <a:solidFill>
                  <a:schemeClr val="bg1"/>
                </a:solidFill>
              </a:rPr>
              <a:t>Sandy, Acidic</a:t>
            </a:r>
            <a:endParaRPr lang="en-US" b="1" dirty="0">
              <a:solidFill>
                <a:schemeClr val="bg1"/>
              </a:solidFill>
            </a:endParaRPr>
          </a:p>
        </p:txBody>
      </p:sp>
      <p:pic>
        <p:nvPicPr>
          <p:cNvPr id="5" name="Picture 4" descr="SPODOSOL.jpg"/>
          <p:cNvPicPr>
            <a:picLocks noChangeAspect="1"/>
          </p:cNvPicPr>
          <p:nvPr/>
        </p:nvPicPr>
        <p:blipFill>
          <a:blip r:embed="rId4" cstate="print"/>
          <a:stretch>
            <a:fillRect/>
          </a:stretch>
        </p:blipFill>
        <p:spPr>
          <a:xfrm>
            <a:off x="152400" y="152400"/>
            <a:ext cx="3352800" cy="6553200"/>
          </a:xfrm>
          <a:prstGeom prst="roundRect">
            <a:avLst/>
          </a:prstGeom>
          <a:ln>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Membership\K-12\SSSA K-12 Folder\Teachers Guide\Images\26-05-+-06-Nardi-trees.jpg"/>
          <p:cNvPicPr>
            <a:picLocks noChangeAspect="1" noChangeArrowheads="1"/>
          </p:cNvPicPr>
          <p:nvPr/>
        </p:nvPicPr>
        <p:blipFill>
          <a:blip r:embed="rId3"/>
          <a:srcRect/>
          <a:stretch>
            <a:fillRect/>
          </a:stretch>
        </p:blipFill>
        <p:spPr bwMode="auto">
          <a:xfrm>
            <a:off x="228600" y="2011045"/>
            <a:ext cx="4191000" cy="4770755"/>
          </a:xfrm>
          <a:prstGeom prst="rect">
            <a:avLst/>
          </a:prstGeom>
          <a:noFill/>
        </p:spPr>
      </p:pic>
      <p:sp>
        <p:nvSpPr>
          <p:cNvPr id="3" name="TextBox 2"/>
          <p:cNvSpPr txBox="1"/>
          <p:nvPr/>
        </p:nvSpPr>
        <p:spPr>
          <a:xfrm>
            <a:off x="152400" y="76200"/>
            <a:ext cx="8534400" cy="2554545"/>
          </a:xfrm>
          <a:prstGeom prst="rect">
            <a:avLst/>
          </a:prstGeom>
          <a:noFill/>
        </p:spPr>
        <p:txBody>
          <a:bodyPr wrap="square" rtlCol="0">
            <a:spAutoFit/>
          </a:bodyPr>
          <a:lstStyle/>
          <a:p>
            <a:r>
              <a:rPr lang="en-US" sz="4000" dirty="0" smtClean="0">
                <a:latin typeface="Berlin Sans FB" pitchFamily="34" charset="0"/>
              </a:rPr>
              <a:t>There are two main types of forests. </a:t>
            </a:r>
          </a:p>
          <a:p>
            <a:r>
              <a:rPr lang="en-US" sz="4000" dirty="0" smtClean="0">
                <a:latin typeface="Berlin Sans FB" pitchFamily="34" charset="0"/>
              </a:rPr>
              <a:t>Pine forests have ashy white layers (</a:t>
            </a:r>
            <a:r>
              <a:rPr lang="en-US" sz="4000" b="1" dirty="0" smtClean="0">
                <a:latin typeface="Berlin Sans FB" pitchFamily="34" charset="0"/>
              </a:rPr>
              <a:t>E horizons</a:t>
            </a:r>
            <a:r>
              <a:rPr lang="en-US" sz="4000" dirty="0" smtClean="0">
                <a:latin typeface="Berlin Sans FB" pitchFamily="34" charset="0"/>
              </a:rPr>
              <a:t>) and are called </a:t>
            </a:r>
            <a:r>
              <a:rPr lang="en-US" sz="4000" b="1" dirty="0" err="1" smtClean="0">
                <a:latin typeface="Berlin Sans FB" pitchFamily="34" charset="0"/>
              </a:rPr>
              <a:t>Spodosols</a:t>
            </a:r>
            <a:r>
              <a:rPr lang="en-US" sz="4000" dirty="0" smtClean="0">
                <a:latin typeface="Berlin Sans FB" pitchFamily="34" charset="0"/>
              </a:rPr>
              <a:t>. </a:t>
            </a:r>
          </a:p>
          <a:p>
            <a:endParaRPr lang="en-US" sz="4000" dirty="0">
              <a:latin typeface="Berlin Sans FB" pitchFamily="34" charset="0"/>
            </a:endParaRPr>
          </a:p>
        </p:txBody>
      </p:sp>
      <p:sp>
        <p:nvSpPr>
          <p:cNvPr id="4" name="Rectangle 3"/>
          <p:cNvSpPr/>
          <p:nvPr/>
        </p:nvSpPr>
        <p:spPr>
          <a:xfrm>
            <a:off x="4724400" y="2362200"/>
            <a:ext cx="4267200" cy="3785652"/>
          </a:xfrm>
          <a:prstGeom prst="rect">
            <a:avLst/>
          </a:prstGeom>
        </p:spPr>
        <p:txBody>
          <a:bodyPr wrap="square">
            <a:spAutoFit/>
          </a:bodyPr>
          <a:lstStyle/>
          <a:p>
            <a:r>
              <a:rPr lang="en-US" sz="4000" dirty="0" smtClean="0">
                <a:solidFill>
                  <a:srgbClr val="FF0000"/>
                </a:solidFill>
                <a:latin typeface="Berlin Sans FB" pitchFamily="34" charset="0"/>
              </a:rPr>
              <a:t>Deciduous forests have soils called </a:t>
            </a:r>
            <a:r>
              <a:rPr lang="en-US" sz="4000" b="1" dirty="0" err="1" smtClean="0">
                <a:solidFill>
                  <a:srgbClr val="FF0000"/>
                </a:solidFill>
                <a:latin typeface="Berlin Sans FB" pitchFamily="34" charset="0"/>
              </a:rPr>
              <a:t>alfisols</a:t>
            </a:r>
            <a:r>
              <a:rPr lang="en-US" sz="4000" dirty="0" smtClean="0">
                <a:solidFill>
                  <a:srgbClr val="FF0000"/>
                </a:solidFill>
                <a:latin typeface="Berlin Sans FB" pitchFamily="34" charset="0"/>
              </a:rPr>
              <a:t>, and are not as leached. But clay accumulates in the </a:t>
            </a:r>
            <a:r>
              <a:rPr lang="en-US" sz="4000" b="1" dirty="0" smtClean="0">
                <a:solidFill>
                  <a:srgbClr val="FF0000"/>
                </a:solidFill>
                <a:latin typeface="Berlin Sans FB" pitchFamily="34" charset="0"/>
              </a:rPr>
              <a:t>SUBSOIL.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embership\K-12\SSSA K-12 Folder\Teachers Guide\Images\26-09-chipmunk.jpg"/>
          <p:cNvPicPr>
            <a:picLocks noChangeAspect="1" noChangeArrowheads="1"/>
          </p:cNvPicPr>
          <p:nvPr/>
        </p:nvPicPr>
        <p:blipFill>
          <a:blip r:embed="rId3"/>
          <a:srcRect/>
          <a:stretch>
            <a:fillRect/>
          </a:stretch>
        </p:blipFill>
        <p:spPr bwMode="auto">
          <a:xfrm>
            <a:off x="5867400" y="0"/>
            <a:ext cx="3086100" cy="2105025"/>
          </a:xfrm>
          <a:prstGeom prst="rect">
            <a:avLst/>
          </a:prstGeom>
          <a:noFill/>
        </p:spPr>
      </p:pic>
      <p:pic>
        <p:nvPicPr>
          <p:cNvPr id="2051" name="Picture 3" descr="H:\Membership\K-12\SSSA K-12 Folder\Teachers Guide\Images\26-11-salamander-moss.jpg"/>
          <p:cNvPicPr>
            <a:picLocks noChangeAspect="1" noChangeArrowheads="1"/>
          </p:cNvPicPr>
          <p:nvPr/>
        </p:nvPicPr>
        <p:blipFill>
          <a:blip r:embed="rId4"/>
          <a:srcRect/>
          <a:stretch>
            <a:fillRect/>
          </a:stretch>
        </p:blipFill>
        <p:spPr bwMode="auto">
          <a:xfrm>
            <a:off x="0" y="4575810"/>
            <a:ext cx="3429000" cy="2282190"/>
          </a:xfrm>
          <a:prstGeom prst="rect">
            <a:avLst/>
          </a:prstGeom>
          <a:noFill/>
        </p:spPr>
      </p:pic>
      <p:pic>
        <p:nvPicPr>
          <p:cNvPr id="2053" name="Picture 5"/>
          <p:cNvPicPr>
            <a:picLocks noChangeAspect="1" noChangeArrowheads="1"/>
          </p:cNvPicPr>
          <p:nvPr/>
        </p:nvPicPr>
        <p:blipFill>
          <a:blip r:embed="rId5"/>
          <a:srcRect/>
          <a:stretch>
            <a:fillRect/>
          </a:stretch>
        </p:blipFill>
        <p:spPr bwMode="auto">
          <a:xfrm>
            <a:off x="0" y="1457325"/>
            <a:ext cx="2514600" cy="3114675"/>
          </a:xfrm>
          <a:prstGeom prst="rect">
            <a:avLst/>
          </a:prstGeom>
          <a:noFill/>
          <a:ln w="9525">
            <a:noFill/>
            <a:miter lim="800000"/>
            <a:headEnd/>
            <a:tailEnd/>
          </a:ln>
        </p:spPr>
      </p:pic>
      <p:sp>
        <p:nvSpPr>
          <p:cNvPr id="6" name="TextBox 5"/>
          <p:cNvSpPr txBox="1"/>
          <p:nvPr/>
        </p:nvSpPr>
        <p:spPr>
          <a:xfrm>
            <a:off x="152400" y="76200"/>
            <a:ext cx="5562600" cy="1323439"/>
          </a:xfrm>
          <a:prstGeom prst="rect">
            <a:avLst/>
          </a:prstGeom>
          <a:noFill/>
        </p:spPr>
        <p:txBody>
          <a:bodyPr wrap="square" rtlCol="0">
            <a:spAutoFit/>
          </a:bodyPr>
          <a:lstStyle/>
          <a:p>
            <a:r>
              <a:rPr lang="en-US" sz="4000" dirty="0" smtClean="0">
                <a:latin typeface="Berlin Sans FB" pitchFamily="34" charset="0"/>
              </a:rPr>
              <a:t>There are a lot of </a:t>
            </a:r>
            <a:r>
              <a:rPr lang="en-US" sz="4000" b="1" dirty="0" smtClean="0">
                <a:solidFill>
                  <a:srgbClr val="FF0000"/>
                </a:solidFill>
                <a:latin typeface="Berlin Sans FB" pitchFamily="34" charset="0"/>
              </a:rPr>
              <a:t>organisms</a:t>
            </a:r>
            <a:r>
              <a:rPr lang="en-US" sz="4000" dirty="0" smtClean="0">
                <a:latin typeface="Berlin Sans FB" pitchFamily="34" charset="0"/>
              </a:rPr>
              <a:t> in the woods.</a:t>
            </a:r>
            <a:endParaRPr lang="en-US" sz="4000" dirty="0">
              <a:latin typeface="Berlin Sans FB" pitchFamily="34" charset="0"/>
            </a:endParaRPr>
          </a:p>
        </p:txBody>
      </p:sp>
      <p:sp>
        <p:nvSpPr>
          <p:cNvPr id="7" name="TextBox 6"/>
          <p:cNvSpPr txBox="1"/>
          <p:nvPr/>
        </p:nvSpPr>
        <p:spPr>
          <a:xfrm>
            <a:off x="3581400" y="2209800"/>
            <a:ext cx="5562600" cy="1938992"/>
          </a:xfrm>
          <a:prstGeom prst="rect">
            <a:avLst/>
          </a:prstGeom>
          <a:noFill/>
        </p:spPr>
        <p:txBody>
          <a:bodyPr wrap="square" rtlCol="0">
            <a:spAutoFit/>
          </a:bodyPr>
          <a:lstStyle/>
          <a:p>
            <a:r>
              <a:rPr lang="en-US" sz="4000" dirty="0" smtClean="0">
                <a:latin typeface="Berlin Sans FB" pitchFamily="34" charset="0"/>
              </a:rPr>
              <a:t>Like salamanders, chipmunks, squirrels, and deer.</a:t>
            </a:r>
            <a:endParaRPr lang="en-US" sz="4000" dirty="0">
              <a:latin typeface="Berlin Sans FB" pitchFamily="34" charset="0"/>
            </a:endParaRPr>
          </a:p>
        </p:txBody>
      </p:sp>
      <p:sp>
        <p:nvSpPr>
          <p:cNvPr id="8" name="TextBox 7"/>
          <p:cNvSpPr txBox="1"/>
          <p:nvPr/>
        </p:nvSpPr>
        <p:spPr>
          <a:xfrm>
            <a:off x="3581400" y="4648200"/>
            <a:ext cx="5562600" cy="1938992"/>
          </a:xfrm>
          <a:prstGeom prst="rect">
            <a:avLst/>
          </a:prstGeom>
          <a:noFill/>
        </p:spPr>
        <p:txBody>
          <a:bodyPr wrap="square" rtlCol="0">
            <a:spAutoFit/>
          </a:bodyPr>
          <a:lstStyle/>
          <a:p>
            <a:r>
              <a:rPr lang="en-US" sz="4000" dirty="0" smtClean="0">
                <a:latin typeface="Berlin Sans FB" pitchFamily="34" charset="0"/>
              </a:rPr>
              <a:t>There are a lot of </a:t>
            </a:r>
            <a:r>
              <a:rPr lang="en-US" sz="4000" b="1" dirty="0" smtClean="0">
                <a:solidFill>
                  <a:srgbClr val="00B050"/>
                </a:solidFill>
                <a:latin typeface="Berlin Sans FB" pitchFamily="34" charset="0"/>
              </a:rPr>
              <a:t>TREES</a:t>
            </a:r>
            <a:r>
              <a:rPr lang="en-US" sz="4000" dirty="0" smtClean="0">
                <a:latin typeface="Berlin Sans FB" pitchFamily="34" charset="0"/>
              </a:rPr>
              <a:t>, mosses, fungi and bacteria.</a:t>
            </a:r>
            <a:endParaRPr lang="en-US" sz="4000" dirty="0">
              <a:latin typeface="Berlin Sans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intern\Local Settings\Temporary Internet Files\Content.IE5\J5V4CPJ9\MP900407089[1].jpg"/>
          <p:cNvPicPr>
            <a:picLocks noChangeAspect="1" noChangeArrowheads="1"/>
          </p:cNvPicPr>
          <p:nvPr/>
        </p:nvPicPr>
        <p:blipFill>
          <a:blip r:embed="rId3"/>
          <a:srcRect/>
          <a:stretch>
            <a:fillRect/>
          </a:stretch>
        </p:blipFill>
        <p:spPr bwMode="auto">
          <a:xfrm>
            <a:off x="518964" y="152400"/>
            <a:ext cx="3291036" cy="4114800"/>
          </a:xfrm>
          <a:prstGeom prst="rect">
            <a:avLst/>
          </a:prstGeom>
          <a:noFill/>
        </p:spPr>
      </p:pic>
      <p:sp>
        <p:nvSpPr>
          <p:cNvPr id="6" name="TextBox 5"/>
          <p:cNvSpPr txBox="1"/>
          <p:nvPr/>
        </p:nvSpPr>
        <p:spPr>
          <a:xfrm>
            <a:off x="381000" y="4532055"/>
            <a:ext cx="8534400" cy="2554545"/>
          </a:xfrm>
          <a:prstGeom prst="rect">
            <a:avLst/>
          </a:prstGeom>
          <a:noFill/>
        </p:spPr>
        <p:txBody>
          <a:bodyPr wrap="square" rtlCol="0">
            <a:spAutoFit/>
          </a:bodyPr>
          <a:lstStyle/>
          <a:p>
            <a:r>
              <a:rPr lang="en-US" sz="4000" dirty="0" smtClean="0">
                <a:latin typeface="Berlin Sans FB" pitchFamily="34" charset="0"/>
              </a:rPr>
              <a:t>The </a:t>
            </a:r>
            <a:r>
              <a:rPr lang="en-US" sz="4000" b="1" dirty="0" smtClean="0">
                <a:solidFill>
                  <a:srgbClr val="FF0000"/>
                </a:solidFill>
                <a:latin typeface="Berlin Sans FB" pitchFamily="34" charset="0"/>
              </a:rPr>
              <a:t>BIGGEST</a:t>
            </a:r>
            <a:r>
              <a:rPr lang="en-US" sz="4000" dirty="0" smtClean="0">
                <a:latin typeface="Berlin Sans FB" pitchFamily="34" charset="0"/>
              </a:rPr>
              <a:t> organism on the Earth is actually a </a:t>
            </a:r>
            <a:r>
              <a:rPr lang="en-US" sz="4000" b="1" dirty="0" smtClean="0">
                <a:solidFill>
                  <a:srgbClr val="7030A0"/>
                </a:solidFill>
                <a:latin typeface="Berlin Sans FB" pitchFamily="34" charset="0"/>
              </a:rPr>
              <a:t>FUNGUS</a:t>
            </a:r>
            <a:r>
              <a:rPr lang="en-US" sz="4000" dirty="0" smtClean="0">
                <a:latin typeface="Berlin Sans FB" pitchFamily="34" charset="0"/>
              </a:rPr>
              <a:t> in a temperate forest!</a:t>
            </a:r>
          </a:p>
          <a:p>
            <a:endParaRPr lang="en-US" sz="4000" dirty="0">
              <a:latin typeface="Berlin Sans FB" pitchFamily="34" charset="0"/>
            </a:endParaRPr>
          </a:p>
        </p:txBody>
      </p:sp>
      <p:pic>
        <p:nvPicPr>
          <p:cNvPr id="3079" name="Picture 7" descr="C:\Documents and Settings\intern\Local Settings\Temporary Internet Files\Content.IE5\A6615DU8\MP900444119[1].jpg"/>
          <p:cNvPicPr>
            <a:picLocks noChangeAspect="1" noChangeArrowheads="1"/>
          </p:cNvPicPr>
          <p:nvPr/>
        </p:nvPicPr>
        <p:blipFill>
          <a:blip r:embed="rId4"/>
          <a:srcRect/>
          <a:stretch>
            <a:fillRect/>
          </a:stretch>
        </p:blipFill>
        <p:spPr bwMode="auto">
          <a:xfrm>
            <a:off x="4098445" y="228600"/>
            <a:ext cx="4832195"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26-shade-2.jpg"/>
          <p:cNvPicPr>
            <a:picLocks noChangeAspect="1" noChangeArrowheads="1"/>
          </p:cNvPicPr>
          <p:nvPr/>
        </p:nvPicPr>
        <p:blipFill>
          <a:blip r:embed="rId3"/>
          <a:srcRect/>
          <a:stretch>
            <a:fillRect/>
          </a:stretch>
        </p:blipFill>
        <p:spPr bwMode="auto">
          <a:xfrm>
            <a:off x="-95250" y="609600"/>
            <a:ext cx="9334500" cy="4324350"/>
          </a:xfrm>
          <a:prstGeom prst="rect">
            <a:avLst/>
          </a:prstGeom>
          <a:noFill/>
        </p:spPr>
      </p:pic>
      <p:sp>
        <p:nvSpPr>
          <p:cNvPr id="3" name="TextBox 2"/>
          <p:cNvSpPr txBox="1"/>
          <p:nvPr/>
        </p:nvSpPr>
        <p:spPr>
          <a:xfrm>
            <a:off x="381000" y="4995208"/>
            <a:ext cx="8534400" cy="1938992"/>
          </a:xfrm>
          <a:prstGeom prst="rect">
            <a:avLst/>
          </a:prstGeom>
          <a:noFill/>
        </p:spPr>
        <p:txBody>
          <a:bodyPr wrap="square" rtlCol="0">
            <a:spAutoFit/>
          </a:bodyPr>
          <a:lstStyle/>
          <a:p>
            <a:r>
              <a:rPr lang="en-US" sz="4000" dirty="0" smtClean="0">
                <a:latin typeface="Berlin Sans FB" pitchFamily="34" charset="0"/>
              </a:rPr>
              <a:t>Can you think of a place that relief would be steep?</a:t>
            </a:r>
          </a:p>
          <a:p>
            <a:endParaRPr lang="en-US" sz="4000" dirty="0">
              <a:latin typeface="Berlin Sans FB"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707</Words>
  <Application>Microsoft Office PowerPoint</Application>
  <PresentationFormat>On-screen Show (4:3)</PresentationFormat>
  <Paragraphs>79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Forest Soils</vt:lpstr>
      <vt:lpstr>Slide 2</vt:lpstr>
      <vt:lpstr>Slide 3</vt:lpstr>
      <vt:lpstr>Slide 4</vt:lpstr>
      <vt:lpstr>Slide 5</vt:lpstr>
      <vt:lpstr>Slide 6</vt:lpstr>
      <vt:lpstr>Slide 7</vt:lpstr>
      <vt:lpstr>Slide 8</vt:lpstr>
      <vt:lpstr>Slide 9</vt:lpstr>
      <vt:lpstr>Slide 10</vt:lpstr>
      <vt:lpstr>Slide 11</vt:lpstr>
      <vt:lpstr>Slide 12</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19</cp:revision>
  <dcterms:created xsi:type="dcterms:W3CDTF">2011-07-04T12:24:43Z</dcterms:created>
  <dcterms:modified xsi:type="dcterms:W3CDTF">2011-12-19T20:13:10Z</dcterms:modified>
</cp:coreProperties>
</file>