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5" r:id="rId3"/>
    <p:sldId id="277" r:id="rId4"/>
    <p:sldId id="283" r:id="rId5"/>
    <p:sldId id="274" r:id="rId6"/>
    <p:sldId id="278" r:id="rId7"/>
    <p:sldId id="279" r:id="rId8"/>
    <p:sldId id="284" r:id="rId9"/>
    <p:sldId id="282" r:id="rId10"/>
    <p:sldId id="280" r:id="rId11"/>
    <p:sldId id="276" r:id="rId12"/>
    <p:sldId id="281" r:id="rId13"/>
    <p:sldId id="259" r:id="rId14"/>
    <p:sldId id="26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60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4B708B-33CB-4B37-9012-EEAC399E31C6}" type="datetimeFigureOut">
              <a:rPr lang="en-US" smtClean="0"/>
              <a:pPr/>
              <a:t>12/19/2011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F50647-673D-42D2-A04B-F2E427AF66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Soils in dry areas</a:t>
            </a:r>
            <a:r>
              <a:rPr lang="en-US" baseline="0" dirty="0" smtClean="0"/>
              <a:t> do not have a lot of plants, and therefore, they do not have a lot of organic matter. Also, there are very little soil microbes to convert plant matter into organic matter.</a:t>
            </a:r>
            <a:endParaRPr lang="en-US" dirty="0"/>
          </a:p>
        </p:txBody>
      </p:sp>
      <p:sp>
        <p:nvSpPr>
          <p:cNvPr id="4" name="Slide Number Placeholder 3"/>
          <p:cNvSpPr>
            <a:spLocks noGrp="1"/>
          </p:cNvSpPr>
          <p:nvPr>
            <p:ph type="sldNum" sz="quarter" idx="10"/>
          </p:nvPr>
        </p:nvSpPr>
        <p:spPr/>
        <p:txBody>
          <a:bodyPr/>
          <a:lstStyle/>
          <a:p>
            <a:fld id="{CEF50647-673D-42D2-A04B-F2E427AF66C8}"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err="1" smtClean="0"/>
              <a:t>Aridisols</a:t>
            </a:r>
            <a:r>
              <a:rPr lang="en-US" i="1" dirty="0" smtClean="0"/>
              <a:t> – desert soils </a:t>
            </a:r>
          </a:p>
          <a:p>
            <a:endParaRPr lang="en-US" i="1" dirty="0" smtClean="0"/>
          </a:p>
          <a:p>
            <a:r>
              <a:rPr lang="en-US" dirty="0" smtClean="0"/>
              <a:t>http://soils.cals.uidaho.edu/soilorders/aridisols.htm</a:t>
            </a:r>
          </a:p>
          <a:p>
            <a:endParaRPr lang="en-US" dirty="0" smtClean="0"/>
          </a:p>
          <a:p>
            <a:pPr defTabSz="914330">
              <a:defRPr/>
            </a:pPr>
            <a:r>
              <a:rPr lang="en-US" b="1" i="1" dirty="0" err="1" smtClean="0"/>
              <a:t>Aridisols</a:t>
            </a:r>
            <a:r>
              <a:rPr lang="en-US" b="1" dirty="0" smtClean="0"/>
              <a:t> </a:t>
            </a:r>
            <a:r>
              <a:rPr lang="en-US" dirty="0" smtClean="0"/>
              <a:t>are CaCO</a:t>
            </a:r>
            <a:r>
              <a:rPr lang="en-US" baseline="-25000" dirty="0" smtClean="0"/>
              <a:t>3</a:t>
            </a:r>
            <a:r>
              <a:rPr lang="en-US" dirty="0" smtClean="0"/>
              <a:t>-containing soils of arid regions that exhibit at least some subsurface horizon development. They are characterized by being dry most of the year and limited leaching. </a:t>
            </a:r>
            <a:r>
              <a:rPr lang="en-US" dirty="0" err="1" smtClean="0"/>
              <a:t>Aridisols</a:t>
            </a:r>
            <a:r>
              <a:rPr lang="en-US" dirty="0" smtClean="0"/>
              <a:t> contain subsurface horizons in which clays, calcium carbonate, silica, salts, and/or gypsum have accumulated. Materials such as soluble salts, gypsum, and CaCO</a:t>
            </a:r>
            <a:r>
              <a:rPr lang="en-US" baseline="-25000" dirty="0" smtClean="0"/>
              <a:t>3</a:t>
            </a:r>
            <a:r>
              <a:rPr lang="en-US" dirty="0" smtClean="0"/>
              <a:t> tend to be leached from soils of moister climates.</a:t>
            </a:r>
            <a:br>
              <a:rPr lang="en-US" dirty="0" smtClean="0"/>
            </a:br>
            <a:r>
              <a:rPr lang="en-US" dirty="0" smtClean="0"/>
              <a:t/>
            </a:r>
            <a:br>
              <a:rPr lang="en-US" dirty="0" smtClean="0"/>
            </a:br>
            <a:r>
              <a:rPr lang="en-US" dirty="0" err="1" smtClean="0"/>
              <a:t>Aridisols</a:t>
            </a:r>
            <a:r>
              <a:rPr lang="en-US" dirty="0" smtClean="0"/>
              <a:t> occupy ~12% of the Earth's ice-free land area and ~8.3% of the US.</a:t>
            </a:r>
            <a:br>
              <a:rPr lang="en-US" dirty="0" smtClean="0"/>
            </a:br>
            <a:r>
              <a:rPr lang="en-US" dirty="0" smtClean="0"/>
              <a:t/>
            </a:r>
            <a:br>
              <a:rPr lang="en-US" dirty="0" smtClean="0"/>
            </a:br>
            <a:r>
              <a:rPr lang="en-US" dirty="0" err="1" smtClean="0"/>
              <a:t>Aridisols</a:t>
            </a:r>
            <a:r>
              <a:rPr lang="en-US" dirty="0" smtClean="0"/>
              <a:t> are used mainly for range, wildlife, and recreation. Because of the dry climate in which they are found, they are not used for agricultural production unless irrigation water is available.</a:t>
            </a:r>
          </a:p>
          <a:p>
            <a:endParaRPr lang="en-US" dirty="0" smtClean="0"/>
          </a:p>
        </p:txBody>
      </p:sp>
      <p:sp>
        <p:nvSpPr>
          <p:cNvPr id="4" name="Slide Number Placeholder 3"/>
          <p:cNvSpPr>
            <a:spLocks noGrp="1"/>
          </p:cNvSpPr>
          <p:nvPr>
            <p:ph type="sldNum" sz="quarter" idx="10"/>
          </p:nvPr>
        </p:nvSpPr>
        <p:spPr/>
        <p:txBody>
          <a:bodyPr/>
          <a:lstStyle/>
          <a:p>
            <a:fld id="{E2DD2B6C-0392-4709-A1AD-771C630AB0E8}"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Raindrops</a:t>
            </a:r>
            <a:r>
              <a:rPr lang="en-US" baseline="0" dirty="0" smtClean="0"/>
              <a:t> create plate like crusts on the soil surface.</a:t>
            </a:r>
            <a:endParaRPr lang="en-US" dirty="0"/>
          </a:p>
        </p:txBody>
      </p:sp>
      <p:sp>
        <p:nvSpPr>
          <p:cNvPr id="4" name="Slide Number Placeholder 3"/>
          <p:cNvSpPr>
            <a:spLocks noGrp="1"/>
          </p:cNvSpPr>
          <p:nvPr>
            <p:ph type="sldNum" sz="quarter" idx="10"/>
          </p:nvPr>
        </p:nvSpPr>
        <p:spPr/>
        <p:txBody>
          <a:bodyPr/>
          <a:lstStyle/>
          <a:p>
            <a:fld id="{CEF50647-673D-42D2-A04B-F2E427AF66C8}"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Crusts don’t just form for physical reasons, like impact from</a:t>
            </a:r>
            <a:r>
              <a:rPr lang="en-US" baseline="0" dirty="0" smtClean="0"/>
              <a:t> raindrops they also form from biology. </a:t>
            </a:r>
            <a:r>
              <a:rPr lang="en-US" dirty="0" smtClean="0"/>
              <a:t>What</a:t>
            </a:r>
            <a:r>
              <a:rPr lang="en-US" baseline="0" dirty="0" smtClean="0"/>
              <a:t> do these crusts do? They protect the soil. </a:t>
            </a:r>
            <a:endParaRPr lang="en-US" dirty="0"/>
          </a:p>
        </p:txBody>
      </p:sp>
      <p:sp>
        <p:nvSpPr>
          <p:cNvPr id="4" name="Slide Number Placeholder 3"/>
          <p:cNvSpPr>
            <a:spLocks noGrp="1"/>
          </p:cNvSpPr>
          <p:nvPr>
            <p:ph type="sldNum" sz="quarter" idx="10"/>
          </p:nvPr>
        </p:nvSpPr>
        <p:spPr/>
        <p:txBody>
          <a:bodyPr/>
          <a:lstStyle/>
          <a:p>
            <a:fld id="{CEF50647-673D-42D2-A04B-F2E427AF66C8}"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Water</a:t>
            </a:r>
            <a:r>
              <a:rPr lang="en-US" baseline="0" dirty="0" smtClean="0"/>
              <a:t>, especially irrigation water, has salts in it. When water evaporates from the soil surface, the water leaves, but the salt stays behind. In dry climates, you add more water to the soil, and these salts build up over time. Plants cannot tolerate high quantities of soil. </a:t>
            </a:r>
            <a:endParaRPr lang="en-US" dirty="0"/>
          </a:p>
        </p:txBody>
      </p:sp>
      <p:sp>
        <p:nvSpPr>
          <p:cNvPr id="4" name="Slide Number Placeholder 3"/>
          <p:cNvSpPr>
            <a:spLocks noGrp="1"/>
          </p:cNvSpPr>
          <p:nvPr>
            <p:ph type="sldNum" sz="quarter" idx="10"/>
          </p:nvPr>
        </p:nvSpPr>
        <p:spPr/>
        <p:txBody>
          <a:bodyPr/>
          <a:lstStyle/>
          <a:p>
            <a:fld id="{CEF50647-673D-42D2-A04B-F2E427AF66C8}"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city has been able to grow there since.</a:t>
            </a:r>
            <a:endParaRPr lang="en-US" dirty="0"/>
          </a:p>
        </p:txBody>
      </p:sp>
      <p:sp>
        <p:nvSpPr>
          <p:cNvPr id="4" name="Slide Number Placeholder 3"/>
          <p:cNvSpPr>
            <a:spLocks noGrp="1"/>
          </p:cNvSpPr>
          <p:nvPr>
            <p:ph type="sldNum" sz="quarter" idx="10"/>
          </p:nvPr>
        </p:nvSpPr>
        <p:spPr/>
        <p:txBody>
          <a:bodyPr/>
          <a:lstStyle/>
          <a:p>
            <a:fld id="{CEF50647-673D-42D2-A04B-F2E427AF66C8}"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words</a:t>
            </a:r>
            <a:r>
              <a:rPr lang="en-US" baseline="0" dirty="0" smtClean="0"/>
              <a:t> are defined in Soil! Get the Inside Scoop</a:t>
            </a:r>
            <a:endParaRPr lang="en-US" dirty="0"/>
          </a:p>
        </p:txBody>
      </p:sp>
      <p:sp>
        <p:nvSpPr>
          <p:cNvPr id="4" name="Slide Number Placeholder 3"/>
          <p:cNvSpPr>
            <a:spLocks noGrp="1"/>
          </p:cNvSpPr>
          <p:nvPr>
            <p:ph type="sldNum" sz="quarter" idx="10"/>
          </p:nvPr>
        </p:nvSpPr>
        <p:spPr/>
        <p:txBody>
          <a:bodyPr/>
          <a:lstStyle/>
          <a:p>
            <a:fld id="{F3470647-334A-4134-9760-310401554FDE}"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words</a:t>
            </a:r>
            <a:r>
              <a:rPr lang="en-US" baseline="0" dirty="0" smtClean="0"/>
              <a:t> are not defined in Soil! Get the Inside Scoop.  The definitions are below.</a:t>
            </a:r>
            <a:endParaRPr lang="en-US" dirty="0"/>
          </a:p>
        </p:txBody>
      </p:sp>
      <p:sp>
        <p:nvSpPr>
          <p:cNvPr id="4" name="Slide Number Placeholder 3"/>
          <p:cNvSpPr>
            <a:spLocks noGrp="1"/>
          </p:cNvSpPr>
          <p:nvPr>
            <p:ph type="sldNum" sz="quarter" idx="10"/>
          </p:nvPr>
        </p:nvSpPr>
        <p:spPr/>
        <p:txBody>
          <a:bodyPr/>
          <a:lstStyle/>
          <a:p>
            <a:fld id="{F3470647-334A-4134-9760-310401554FDE}"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E99405-D95A-4C65-8ECD-918927B99A32}" type="datetimeFigureOut">
              <a:rPr lang="en-US" smtClean="0"/>
              <a:pPr/>
              <a:t>12/19/2011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99405-D95A-4C65-8ECD-918927B99A32}" type="datetimeFigureOut">
              <a:rPr lang="en-US" smtClean="0"/>
              <a:pPr/>
              <a:t>12/19/2011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99405-D95A-4C65-8ECD-918927B99A32}" type="datetimeFigureOut">
              <a:rPr lang="en-US" smtClean="0"/>
              <a:pPr/>
              <a:t>12/19/2011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99405-D95A-4C65-8ECD-918927B99A32}" type="datetimeFigureOut">
              <a:rPr lang="en-US" smtClean="0"/>
              <a:pPr/>
              <a:t>12/19/2011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E99405-D95A-4C65-8ECD-918927B99A32}" type="datetimeFigureOut">
              <a:rPr lang="en-US" smtClean="0"/>
              <a:pPr/>
              <a:t>12/19/2011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E99405-D95A-4C65-8ECD-918927B99A32}" type="datetimeFigureOut">
              <a:rPr lang="en-US" smtClean="0"/>
              <a:pPr/>
              <a:t>12/19/2011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E99405-D95A-4C65-8ECD-918927B99A32}" type="datetimeFigureOut">
              <a:rPr lang="en-US" smtClean="0"/>
              <a:pPr/>
              <a:t>12/19/2011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E99405-D95A-4C65-8ECD-918927B99A32}" type="datetimeFigureOut">
              <a:rPr lang="en-US" smtClean="0"/>
              <a:pPr/>
              <a:t>12/19/2011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99405-D95A-4C65-8ECD-918927B99A32}" type="datetimeFigureOut">
              <a:rPr lang="en-US" smtClean="0"/>
              <a:pPr/>
              <a:t>12/19/2011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E99405-D95A-4C65-8ECD-918927B99A32}" type="datetimeFigureOut">
              <a:rPr lang="en-US" smtClean="0"/>
              <a:pPr/>
              <a:t>12/19/2011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E99405-D95A-4C65-8ECD-918927B99A32}" type="datetimeFigureOut">
              <a:rPr lang="en-US" smtClean="0"/>
              <a:pPr/>
              <a:t>12/19/2011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99405-D95A-4C65-8ECD-918927B99A32}" type="datetimeFigureOut">
              <a:rPr lang="en-US" smtClean="0"/>
              <a:pPr/>
              <a:t>12/19/2011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F2C3A-54E7-4D80-BD37-09A9B0407F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oop-slide-title-page.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762000" y="1143000"/>
            <a:ext cx="7772400" cy="1470025"/>
          </a:xfrm>
        </p:spPr>
        <p:txBody>
          <a:bodyPr/>
          <a:lstStyle/>
          <a:p>
            <a:r>
              <a:rPr lang="en-US" dirty="0" smtClean="0"/>
              <a:t>Desert Soils</a:t>
            </a: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Membership\K-12\SSSA K-12 Folder\Teachers Guide\Images\25-05-desert-farm.jpg"/>
          <p:cNvPicPr>
            <a:picLocks noChangeAspect="1" noChangeArrowheads="1"/>
          </p:cNvPicPr>
          <p:nvPr/>
        </p:nvPicPr>
        <p:blipFill>
          <a:blip r:embed="rId2"/>
          <a:srcRect/>
          <a:stretch>
            <a:fillRect/>
          </a:stretch>
        </p:blipFill>
        <p:spPr bwMode="auto">
          <a:xfrm>
            <a:off x="1371600" y="1295400"/>
            <a:ext cx="6469380" cy="4366260"/>
          </a:xfrm>
          <a:prstGeom prst="rect">
            <a:avLst/>
          </a:prstGeom>
          <a:noFill/>
        </p:spPr>
      </p:pic>
      <p:sp>
        <p:nvSpPr>
          <p:cNvPr id="3" name="TextBox 2"/>
          <p:cNvSpPr txBox="1"/>
          <p:nvPr/>
        </p:nvSpPr>
        <p:spPr>
          <a:xfrm>
            <a:off x="-152400" y="152400"/>
            <a:ext cx="9448800" cy="707886"/>
          </a:xfrm>
          <a:prstGeom prst="rect">
            <a:avLst/>
          </a:prstGeom>
          <a:noFill/>
        </p:spPr>
        <p:txBody>
          <a:bodyPr wrap="square" rtlCol="0">
            <a:spAutoFit/>
          </a:bodyPr>
          <a:lstStyle/>
          <a:p>
            <a:pPr algn="ctr"/>
            <a:r>
              <a:rPr lang="en-US" sz="4000" b="1" dirty="0" smtClean="0">
                <a:solidFill>
                  <a:srgbClr val="0070C0"/>
                </a:solidFill>
                <a:latin typeface="Berlin Sans FB" pitchFamily="34" charset="0"/>
              </a:rPr>
              <a:t>Irrigation</a:t>
            </a:r>
            <a:r>
              <a:rPr lang="en-US" sz="4000" dirty="0" smtClean="0">
                <a:latin typeface="Berlin Sans FB" pitchFamily="34" charset="0"/>
              </a:rPr>
              <a:t> can produce crops in the desert</a:t>
            </a:r>
          </a:p>
        </p:txBody>
      </p:sp>
      <p:sp>
        <p:nvSpPr>
          <p:cNvPr id="4" name="TextBox 3"/>
          <p:cNvSpPr txBox="1"/>
          <p:nvPr/>
        </p:nvSpPr>
        <p:spPr>
          <a:xfrm>
            <a:off x="152400" y="5921514"/>
            <a:ext cx="9144000" cy="707886"/>
          </a:xfrm>
          <a:prstGeom prst="rect">
            <a:avLst/>
          </a:prstGeom>
          <a:noFill/>
        </p:spPr>
        <p:txBody>
          <a:bodyPr wrap="square" rtlCol="0">
            <a:spAutoFit/>
          </a:bodyPr>
          <a:lstStyle/>
          <a:p>
            <a:pPr algn="ctr"/>
            <a:r>
              <a:rPr lang="en-US" sz="4000" dirty="0" smtClean="0">
                <a:latin typeface="Berlin Sans FB" pitchFamily="34" charset="0"/>
              </a:rPr>
              <a:t>Can the water be used up?</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Membership\K-12\SSSA K-12 Folder\Teachers Guide\Images\25-02-salinity.jpg"/>
          <p:cNvPicPr>
            <a:picLocks noChangeAspect="1" noChangeArrowheads="1"/>
          </p:cNvPicPr>
          <p:nvPr/>
        </p:nvPicPr>
        <p:blipFill>
          <a:blip r:embed="rId3"/>
          <a:srcRect/>
          <a:stretch>
            <a:fillRect/>
          </a:stretch>
        </p:blipFill>
        <p:spPr bwMode="auto">
          <a:xfrm>
            <a:off x="1371600" y="1524000"/>
            <a:ext cx="6305550" cy="4286250"/>
          </a:xfrm>
          <a:prstGeom prst="rect">
            <a:avLst/>
          </a:prstGeom>
          <a:noFill/>
        </p:spPr>
      </p:pic>
      <p:sp>
        <p:nvSpPr>
          <p:cNvPr id="3" name="TextBox 2"/>
          <p:cNvSpPr txBox="1"/>
          <p:nvPr/>
        </p:nvSpPr>
        <p:spPr>
          <a:xfrm>
            <a:off x="0" y="0"/>
            <a:ext cx="9144000" cy="1446550"/>
          </a:xfrm>
          <a:prstGeom prst="rect">
            <a:avLst/>
          </a:prstGeom>
          <a:noFill/>
        </p:spPr>
        <p:txBody>
          <a:bodyPr wrap="square" rtlCol="0">
            <a:spAutoFit/>
          </a:bodyPr>
          <a:lstStyle/>
          <a:p>
            <a:r>
              <a:rPr lang="en-US" sz="4400" dirty="0" smtClean="0">
                <a:latin typeface="Berlin Sans FB" pitchFamily="34" charset="0"/>
              </a:rPr>
              <a:t>Irrigation in the desert can also produce </a:t>
            </a:r>
            <a:r>
              <a:rPr lang="en-US" sz="4400" b="1" dirty="0" smtClean="0">
                <a:solidFill>
                  <a:srgbClr val="FF0000"/>
                </a:solidFill>
                <a:latin typeface="Berlin Sans FB" pitchFamily="34" charset="0"/>
              </a:rPr>
              <a:t>SALT</a:t>
            </a:r>
            <a:r>
              <a:rPr lang="en-US" sz="4400" dirty="0" smtClean="0">
                <a:latin typeface="Berlin Sans FB" pitchFamily="34" charset="0"/>
              </a:rPr>
              <a:t>!</a:t>
            </a:r>
          </a:p>
        </p:txBody>
      </p:sp>
      <p:sp>
        <p:nvSpPr>
          <p:cNvPr id="5" name="TextBox 4"/>
          <p:cNvSpPr txBox="1"/>
          <p:nvPr/>
        </p:nvSpPr>
        <p:spPr>
          <a:xfrm>
            <a:off x="609600" y="5936159"/>
            <a:ext cx="9144000" cy="769441"/>
          </a:xfrm>
          <a:prstGeom prst="rect">
            <a:avLst/>
          </a:prstGeom>
          <a:noFill/>
        </p:spPr>
        <p:txBody>
          <a:bodyPr wrap="square" rtlCol="0">
            <a:spAutoFit/>
          </a:bodyPr>
          <a:lstStyle/>
          <a:p>
            <a:r>
              <a:rPr lang="en-US" sz="4400" dirty="0" smtClean="0">
                <a:latin typeface="Berlin Sans FB" pitchFamily="34" charset="0"/>
              </a:rPr>
              <a:t>Where does this salt come from?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Membership\K-12\SSSA K-12 Folder\Teachers Guide\Images\25-01-ur.jpg"/>
          <p:cNvPicPr>
            <a:picLocks noChangeAspect="1" noChangeArrowheads="1"/>
          </p:cNvPicPr>
          <p:nvPr/>
        </p:nvPicPr>
        <p:blipFill>
          <a:blip r:embed="rId3"/>
          <a:srcRect/>
          <a:stretch>
            <a:fillRect/>
          </a:stretch>
        </p:blipFill>
        <p:spPr bwMode="auto">
          <a:xfrm>
            <a:off x="1857375" y="2057400"/>
            <a:ext cx="5000625" cy="3348038"/>
          </a:xfrm>
          <a:prstGeom prst="rect">
            <a:avLst/>
          </a:prstGeom>
          <a:noFill/>
        </p:spPr>
      </p:pic>
      <p:sp>
        <p:nvSpPr>
          <p:cNvPr id="4" name="TextBox 3"/>
          <p:cNvSpPr txBox="1"/>
          <p:nvPr/>
        </p:nvSpPr>
        <p:spPr>
          <a:xfrm>
            <a:off x="0" y="0"/>
            <a:ext cx="9144000" cy="1938992"/>
          </a:xfrm>
          <a:prstGeom prst="rect">
            <a:avLst/>
          </a:prstGeom>
          <a:noFill/>
        </p:spPr>
        <p:txBody>
          <a:bodyPr wrap="square" rtlCol="0">
            <a:spAutoFit/>
          </a:bodyPr>
          <a:lstStyle/>
          <a:p>
            <a:pPr algn="ctr"/>
            <a:r>
              <a:rPr lang="en-US" sz="4000" dirty="0" smtClean="0">
                <a:latin typeface="Berlin Sans FB" pitchFamily="34" charset="0"/>
              </a:rPr>
              <a:t>A Sumerian City from 3000 B.C. called Ur came from using sophisticated </a:t>
            </a:r>
            <a:r>
              <a:rPr lang="en-US" sz="4000" b="1" dirty="0" smtClean="0">
                <a:solidFill>
                  <a:srgbClr val="0070C0"/>
                </a:solidFill>
                <a:latin typeface="Berlin Sans FB" pitchFamily="34" charset="0"/>
              </a:rPr>
              <a:t>irrigation</a:t>
            </a:r>
            <a:r>
              <a:rPr lang="en-US" sz="4000" dirty="0" smtClean="0">
                <a:latin typeface="Berlin Sans FB" pitchFamily="34" charset="0"/>
              </a:rPr>
              <a:t> </a:t>
            </a:r>
            <a:r>
              <a:rPr lang="en-US" sz="3600" dirty="0" smtClean="0">
                <a:latin typeface="Berlin Sans FB" pitchFamily="34" charset="0"/>
              </a:rPr>
              <a:t>to</a:t>
            </a:r>
            <a:r>
              <a:rPr lang="en-US" sz="4000" dirty="0" smtClean="0">
                <a:latin typeface="Berlin Sans FB" pitchFamily="34" charset="0"/>
              </a:rPr>
              <a:t> grow </a:t>
            </a:r>
            <a:r>
              <a:rPr lang="en-US" sz="4000" b="1" dirty="0" smtClean="0">
                <a:solidFill>
                  <a:srgbClr val="00B050"/>
                </a:solidFill>
                <a:latin typeface="Berlin Sans FB" pitchFamily="34" charset="0"/>
              </a:rPr>
              <a:t>crops. </a:t>
            </a:r>
          </a:p>
        </p:txBody>
      </p:sp>
      <p:sp>
        <p:nvSpPr>
          <p:cNvPr id="5" name="TextBox 4"/>
          <p:cNvSpPr txBox="1"/>
          <p:nvPr/>
        </p:nvSpPr>
        <p:spPr>
          <a:xfrm>
            <a:off x="0" y="5486400"/>
            <a:ext cx="9144000" cy="1446550"/>
          </a:xfrm>
          <a:prstGeom prst="rect">
            <a:avLst/>
          </a:prstGeom>
          <a:noFill/>
        </p:spPr>
        <p:txBody>
          <a:bodyPr wrap="square" rtlCol="0">
            <a:spAutoFit/>
          </a:bodyPr>
          <a:lstStyle/>
          <a:p>
            <a:pPr algn="ctr"/>
            <a:r>
              <a:rPr lang="en-US" sz="4400" dirty="0" smtClean="0">
                <a:latin typeface="Berlin Sans FB" pitchFamily="34" charset="0"/>
              </a:rPr>
              <a:t>The </a:t>
            </a:r>
            <a:r>
              <a:rPr lang="en-US" sz="4400" b="1" dirty="0" smtClean="0">
                <a:solidFill>
                  <a:schemeClr val="bg2">
                    <a:lumMod val="50000"/>
                  </a:schemeClr>
                </a:solidFill>
                <a:latin typeface="Berlin Sans FB" pitchFamily="34" charset="0"/>
              </a:rPr>
              <a:t>SOIL</a:t>
            </a:r>
            <a:r>
              <a:rPr lang="en-US" sz="4400" dirty="0" smtClean="0">
                <a:latin typeface="Berlin Sans FB" pitchFamily="34" charset="0"/>
              </a:rPr>
              <a:t> became </a:t>
            </a:r>
            <a:r>
              <a:rPr lang="en-US" sz="4400" b="1" dirty="0" smtClean="0">
                <a:solidFill>
                  <a:srgbClr val="FF0000"/>
                </a:solidFill>
                <a:latin typeface="Berlin Sans FB" pitchFamily="34" charset="0"/>
              </a:rPr>
              <a:t>SALTY</a:t>
            </a:r>
            <a:r>
              <a:rPr lang="en-US" sz="4400" dirty="0" smtClean="0">
                <a:latin typeface="Berlin Sans FB" pitchFamily="34" charset="0"/>
              </a:rPr>
              <a:t>, and crops cannot tolerate </a:t>
            </a:r>
            <a:r>
              <a:rPr lang="en-US" sz="4400" b="1" dirty="0" smtClean="0">
                <a:solidFill>
                  <a:srgbClr val="FF0000"/>
                </a:solidFill>
                <a:latin typeface="Berlin Sans FB" pitchFamily="34" charset="0"/>
              </a:rPr>
              <a:t>SALT.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a:stretch>
            <a:fillRect/>
          </a:stretch>
        </p:blipFill>
        <p:spPr bwMode="auto">
          <a:xfrm>
            <a:off x="-457200" y="-381000"/>
            <a:ext cx="9763125" cy="72580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r>
              <a:rPr lang="en-US" dirty="0" smtClean="0"/>
              <a:t>Organic Matter</a:t>
            </a:r>
          </a:p>
          <a:p>
            <a:r>
              <a:rPr lang="en-US" dirty="0" err="1" smtClean="0"/>
              <a:t>Salinization</a:t>
            </a:r>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a:stretch>
            <a:fillRect/>
          </a:stretch>
        </p:blipFill>
        <p:spPr bwMode="auto">
          <a:xfrm>
            <a:off x="-457200" y="-381000"/>
            <a:ext cx="9763125" cy="72580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457200" y="1143000"/>
            <a:ext cx="8229600" cy="4525963"/>
          </a:xfrm>
        </p:spPr>
        <p:txBody>
          <a:bodyPr>
            <a:normAutofit fontScale="92500" lnSpcReduction="10000"/>
          </a:bodyPr>
          <a:lstStyle/>
          <a:p>
            <a:r>
              <a:rPr lang="en-US" dirty="0" smtClean="0"/>
              <a:t>Irrigation - </a:t>
            </a:r>
            <a:r>
              <a:rPr lang="en-US" i="1" dirty="0" smtClean="0"/>
              <a:t>water </a:t>
            </a:r>
            <a:r>
              <a:rPr lang="en-US" i="1" dirty="0" smtClean="0"/>
              <a:t>is </a:t>
            </a:r>
            <a:r>
              <a:rPr lang="en-US" i="1" dirty="0" smtClean="0"/>
              <a:t>taken </a:t>
            </a:r>
            <a:r>
              <a:rPr lang="en-US" i="1" dirty="0" smtClean="0"/>
              <a:t>from other places to provide water to </a:t>
            </a:r>
            <a:r>
              <a:rPr lang="en-US" i="1" dirty="0" smtClean="0"/>
              <a:t>crops</a:t>
            </a:r>
            <a:endParaRPr lang="en-US" dirty="0" smtClean="0"/>
          </a:p>
          <a:p>
            <a:pPr lvl="0"/>
            <a:r>
              <a:rPr lang="en-US" dirty="0" smtClean="0"/>
              <a:t>Desert </a:t>
            </a:r>
            <a:r>
              <a:rPr lang="en-US" dirty="0" smtClean="0"/>
              <a:t>Blooms - </a:t>
            </a:r>
            <a:r>
              <a:rPr lang="en-US" i="1" dirty="0" smtClean="0"/>
              <a:t>the sudden blooming experienced in the desert after rainstorms when all of the dormant seeds spring to </a:t>
            </a:r>
            <a:r>
              <a:rPr lang="en-US" i="1" dirty="0" smtClean="0"/>
              <a:t>life</a:t>
            </a:r>
            <a:endParaRPr lang="en-US" dirty="0" smtClean="0"/>
          </a:p>
          <a:p>
            <a:r>
              <a:rPr lang="en-US" dirty="0" smtClean="0"/>
              <a:t>Biological Surface </a:t>
            </a:r>
            <a:r>
              <a:rPr lang="en-US" dirty="0" smtClean="0"/>
              <a:t>Crust - </a:t>
            </a:r>
            <a:r>
              <a:rPr lang="en-US" i="1" dirty="0" smtClean="0"/>
              <a:t>organisms like lichens, algae, and bacteria form a protective shield</a:t>
            </a:r>
            <a:endParaRPr lang="en-US" dirty="0" smtClean="0"/>
          </a:p>
          <a:p>
            <a:r>
              <a:rPr lang="en-US" dirty="0" smtClean="0"/>
              <a:t>Physical Surface </a:t>
            </a:r>
            <a:r>
              <a:rPr lang="en-US" dirty="0" smtClean="0"/>
              <a:t>Crust - </a:t>
            </a:r>
            <a:r>
              <a:rPr lang="en-US" i="1" dirty="0" smtClean="0"/>
              <a:t>raindrops strike the ground very hard it breaks the soil apart, and generates a crust that is platy</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Membership\K-12\SSSA K-12 Folder\Teachers Guide\Images\24-10-desert-relief.jpg"/>
          <p:cNvPicPr>
            <a:picLocks noChangeAspect="1" noChangeArrowheads="1"/>
          </p:cNvPicPr>
          <p:nvPr/>
        </p:nvPicPr>
        <p:blipFill>
          <a:blip r:embed="rId2"/>
          <a:srcRect/>
          <a:stretch>
            <a:fillRect/>
          </a:stretch>
        </p:blipFill>
        <p:spPr bwMode="auto">
          <a:xfrm>
            <a:off x="-228600" y="-700088"/>
            <a:ext cx="9601200" cy="8258176"/>
          </a:xfrm>
          <a:prstGeom prst="rect">
            <a:avLst/>
          </a:prstGeom>
          <a:noFill/>
        </p:spPr>
      </p:pic>
      <p:sp>
        <p:nvSpPr>
          <p:cNvPr id="5" name="TextBox 4"/>
          <p:cNvSpPr txBox="1"/>
          <p:nvPr/>
        </p:nvSpPr>
        <p:spPr>
          <a:xfrm>
            <a:off x="152400" y="457200"/>
            <a:ext cx="8991600" cy="2123658"/>
          </a:xfrm>
          <a:prstGeom prst="rect">
            <a:avLst/>
          </a:prstGeom>
          <a:noFill/>
        </p:spPr>
        <p:txBody>
          <a:bodyPr wrap="square" rtlCol="0">
            <a:spAutoFit/>
          </a:bodyPr>
          <a:lstStyle/>
          <a:p>
            <a:r>
              <a:rPr lang="en-US" sz="4400" dirty="0" smtClean="0">
                <a:latin typeface="Berlin Sans FB" pitchFamily="34" charset="0"/>
              </a:rPr>
              <a:t>Deserts can be </a:t>
            </a:r>
            <a:r>
              <a:rPr lang="en-US" sz="4400" b="1" dirty="0" smtClean="0">
                <a:solidFill>
                  <a:srgbClr val="FF0000"/>
                </a:solidFill>
                <a:latin typeface="Berlin Sans FB" pitchFamily="34" charset="0"/>
              </a:rPr>
              <a:t>HOT </a:t>
            </a:r>
            <a:r>
              <a:rPr lang="en-US" sz="4400" dirty="0" smtClean="0">
                <a:latin typeface="Berlin Sans FB" pitchFamily="34" charset="0"/>
              </a:rPr>
              <a:t>or </a:t>
            </a:r>
            <a:r>
              <a:rPr lang="en-US" sz="4400" b="1" dirty="0" smtClean="0">
                <a:solidFill>
                  <a:srgbClr val="0070C0"/>
                </a:solidFill>
                <a:latin typeface="Berlin Sans FB" pitchFamily="34" charset="0"/>
              </a:rPr>
              <a:t>COLD</a:t>
            </a:r>
            <a:r>
              <a:rPr lang="en-US" sz="4400" dirty="0" smtClean="0">
                <a:latin typeface="Berlin Sans FB" pitchFamily="34" charset="0"/>
              </a:rPr>
              <a:t>. But they are all very </a:t>
            </a:r>
            <a:r>
              <a:rPr lang="en-US" sz="4400" b="1" dirty="0" smtClean="0">
                <a:solidFill>
                  <a:srgbClr val="FFC000"/>
                </a:solidFill>
                <a:latin typeface="Berlin Sans FB" pitchFamily="34" charset="0"/>
              </a:rPr>
              <a:t>DRY</a:t>
            </a:r>
            <a:r>
              <a:rPr lang="en-US" sz="4400" dirty="0" smtClean="0">
                <a:latin typeface="Berlin Sans FB" pitchFamily="34" charset="0"/>
              </a:rPr>
              <a:t>. All deserts have more evaporation then rainfall.</a:t>
            </a:r>
          </a:p>
        </p:txBody>
      </p:sp>
      <p:sp>
        <p:nvSpPr>
          <p:cNvPr id="6" name="TextBox 5"/>
          <p:cNvSpPr txBox="1"/>
          <p:nvPr/>
        </p:nvSpPr>
        <p:spPr>
          <a:xfrm>
            <a:off x="228600" y="3286542"/>
            <a:ext cx="8991600" cy="2123658"/>
          </a:xfrm>
          <a:prstGeom prst="rect">
            <a:avLst/>
          </a:prstGeom>
          <a:noFill/>
        </p:spPr>
        <p:txBody>
          <a:bodyPr wrap="square" rtlCol="0">
            <a:spAutoFit/>
          </a:bodyPr>
          <a:lstStyle/>
          <a:p>
            <a:pPr algn="ctr"/>
            <a:r>
              <a:rPr lang="en-US" sz="4400" dirty="0" smtClean="0">
                <a:solidFill>
                  <a:schemeClr val="bg1"/>
                </a:solidFill>
                <a:latin typeface="Berlin Sans FB" pitchFamily="34" charset="0"/>
              </a:rPr>
              <a:t>Deserts cover 20-35% of the Earth’s land surface, and 25% of the world’s people.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Membership\K-12\SSSA K-12 Folder\Teachers Guide\Images\24-05-antarctic.jpg"/>
          <p:cNvPicPr>
            <a:picLocks noChangeAspect="1" noChangeArrowheads="1"/>
          </p:cNvPicPr>
          <p:nvPr/>
        </p:nvPicPr>
        <p:blipFill>
          <a:blip r:embed="rId2"/>
          <a:srcRect/>
          <a:stretch>
            <a:fillRect/>
          </a:stretch>
        </p:blipFill>
        <p:spPr bwMode="auto">
          <a:xfrm>
            <a:off x="-304800" y="-457200"/>
            <a:ext cx="5715000" cy="7620000"/>
          </a:xfrm>
          <a:prstGeom prst="rect">
            <a:avLst/>
          </a:prstGeom>
          <a:noFill/>
        </p:spPr>
      </p:pic>
      <p:sp>
        <p:nvSpPr>
          <p:cNvPr id="3" name="TextBox 2"/>
          <p:cNvSpPr txBox="1"/>
          <p:nvPr/>
        </p:nvSpPr>
        <p:spPr>
          <a:xfrm>
            <a:off x="5486400" y="304800"/>
            <a:ext cx="3581400" cy="2123658"/>
          </a:xfrm>
          <a:prstGeom prst="rect">
            <a:avLst/>
          </a:prstGeom>
          <a:noFill/>
        </p:spPr>
        <p:txBody>
          <a:bodyPr wrap="square" rtlCol="0">
            <a:spAutoFit/>
          </a:bodyPr>
          <a:lstStyle/>
          <a:p>
            <a:pPr algn="ctr"/>
            <a:r>
              <a:rPr lang="en-US" sz="4400" dirty="0" smtClean="0">
                <a:latin typeface="Berlin Sans FB" pitchFamily="34" charset="0"/>
              </a:rPr>
              <a:t>ANTARCTICA is actually a large desert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57200"/>
            <a:ext cx="8991600" cy="1446550"/>
          </a:xfrm>
          <a:prstGeom prst="rect">
            <a:avLst/>
          </a:prstGeom>
          <a:noFill/>
        </p:spPr>
        <p:txBody>
          <a:bodyPr wrap="square" rtlCol="0">
            <a:spAutoFit/>
          </a:bodyPr>
          <a:lstStyle/>
          <a:p>
            <a:r>
              <a:rPr lang="en-US" sz="4400" dirty="0" smtClean="0">
                <a:solidFill>
                  <a:srgbClr val="FF0000"/>
                </a:solidFill>
                <a:latin typeface="Berlin Sans FB" pitchFamily="34" charset="0"/>
              </a:rPr>
              <a:t>Deserts soils vary, and can be very </a:t>
            </a:r>
            <a:r>
              <a:rPr lang="en-US" sz="4400" b="1" dirty="0" smtClean="0">
                <a:solidFill>
                  <a:srgbClr val="FF0000"/>
                </a:solidFill>
                <a:latin typeface="Berlin Sans FB" pitchFamily="34" charset="0"/>
              </a:rPr>
              <a:t>deep, </a:t>
            </a:r>
            <a:r>
              <a:rPr lang="en-US" sz="4400" dirty="0" smtClean="0">
                <a:solidFill>
                  <a:srgbClr val="FF0000"/>
                </a:solidFill>
                <a:latin typeface="Berlin Sans FB" pitchFamily="34" charset="0"/>
              </a:rPr>
              <a:t>or very </a:t>
            </a:r>
            <a:r>
              <a:rPr lang="en-US" sz="4400" b="1" dirty="0" smtClean="0">
                <a:solidFill>
                  <a:srgbClr val="FF0000"/>
                </a:solidFill>
                <a:latin typeface="Berlin Sans FB" pitchFamily="34" charset="0"/>
              </a:rPr>
              <a:t>shallow</a:t>
            </a:r>
            <a:r>
              <a:rPr lang="en-US" sz="4400" dirty="0" smtClean="0">
                <a:solidFill>
                  <a:srgbClr val="FF0000"/>
                </a:solidFill>
                <a:latin typeface="Berlin Sans FB" pitchFamily="34" charset="0"/>
              </a:rPr>
              <a:t>.</a:t>
            </a:r>
          </a:p>
        </p:txBody>
      </p:sp>
      <p:sp>
        <p:nvSpPr>
          <p:cNvPr id="5" name="TextBox 4"/>
          <p:cNvSpPr txBox="1"/>
          <p:nvPr/>
        </p:nvSpPr>
        <p:spPr>
          <a:xfrm>
            <a:off x="1219200" y="2286000"/>
            <a:ext cx="8991600" cy="769441"/>
          </a:xfrm>
          <a:prstGeom prst="rect">
            <a:avLst/>
          </a:prstGeom>
          <a:noFill/>
        </p:spPr>
        <p:txBody>
          <a:bodyPr wrap="square" rtlCol="0">
            <a:spAutoFit/>
          </a:bodyPr>
          <a:lstStyle/>
          <a:p>
            <a:r>
              <a:rPr lang="en-US" sz="4400" dirty="0" smtClean="0">
                <a:solidFill>
                  <a:srgbClr val="0070C0"/>
                </a:solidFill>
                <a:latin typeface="Berlin Sans FB" pitchFamily="34" charset="0"/>
              </a:rPr>
              <a:t>They are usually </a:t>
            </a:r>
            <a:r>
              <a:rPr lang="en-US" sz="4400" b="1" dirty="0" smtClean="0">
                <a:solidFill>
                  <a:srgbClr val="0070C0"/>
                </a:solidFill>
                <a:latin typeface="Berlin Sans FB" pitchFamily="34" charset="0"/>
              </a:rPr>
              <a:t>lighter</a:t>
            </a:r>
            <a:r>
              <a:rPr lang="en-US" sz="4400" dirty="0" smtClean="0">
                <a:solidFill>
                  <a:srgbClr val="0070C0"/>
                </a:solidFill>
                <a:latin typeface="Berlin Sans FB" pitchFamily="34" charset="0"/>
              </a:rPr>
              <a:t> in color.</a:t>
            </a:r>
          </a:p>
        </p:txBody>
      </p:sp>
      <p:sp>
        <p:nvSpPr>
          <p:cNvPr id="6" name="TextBox 5"/>
          <p:cNvSpPr txBox="1"/>
          <p:nvPr/>
        </p:nvSpPr>
        <p:spPr>
          <a:xfrm>
            <a:off x="3657600" y="3523833"/>
            <a:ext cx="5486400" cy="2800767"/>
          </a:xfrm>
          <a:prstGeom prst="rect">
            <a:avLst/>
          </a:prstGeom>
          <a:noFill/>
        </p:spPr>
        <p:txBody>
          <a:bodyPr wrap="square" rtlCol="0">
            <a:spAutoFit/>
          </a:bodyPr>
          <a:lstStyle/>
          <a:p>
            <a:r>
              <a:rPr lang="en-US" sz="4400" dirty="0" smtClean="0">
                <a:latin typeface="Berlin Sans FB" pitchFamily="34" charset="0"/>
              </a:rPr>
              <a:t>Do soils in the desert have a lot of </a:t>
            </a:r>
            <a:r>
              <a:rPr lang="en-US" sz="4400" b="1" dirty="0" smtClean="0">
                <a:latin typeface="Berlin Sans FB" pitchFamily="34" charset="0"/>
              </a:rPr>
              <a:t>organic matter</a:t>
            </a:r>
            <a:r>
              <a:rPr lang="en-US" sz="4400" dirty="0" smtClean="0">
                <a:latin typeface="Berlin Sans FB" pitchFamily="34" charset="0"/>
              </a:rPr>
              <a:t>? </a:t>
            </a:r>
          </a:p>
          <a:p>
            <a:pPr algn="ctr"/>
            <a:r>
              <a:rPr lang="en-US" sz="4400" dirty="0" smtClean="0">
                <a:latin typeface="Berlin Sans FB" pitchFamily="34" charset="0"/>
              </a:rPr>
              <a:t>Why or why not?</a:t>
            </a:r>
          </a:p>
        </p:txBody>
      </p:sp>
      <p:pic>
        <p:nvPicPr>
          <p:cNvPr id="9218" name="Picture 2" descr="C:\Documents and Settings\intern\Local Settings\Temporary Internet Files\Content.IE5\IHQH6N0R\MP900438317[1].jpg"/>
          <p:cNvPicPr>
            <a:picLocks noChangeAspect="1" noChangeArrowheads="1"/>
          </p:cNvPicPr>
          <p:nvPr/>
        </p:nvPicPr>
        <p:blipFill>
          <a:blip r:embed="rId3" cstate="print"/>
          <a:srcRect/>
          <a:stretch>
            <a:fillRect/>
          </a:stretch>
        </p:blipFill>
        <p:spPr bwMode="auto">
          <a:xfrm>
            <a:off x="88849" y="3733800"/>
            <a:ext cx="3416351" cy="241096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3657600" y="2133600"/>
            <a:ext cx="5302725" cy="4343400"/>
          </a:xfrm>
          <a:prstGeom prst="rect">
            <a:avLst/>
          </a:prstGeom>
          <a:noFill/>
          <a:ln w="9525">
            <a:noFill/>
            <a:miter lim="800000"/>
            <a:headEnd/>
            <a:tailEnd/>
          </a:ln>
        </p:spPr>
      </p:pic>
      <p:pic>
        <p:nvPicPr>
          <p:cNvPr id="4" name="Picture 3" descr="ARIDISOL.jpg"/>
          <p:cNvPicPr>
            <a:picLocks noChangeAspect="1"/>
          </p:cNvPicPr>
          <p:nvPr/>
        </p:nvPicPr>
        <p:blipFill>
          <a:blip r:embed="rId4" cstate="print"/>
          <a:stretch>
            <a:fillRect/>
          </a:stretch>
        </p:blipFill>
        <p:spPr>
          <a:xfrm>
            <a:off x="152400" y="228600"/>
            <a:ext cx="3331270" cy="6477000"/>
          </a:xfrm>
          <a:prstGeom prst="roundRect">
            <a:avLst/>
          </a:prstGeom>
          <a:ln>
            <a:solidFill>
              <a:srgbClr val="FF0000"/>
            </a:solidFill>
          </a:ln>
        </p:spPr>
      </p:pic>
      <p:sp>
        <p:nvSpPr>
          <p:cNvPr id="5" name="TextBox 4"/>
          <p:cNvSpPr txBox="1"/>
          <p:nvPr/>
        </p:nvSpPr>
        <p:spPr>
          <a:xfrm>
            <a:off x="3505200" y="762000"/>
            <a:ext cx="5638800" cy="738664"/>
          </a:xfrm>
          <a:prstGeom prst="rect">
            <a:avLst/>
          </a:prstGeom>
          <a:solidFill>
            <a:srgbClr val="FF0000"/>
          </a:solidFill>
        </p:spPr>
        <p:txBody>
          <a:bodyPr wrap="square" rtlCol="0">
            <a:spAutoFit/>
          </a:bodyPr>
          <a:lstStyle/>
          <a:p>
            <a:pPr algn="ctr"/>
            <a:r>
              <a:rPr lang="en-US" sz="2400" b="1" dirty="0" smtClean="0">
                <a:solidFill>
                  <a:schemeClr val="bg1"/>
                </a:solidFill>
              </a:rPr>
              <a:t>ARIDISOL</a:t>
            </a:r>
          </a:p>
          <a:p>
            <a:pPr algn="ctr"/>
            <a:r>
              <a:rPr lang="en-US" b="1" dirty="0" smtClean="0">
                <a:solidFill>
                  <a:schemeClr val="bg1"/>
                </a:solidFill>
              </a:rPr>
              <a:t>Very Dry</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Membership\K-12\SSSA K-12 Folder\Teachers Guide\Images\24-new-crust.jpg"/>
          <p:cNvPicPr>
            <a:picLocks noChangeAspect="1" noChangeArrowheads="1"/>
          </p:cNvPicPr>
          <p:nvPr/>
        </p:nvPicPr>
        <p:blipFill>
          <a:blip r:embed="rId3"/>
          <a:srcRect/>
          <a:stretch>
            <a:fillRect/>
          </a:stretch>
        </p:blipFill>
        <p:spPr bwMode="auto">
          <a:xfrm>
            <a:off x="718051" y="1752600"/>
            <a:ext cx="7740149" cy="5181600"/>
          </a:xfrm>
          <a:prstGeom prst="rect">
            <a:avLst/>
          </a:prstGeom>
          <a:noFill/>
        </p:spPr>
      </p:pic>
      <p:sp>
        <p:nvSpPr>
          <p:cNvPr id="3" name="TextBox 2"/>
          <p:cNvSpPr txBox="1"/>
          <p:nvPr/>
        </p:nvSpPr>
        <p:spPr>
          <a:xfrm>
            <a:off x="76200" y="0"/>
            <a:ext cx="8991600" cy="1754326"/>
          </a:xfrm>
          <a:prstGeom prst="rect">
            <a:avLst/>
          </a:prstGeom>
          <a:noFill/>
        </p:spPr>
        <p:txBody>
          <a:bodyPr wrap="square" rtlCol="0">
            <a:spAutoFit/>
          </a:bodyPr>
          <a:lstStyle/>
          <a:p>
            <a:r>
              <a:rPr lang="en-US" sz="3600" dirty="0" smtClean="0">
                <a:latin typeface="Berlin Sans FB" pitchFamily="34" charset="0"/>
              </a:rPr>
              <a:t>Lack of </a:t>
            </a:r>
            <a:r>
              <a:rPr lang="en-US" sz="3600" b="1" dirty="0" smtClean="0">
                <a:solidFill>
                  <a:srgbClr val="0070C0"/>
                </a:solidFill>
                <a:latin typeface="Berlin Sans FB" pitchFamily="34" charset="0"/>
              </a:rPr>
              <a:t>moisture</a:t>
            </a:r>
            <a:r>
              <a:rPr lang="en-US" sz="3600" dirty="0" smtClean="0">
                <a:latin typeface="Berlin Sans FB" pitchFamily="34" charset="0"/>
              </a:rPr>
              <a:t> keeps some </a:t>
            </a:r>
            <a:r>
              <a:rPr lang="en-US" sz="3600" b="1" dirty="0" smtClean="0">
                <a:latin typeface="Berlin Sans FB" pitchFamily="34" charset="0"/>
              </a:rPr>
              <a:t>minerals</a:t>
            </a:r>
            <a:r>
              <a:rPr lang="en-US" sz="3600" dirty="0" smtClean="0">
                <a:latin typeface="Berlin Sans FB" pitchFamily="34" charset="0"/>
              </a:rPr>
              <a:t> from </a:t>
            </a:r>
            <a:r>
              <a:rPr lang="en-US" sz="3600" b="1" dirty="0" smtClean="0">
                <a:solidFill>
                  <a:srgbClr val="FF0000"/>
                </a:solidFill>
                <a:latin typeface="Berlin Sans FB" pitchFamily="34" charset="0"/>
              </a:rPr>
              <a:t>leaching</a:t>
            </a:r>
            <a:r>
              <a:rPr lang="en-US" sz="3600" dirty="0" smtClean="0">
                <a:latin typeface="Berlin Sans FB" pitchFamily="34" charset="0"/>
              </a:rPr>
              <a:t> out. Instead, they form a cement like crust on the </a:t>
            </a:r>
            <a:r>
              <a:rPr lang="en-US" sz="3600" b="1" dirty="0" smtClean="0">
                <a:latin typeface="Berlin Sans FB" pitchFamily="34" charset="0"/>
              </a:rPr>
              <a:t>surface</a:t>
            </a:r>
            <a:r>
              <a:rPr lang="en-US" sz="3600" dirty="0" smtClean="0">
                <a:latin typeface="Berlin Sans FB" pitchFamily="34" charset="0"/>
              </a:rPr>
              <a:t> of the </a:t>
            </a:r>
            <a:r>
              <a:rPr lang="en-US" sz="3600" b="1" dirty="0" smtClean="0">
                <a:solidFill>
                  <a:schemeClr val="bg2">
                    <a:lumMod val="50000"/>
                  </a:schemeClr>
                </a:solidFill>
                <a:latin typeface="Berlin Sans FB" pitchFamily="34" charset="0"/>
              </a:rPr>
              <a:t>soil</a:t>
            </a:r>
            <a:r>
              <a:rPr lang="en-US" sz="3600" dirty="0" smtClean="0">
                <a:latin typeface="Berlin Sans FB" pitchFamily="34"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Membership\K-12\SSSA K-12 Folder\Teachers Guide\Images\24-04-biological-crust.jpg"/>
          <p:cNvPicPr>
            <a:picLocks noChangeAspect="1" noChangeArrowheads="1"/>
          </p:cNvPicPr>
          <p:nvPr/>
        </p:nvPicPr>
        <p:blipFill>
          <a:blip r:embed="rId3"/>
          <a:srcRect/>
          <a:stretch>
            <a:fillRect/>
          </a:stretch>
        </p:blipFill>
        <p:spPr bwMode="auto">
          <a:xfrm>
            <a:off x="609600" y="76200"/>
            <a:ext cx="7543800" cy="5582412"/>
          </a:xfrm>
          <a:prstGeom prst="rect">
            <a:avLst/>
          </a:prstGeom>
          <a:noFill/>
        </p:spPr>
      </p:pic>
      <p:sp>
        <p:nvSpPr>
          <p:cNvPr id="3" name="TextBox 2"/>
          <p:cNvSpPr txBox="1"/>
          <p:nvPr/>
        </p:nvSpPr>
        <p:spPr>
          <a:xfrm>
            <a:off x="0" y="5657671"/>
            <a:ext cx="8991600" cy="1200329"/>
          </a:xfrm>
          <a:prstGeom prst="rect">
            <a:avLst/>
          </a:prstGeom>
          <a:noFill/>
        </p:spPr>
        <p:txBody>
          <a:bodyPr wrap="square" rtlCol="0">
            <a:spAutoFit/>
          </a:bodyPr>
          <a:lstStyle/>
          <a:p>
            <a:r>
              <a:rPr lang="en-US" sz="3600" dirty="0" smtClean="0">
                <a:latin typeface="Berlin Sans FB" pitchFamily="34" charset="0"/>
              </a:rPr>
              <a:t>Sometimes these crusts are biological – formed by organisms like bacteria, mosses and lichens.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intern\Local Settings\Temporary Internet Files\Content.IE5\A6615DU8\MP900438328[1].jpg"/>
          <p:cNvPicPr>
            <a:picLocks noChangeAspect="1" noChangeArrowheads="1"/>
          </p:cNvPicPr>
          <p:nvPr/>
        </p:nvPicPr>
        <p:blipFill>
          <a:blip r:embed="rId2" cstate="print"/>
          <a:srcRect/>
          <a:stretch>
            <a:fillRect/>
          </a:stretch>
        </p:blipFill>
        <p:spPr bwMode="auto">
          <a:xfrm>
            <a:off x="5715000" y="228600"/>
            <a:ext cx="3200400" cy="2401824"/>
          </a:xfrm>
          <a:prstGeom prst="rect">
            <a:avLst/>
          </a:prstGeom>
          <a:noFill/>
        </p:spPr>
      </p:pic>
      <p:sp>
        <p:nvSpPr>
          <p:cNvPr id="3" name="TextBox 2"/>
          <p:cNvSpPr txBox="1"/>
          <p:nvPr/>
        </p:nvSpPr>
        <p:spPr>
          <a:xfrm>
            <a:off x="304800" y="304800"/>
            <a:ext cx="5638800" cy="2123658"/>
          </a:xfrm>
          <a:prstGeom prst="rect">
            <a:avLst/>
          </a:prstGeom>
          <a:noFill/>
        </p:spPr>
        <p:txBody>
          <a:bodyPr wrap="square" rtlCol="0">
            <a:spAutoFit/>
          </a:bodyPr>
          <a:lstStyle/>
          <a:p>
            <a:r>
              <a:rPr lang="en-US" sz="4400" dirty="0" smtClean="0">
                <a:latin typeface="Berlin Sans FB" pitchFamily="34" charset="0"/>
              </a:rPr>
              <a:t>Even though deserts are </a:t>
            </a:r>
            <a:r>
              <a:rPr lang="en-US" sz="4400" b="1" dirty="0" smtClean="0">
                <a:solidFill>
                  <a:srgbClr val="FF0000"/>
                </a:solidFill>
                <a:latin typeface="Berlin Sans FB" pitchFamily="34" charset="0"/>
              </a:rPr>
              <a:t>DRY</a:t>
            </a:r>
            <a:r>
              <a:rPr lang="en-US" sz="4400" b="1" dirty="0" smtClean="0">
                <a:latin typeface="Berlin Sans FB" pitchFamily="34" charset="0"/>
              </a:rPr>
              <a:t>, </a:t>
            </a:r>
            <a:r>
              <a:rPr lang="en-US" sz="4400" dirty="0" smtClean="0">
                <a:latin typeface="Berlin Sans FB" pitchFamily="34" charset="0"/>
              </a:rPr>
              <a:t>they have lots of life in them</a:t>
            </a:r>
            <a:r>
              <a:rPr lang="en-US" sz="4400" b="1" dirty="0" smtClean="0">
                <a:latin typeface="Berlin Sans FB" pitchFamily="34" charset="0"/>
              </a:rPr>
              <a:t>.</a:t>
            </a:r>
          </a:p>
        </p:txBody>
      </p:sp>
      <p:pic>
        <p:nvPicPr>
          <p:cNvPr id="10244" name="Picture 4" descr="C:\Documents and Settings\intern\Local Settings\Temporary Internet Files\Content.IE5\J5V4CPJ9\MP900422493[1].jpg"/>
          <p:cNvPicPr>
            <a:picLocks noChangeAspect="1" noChangeArrowheads="1"/>
          </p:cNvPicPr>
          <p:nvPr/>
        </p:nvPicPr>
        <p:blipFill>
          <a:blip r:embed="rId3" cstate="print"/>
          <a:srcRect/>
          <a:stretch>
            <a:fillRect/>
          </a:stretch>
        </p:blipFill>
        <p:spPr bwMode="auto">
          <a:xfrm>
            <a:off x="228600" y="2590800"/>
            <a:ext cx="2642890" cy="3962400"/>
          </a:xfrm>
          <a:prstGeom prst="rect">
            <a:avLst/>
          </a:prstGeom>
          <a:noFill/>
        </p:spPr>
      </p:pic>
      <p:sp>
        <p:nvSpPr>
          <p:cNvPr id="6" name="TextBox 5"/>
          <p:cNvSpPr txBox="1"/>
          <p:nvPr/>
        </p:nvSpPr>
        <p:spPr>
          <a:xfrm>
            <a:off x="3048000" y="2743200"/>
            <a:ext cx="5638800" cy="1200329"/>
          </a:xfrm>
          <a:prstGeom prst="rect">
            <a:avLst/>
          </a:prstGeom>
          <a:noFill/>
        </p:spPr>
        <p:txBody>
          <a:bodyPr wrap="square" rtlCol="0">
            <a:spAutoFit/>
          </a:bodyPr>
          <a:lstStyle/>
          <a:p>
            <a:r>
              <a:rPr lang="en-US" sz="3600" dirty="0" smtClean="0">
                <a:latin typeface="Berlin Sans FB" pitchFamily="34" charset="0"/>
              </a:rPr>
              <a:t>Snakes, cacti, insects, rabbits, lichens and mosses.</a:t>
            </a:r>
          </a:p>
        </p:txBody>
      </p:sp>
      <p:pic>
        <p:nvPicPr>
          <p:cNvPr id="10247" name="Picture 7" descr="C:\Documents and Settings\intern\Local Settings\Temporary Internet Files\Content.IE5\IHQH6N0R\MP900314282[1].jpg"/>
          <p:cNvPicPr>
            <a:picLocks noChangeAspect="1" noChangeArrowheads="1"/>
          </p:cNvPicPr>
          <p:nvPr/>
        </p:nvPicPr>
        <p:blipFill>
          <a:blip r:embed="rId4"/>
          <a:srcRect/>
          <a:stretch>
            <a:fillRect/>
          </a:stretch>
        </p:blipFill>
        <p:spPr bwMode="auto">
          <a:xfrm>
            <a:off x="3124200" y="3992499"/>
            <a:ext cx="5257800" cy="265518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Membership\K-12\SSSA K-12 Folder\Teachers Guide\Images\25-03-desert-bloom.jpg"/>
          <p:cNvPicPr>
            <a:picLocks noChangeAspect="1" noChangeArrowheads="1"/>
          </p:cNvPicPr>
          <p:nvPr/>
        </p:nvPicPr>
        <p:blipFill>
          <a:blip r:embed="rId2"/>
          <a:srcRect/>
          <a:stretch>
            <a:fillRect/>
          </a:stretch>
        </p:blipFill>
        <p:spPr bwMode="auto">
          <a:xfrm>
            <a:off x="228600" y="380999"/>
            <a:ext cx="4495800" cy="5994399"/>
          </a:xfrm>
          <a:prstGeom prst="rect">
            <a:avLst/>
          </a:prstGeom>
          <a:noFill/>
        </p:spPr>
      </p:pic>
      <p:sp>
        <p:nvSpPr>
          <p:cNvPr id="3" name="TextBox 2"/>
          <p:cNvSpPr txBox="1"/>
          <p:nvPr/>
        </p:nvSpPr>
        <p:spPr>
          <a:xfrm>
            <a:off x="4800600" y="1263908"/>
            <a:ext cx="4419600" cy="4832092"/>
          </a:xfrm>
          <a:prstGeom prst="rect">
            <a:avLst/>
          </a:prstGeom>
          <a:noFill/>
        </p:spPr>
        <p:txBody>
          <a:bodyPr wrap="square" rtlCol="0">
            <a:spAutoFit/>
          </a:bodyPr>
          <a:lstStyle/>
          <a:p>
            <a:pPr algn="ctr"/>
            <a:r>
              <a:rPr lang="en-US" sz="4400" dirty="0" smtClean="0">
                <a:latin typeface="Berlin Sans FB" pitchFamily="34" charset="0"/>
              </a:rPr>
              <a:t>Just a few centimeters of water can trigger desert blooms, as seeds lie dormant on the ground for years</a:t>
            </a:r>
            <a:r>
              <a:rPr lang="en-US" sz="4400" b="1" dirty="0" smtClean="0">
                <a:latin typeface="Berlin Sans FB" pitchFamily="34" charset="0"/>
              </a:rPr>
              <a:t>.</a:t>
            </a:r>
          </a:p>
        </p:txBody>
      </p:sp>
      <p:sp>
        <p:nvSpPr>
          <p:cNvPr id="5" name="TextBox 4"/>
          <p:cNvSpPr txBox="1"/>
          <p:nvPr/>
        </p:nvSpPr>
        <p:spPr>
          <a:xfrm>
            <a:off x="4876800" y="304800"/>
            <a:ext cx="4419600" cy="769441"/>
          </a:xfrm>
          <a:prstGeom prst="rect">
            <a:avLst/>
          </a:prstGeom>
          <a:noFill/>
        </p:spPr>
        <p:txBody>
          <a:bodyPr wrap="square" rtlCol="0">
            <a:spAutoFit/>
          </a:bodyPr>
          <a:lstStyle/>
          <a:p>
            <a:pPr algn="ctr"/>
            <a:r>
              <a:rPr lang="en-US" sz="4400" b="1" dirty="0" smtClean="0">
                <a:latin typeface="Berlin Sans FB" pitchFamily="34" charset="0"/>
              </a:rPr>
              <a:t>Desert Blooms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577</Words>
  <Application>Microsoft Office PowerPoint</Application>
  <PresentationFormat>On-screen Show (4:3)</PresentationFormat>
  <Paragraphs>50</Paragraphs>
  <Slides>14</Slides>
  <Notes>8</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Desert Soils</vt:lpstr>
      <vt:lpstr>Slide 2</vt:lpstr>
      <vt:lpstr>Slide 3</vt:lpstr>
      <vt:lpstr>Slide 4</vt:lpstr>
      <vt:lpstr>Slide 5</vt:lpstr>
      <vt:lpstr>Slide 6</vt:lpstr>
      <vt:lpstr>Slide 7</vt:lpstr>
      <vt:lpstr>Slide 8</vt:lpstr>
      <vt:lpstr>Slide 9</vt:lpstr>
      <vt:lpstr>Slide 10</vt:lpstr>
      <vt:lpstr>Slide 11</vt:lpstr>
      <vt:lpstr>Slide 12</vt:lpstr>
      <vt:lpstr>Vocabulary</vt:lpstr>
      <vt:lpstr>Vocabulary</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dc:creator>
  <cp:lastModifiedBy>intern</cp:lastModifiedBy>
  <cp:revision>29</cp:revision>
  <dcterms:created xsi:type="dcterms:W3CDTF">2011-07-04T12:24:43Z</dcterms:created>
  <dcterms:modified xsi:type="dcterms:W3CDTF">2011-12-19T20:51:28Z</dcterms:modified>
</cp:coreProperties>
</file>