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9" r:id="rId3"/>
    <p:sldId id="275" r:id="rId4"/>
    <p:sldId id="277" r:id="rId5"/>
    <p:sldId id="263" r:id="rId6"/>
    <p:sldId id="264" r:id="rId7"/>
    <p:sldId id="265" r:id="rId8"/>
    <p:sldId id="266" r:id="rId9"/>
    <p:sldId id="267" r:id="rId10"/>
    <p:sldId id="268" r:id="rId11"/>
    <p:sldId id="258" r:id="rId12"/>
    <p:sldId id="269" r:id="rId13"/>
    <p:sldId id="270" r:id="rId14"/>
    <p:sldId id="271" r:id="rId15"/>
    <p:sldId id="272" r:id="rId16"/>
    <p:sldId id="273" r:id="rId17"/>
    <p:sldId id="276" r:id="rId18"/>
    <p:sldId id="259" r:id="rId19"/>
  </p:sldIdLst>
  <p:sldSz cx="9144000" cy="6858000" type="screen4x3"/>
  <p:notesSz cx="7112000" cy="939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233" autoAdjust="0"/>
  </p:normalViewPr>
  <p:slideViewPr>
    <p:cSldViewPr>
      <p:cViewPr varScale="1">
        <p:scale>
          <a:sx n="41" d="100"/>
          <a:sy n="41" d="100"/>
        </p:scale>
        <p:origin x="-117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1867" cy="469900"/>
          </a:xfrm>
          <a:prstGeom prst="rect">
            <a:avLst/>
          </a:prstGeom>
        </p:spPr>
        <p:txBody>
          <a:bodyPr vert="horz" lIns="94339" tIns="47169" rIns="94339" bIns="47169" rtlCol="0"/>
          <a:lstStyle>
            <a:lvl1pPr algn="l">
              <a:defRPr sz="1200"/>
            </a:lvl1pPr>
          </a:lstStyle>
          <a:p>
            <a:endParaRPr lang="en-US"/>
          </a:p>
        </p:txBody>
      </p:sp>
      <p:sp>
        <p:nvSpPr>
          <p:cNvPr id="3" name="Date Placeholder 2"/>
          <p:cNvSpPr>
            <a:spLocks noGrp="1"/>
          </p:cNvSpPr>
          <p:nvPr>
            <p:ph type="dt" idx="1"/>
          </p:nvPr>
        </p:nvSpPr>
        <p:spPr>
          <a:xfrm>
            <a:off x="4028487" y="0"/>
            <a:ext cx="3081867" cy="469900"/>
          </a:xfrm>
          <a:prstGeom prst="rect">
            <a:avLst/>
          </a:prstGeom>
        </p:spPr>
        <p:txBody>
          <a:bodyPr vert="horz" lIns="94339" tIns="47169" rIns="94339" bIns="47169" rtlCol="0"/>
          <a:lstStyle>
            <a:lvl1pPr algn="r">
              <a:defRPr sz="1200"/>
            </a:lvl1pPr>
          </a:lstStyle>
          <a:p>
            <a:fld id="{B25DBED5-A7DC-47A9-B5C5-C20A51E0A6AB}" type="datetimeFigureOut">
              <a:rPr lang="en-US" smtClean="0"/>
              <a:pPr/>
              <a:t>12/14/2011</a:t>
            </a:fld>
            <a:endParaRPr lang="en-US"/>
          </a:p>
        </p:txBody>
      </p:sp>
      <p:sp>
        <p:nvSpPr>
          <p:cNvPr id="4" name="Slide Image Placeholder 3"/>
          <p:cNvSpPr>
            <a:spLocks noGrp="1" noRot="1" noChangeAspect="1"/>
          </p:cNvSpPr>
          <p:nvPr>
            <p:ph type="sldImg" idx="2"/>
          </p:nvPr>
        </p:nvSpPr>
        <p:spPr>
          <a:xfrm>
            <a:off x="1206500" y="704850"/>
            <a:ext cx="4699000" cy="3524250"/>
          </a:xfrm>
          <a:prstGeom prst="rect">
            <a:avLst/>
          </a:prstGeom>
          <a:noFill/>
          <a:ln w="12700">
            <a:solidFill>
              <a:prstClr val="black"/>
            </a:solidFill>
          </a:ln>
        </p:spPr>
        <p:txBody>
          <a:bodyPr vert="horz" lIns="94339" tIns="47169" rIns="94339" bIns="47169" rtlCol="0" anchor="ctr"/>
          <a:lstStyle/>
          <a:p>
            <a:endParaRPr lang="en-US"/>
          </a:p>
        </p:txBody>
      </p:sp>
      <p:sp>
        <p:nvSpPr>
          <p:cNvPr id="5" name="Notes Placeholder 4"/>
          <p:cNvSpPr>
            <a:spLocks noGrp="1"/>
          </p:cNvSpPr>
          <p:nvPr>
            <p:ph type="body" sz="quarter" idx="3"/>
          </p:nvPr>
        </p:nvSpPr>
        <p:spPr>
          <a:xfrm>
            <a:off x="711200" y="4464050"/>
            <a:ext cx="5689600" cy="4229100"/>
          </a:xfrm>
          <a:prstGeom prst="rect">
            <a:avLst/>
          </a:prstGeom>
        </p:spPr>
        <p:txBody>
          <a:bodyPr vert="horz" lIns="94339" tIns="47169" rIns="94339" bIns="4716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6469"/>
            <a:ext cx="3081867" cy="469900"/>
          </a:xfrm>
          <a:prstGeom prst="rect">
            <a:avLst/>
          </a:prstGeom>
        </p:spPr>
        <p:txBody>
          <a:bodyPr vert="horz" lIns="94339" tIns="47169" rIns="94339" bIns="47169" rtlCol="0" anchor="b"/>
          <a:lstStyle>
            <a:lvl1pPr algn="l">
              <a:defRPr sz="1200"/>
            </a:lvl1pPr>
          </a:lstStyle>
          <a:p>
            <a:endParaRPr lang="en-US"/>
          </a:p>
        </p:txBody>
      </p:sp>
      <p:sp>
        <p:nvSpPr>
          <p:cNvPr id="7" name="Slide Number Placeholder 6"/>
          <p:cNvSpPr>
            <a:spLocks noGrp="1"/>
          </p:cNvSpPr>
          <p:nvPr>
            <p:ph type="sldNum" sz="quarter" idx="5"/>
          </p:nvPr>
        </p:nvSpPr>
        <p:spPr>
          <a:xfrm>
            <a:off x="4028487" y="8926469"/>
            <a:ext cx="3081867" cy="469900"/>
          </a:xfrm>
          <a:prstGeom prst="rect">
            <a:avLst/>
          </a:prstGeom>
        </p:spPr>
        <p:txBody>
          <a:bodyPr vert="horz" lIns="94339" tIns="47169" rIns="94339" bIns="47169" rtlCol="0" anchor="b"/>
          <a:lstStyle>
            <a:lvl1pPr algn="r">
              <a:defRPr sz="1200"/>
            </a:lvl1pPr>
          </a:lstStyle>
          <a:p>
            <a:fld id="{E2DD2B6C-0392-4709-A1AD-771C630AB0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ils.ag.uidaho.edu/soilorders/index.ht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ils.cals.uidaho.edu/soilorders/i/andicprop.jp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oils.cals.uidaho.edu/soilorders/P-retent.jp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The entire section on soil orders is most appropriate for Grades 6+.  It may be too much for younger grades.  An exception would be to use the link below to find out what you state soil is.  This is appropriate for any age group.</a:t>
            </a:r>
          </a:p>
          <a:p>
            <a:pPr defTabSz="943386">
              <a:defRPr/>
            </a:pPr>
            <a:endParaRPr lang="en-US" u="sng" dirty="0" smtClean="0"/>
          </a:p>
          <a:p>
            <a:pPr defTabSz="943386">
              <a:defRPr/>
            </a:pPr>
            <a:r>
              <a:rPr lang="en-US" u="sng" dirty="0" smtClean="0"/>
              <a:t>Soils around the world </a:t>
            </a:r>
            <a:r>
              <a:rPr lang="en-US" dirty="0" smtClean="0"/>
              <a:t>vary in color, texture, structure, and chemical, physical, and biological composition. To the uninformed, soils may appear to be quite uniform, especially at the local level, but in reality they can be very different just a few feet away. Soils are a function of the five soil-forming factors: climate, organisms, relief, parent material, and time. Each of these factors range on a continuum, so the different soils of the world number in the thousands.</a:t>
            </a:r>
          </a:p>
          <a:p>
            <a:endParaRPr lang="en-US" dirty="0" smtClean="0"/>
          </a:p>
          <a:p>
            <a:r>
              <a:rPr lang="en-US" dirty="0" smtClean="0"/>
              <a:t>1)	Describe the main characteristic of each of the soil orders.  </a:t>
            </a:r>
          </a:p>
          <a:p>
            <a:r>
              <a:rPr lang="en-US" dirty="0" smtClean="0"/>
              <a:t> </a:t>
            </a:r>
          </a:p>
          <a:p>
            <a:r>
              <a:rPr lang="en-US" i="1" dirty="0" err="1" smtClean="0"/>
              <a:t>Alfisols</a:t>
            </a:r>
            <a:r>
              <a:rPr lang="en-US" i="1" dirty="0" smtClean="0"/>
              <a:t> - moderately leached soils often found in temperate forests</a:t>
            </a:r>
            <a:endParaRPr lang="en-US" dirty="0" smtClean="0"/>
          </a:p>
          <a:p>
            <a:r>
              <a:rPr lang="en-US" i="1" dirty="0" err="1" smtClean="0"/>
              <a:t>Andisols</a:t>
            </a:r>
            <a:r>
              <a:rPr lang="en-US" i="1" dirty="0" smtClean="0"/>
              <a:t> - soils formed in volcanic ash </a:t>
            </a:r>
            <a:endParaRPr lang="en-US" dirty="0" smtClean="0"/>
          </a:p>
          <a:p>
            <a:r>
              <a:rPr lang="en-US" i="1" dirty="0" err="1" smtClean="0"/>
              <a:t>Aridisols</a:t>
            </a:r>
            <a:r>
              <a:rPr lang="en-US" i="1" dirty="0" smtClean="0"/>
              <a:t> – desert soils </a:t>
            </a:r>
            <a:endParaRPr lang="en-US" dirty="0" smtClean="0"/>
          </a:p>
          <a:p>
            <a:r>
              <a:rPr lang="en-US" i="1" dirty="0" err="1" smtClean="0"/>
              <a:t>Entisols</a:t>
            </a:r>
            <a:r>
              <a:rPr lang="en-US" i="1" dirty="0" smtClean="0"/>
              <a:t> - soils with little or no morphological (horizon) development</a:t>
            </a:r>
            <a:endParaRPr lang="en-US" dirty="0" smtClean="0"/>
          </a:p>
          <a:p>
            <a:r>
              <a:rPr lang="en-US" i="1" dirty="0" err="1" smtClean="0"/>
              <a:t>Gelisols</a:t>
            </a:r>
            <a:r>
              <a:rPr lang="en-US" i="1" dirty="0" smtClean="0"/>
              <a:t> - soils with permafrost </a:t>
            </a:r>
            <a:endParaRPr lang="en-US" dirty="0" smtClean="0"/>
          </a:p>
          <a:p>
            <a:r>
              <a:rPr lang="en-US" i="1" dirty="0" err="1" smtClean="0"/>
              <a:t>Histosols</a:t>
            </a:r>
            <a:r>
              <a:rPr lang="en-US" i="1" dirty="0" smtClean="0"/>
              <a:t> - organic soils </a:t>
            </a:r>
            <a:endParaRPr lang="en-US" dirty="0" smtClean="0"/>
          </a:p>
          <a:p>
            <a:r>
              <a:rPr lang="en-US" i="1" dirty="0" err="1" smtClean="0"/>
              <a:t>Inceptisols</a:t>
            </a:r>
            <a:r>
              <a:rPr lang="en-US" i="1" dirty="0" smtClean="0"/>
              <a:t> - weakly developed soils </a:t>
            </a:r>
            <a:endParaRPr lang="en-US" dirty="0" smtClean="0"/>
          </a:p>
          <a:p>
            <a:r>
              <a:rPr lang="en-US" i="1" dirty="0" err="1" smtClean="0"/>
              <a:t>Mollisols</a:t>
            </a:r>
            <a:r>
              <a:rPr lang="en-US" i="1" dirty="0" smtClean="0"/>
              <a:t> - grassland soils </a:t>
            </a:r>
            <a:endParaRPr lang="en-US" dirty="0" smtClean="0"/>
          </a:p>
          <a:p>
            <a:r>
              <a:rPr lang="en-US" i="1" dirty="0" err="1" smtClean="0"/>
              <a:t>Spodosols</a:t>
            </a:r>
            <a:r>
              <a:rPr lang="en-US" i="1" dirty="0" smtClean="0"/>
              <a:t> – acidic, sandy forest soils under conifers</a:t>
            </a:r>
            <a:endParaRPr lang="en-US" dirty="0" smtClean="0"/>
          </a:p>
          <a:p>
            <a:r>
              <a:rPr lang="en-US" i="1" dirty="0" err="1" smtClean="0"/>
              <a:t>Oxisols</a:t>
            </a:r>
            <a:r>
              <a:rPr lang="en-US" i="1" dirty="0" smtClean="0"/>
              <a:t> - very weathered soils of tropical and subtropical environments </a:t>
            </a:r>
            <a:endParaRPr lang="en-US" dirty="0" smtClean="0"/>
          </a:p>
          <a:p>
            <a:r>
              <a:rPr lang="en-US" i="1" dirty="0" err="1" smtClean="0"/>
              <a:t>Ultisols</a:t>
            </a:r>
            <a:r>
              <a:rPr lang="en-US" i="1" dirty="0" smtClean="0"/>
              <a:t> – acidic, strongly leached, older soils </a:t>
            </a:r>
            <a:endParaRPr lang="en-US" dirty="0" smtClean="0"/>
          </a:p>
          <a:p>
            <a:r>
              <a:rPr lang="en-US" i="1" dirty="0" err="1" smtClean="0"/>
              <a:t>Vertisols</a:t>
            </a:r>
            <a:r>
              <a:rPr lang="en-US" i="1" dirty="0" smtClean="0"/>
              <a:t> - clayey soils that swell when wet </a:t>
            </a:r>
            <a:endParaRPr lang="en-US" dirty="0" smtClean="0"/>
          </a:p>
          <a:p>
            <a:r>
              <a:rPr lang="en-US" dirty="0" smtClean="0"/>
              <a:t> </a:t>
            </a:r>
          </a:p>
          <a:p>
            <a:r>
              <a:rPr lang="en-US" dirty="0" smtClean="0"/>
              <a:t>2)	Indicate where each order can be found (in general terms). </a:t>
            </a:r>
          </a:p>
          <a:p>
            <a:r>
              <a:rPr lang="en-US" dirty="0" smtClean="0"/>
              <a:t> </a:t>
            </a:r>
          </a:p>
          <a:p>
            <a:r>
              <a:rPr lang="en-US" i="1" dirty="0" err="1" smtClean="0"/>
              <a:t>Alfisols</a:t>
            </a:r>
            <a:r>
              <a:rPr lang="en-US" i="1" dirty="0" smtClean="0"/>
              <a:t> - temperate forests - generally east of the Mississippi </a:t>
            </a:r>
            <a:endParaRPr lang="en-US" dirty="0" smtClean="0"/>
          </a:p>
          <a:p>
            <a:r>
              <a:rPr lang="en-US" i="1" dirty="0" err="1" smtClean="0"/>
              <a:t>Andisols</a:t>
            </a:r>
            <a:r>
              <a:rPr lang="en-US" i="1" dirty="0" smtClean="0"/>
              <a:t> - soils formed in volcanic ash – Pacific Northwest</a:t>
            </a:r>
            <a:endParaRPr lang="en-US" dirty="0" smtClean="0"/>
          </a:p>
          <a:p>
            <a:r>
              <a:rPr lang="en-US" i="1" dirty="0" err="1" smtClean="0"/>
              <a:t>Aridisols</a:t>
            </a:r>
            <a:r>
              <a:rPr lang="en-US" i="1" dirty="0" smtClean="0"/>
              <a:t> – desert soils – desert southwest</a:t>
            </a:r>
            <a:endParaRPr lang="en-US" dirty="0" smtClean="0"/>
          </a:p>
          <a:p>
            <a:r>
              <a:rPr lang="en-US" i="1" dirty="0" err="1" smtClean="0"/>
              <a:t>Entisols</a:t>
            </a:r>
            <a:r>
              <a:rPr lang="en-US" i="1" dirty="0" smtClean="0"/>
              <a:t> - soils with little or no morphological (horizon) development – Beaches, sand dunes, and floodplains</a:t>
            </a:r>
            <a:endParaRPr lang="en-US" dirty="0" smtClean="0"/>
          </a:p>
          <a:p>
            <a:r>
              <a:rPr lang="en-US" i="1" dirty="0" err="1" smtClean="0"/>
              <a:t>Gelisols</a:t>
            </a:r>
            <a:r>
              <a:rPr lang="en-US" i="1" dirty="0" smtClean="0"/>
              <a:t> - soils with permafrost – tundra, Alaska</a:t>
            </a:r>
            <a:endParaRPr lang="en-US" dirty="0" smtClean="0"/>
          </a:p>
          <a:p>
            <a:r>
              <a:rPr lang="en-US" i="1" dirty="0" err="1" smtClean="0"/>
              <a:t>Histosols</a:t>
            </a:r>
            <a:r>
              <a:rPr lang="en-US" i="1" dirty="0" smtClean="0"/>
              <a:t> - organic soils – very wet area, parts of FL, MN, AK, MI, ME, NC</a:t>
            </a:r>
            <a:endParaRPr lang="en-US" dirty="0" smtClean="0"/>
          </a:p>
          <a:p>
            <a:r>
              <a:rPr lang="en-US" i="1" dirty="0" err="1" smtClean="0"/>
              <a:t>Inceptisols</a:t>
            </a:r>
            <a:r>
              <a:rPr lang="en-US" i="1" dirty="0" smtClean="0"/>
              <a:t> - weakly developed soils – almost anywhere</a:t>
            </a:r>
            <a:endParaRPr lang="en-US" dirty="0" smtClean="0"/>
          </a:p>
          <a:p>
            <a:r>
              <a:rPr lang="en-US" i="1" dirty="0" err="1" smtClean="0"/>
              <a:t>Mollisols</a:t>
            </a:r>
            <a:r>
              <a:rPr lang="en-US" i="1" dirty="0" smtClean="0"/>
              <a:t> - grassland soils – the Great Plains</a:t>
            </a:r>
            <a:endParaRPr lang="en-US" dirty="0" smtClean="0"/>
          </a:p>
          <a:p>
            <a:r>
              <a:rPr lang="en-US" i="1" dirty="0" err="1" smtClean="0"/>
              <a:t>Spodosols</a:t>
            </a:r>
            <a:r>
              <a:rPr lang="en-US" i="1" dirty="0" smtClean="0"/>
              <a:t> – acidic, sandy forest soils under conifers – Sandy areas of the North east to Minnesota, sandy areas of the Atlantic coastal plain </a:t>
            </a:r>
            <a:endParaRPr lang="en-US" dirty="0" smtClean="0"/>
          </a:p>
          <a:p>
            <a:r>
              <a:rPr lang="en-US" i="1" dirty="0" err="1" smtClean="0"/>
              <a:t>Oxisols</a:t>
            </a:r>
            <a:r>
              <a:rPr lang="en-US" i="1" dirty="0" smtClean="0"/>
              <a:t> - very weathered soils of tropical and subtropical environments – Puerto Rico and Hawaii</a:t>
            </a:r>
            <a:endParaRPr lang="en-US" dirty="0" smtClean="0"/>
          </a:p>
          <a:p>
            <a:r>
              <a:rPr lang="en-US" i="1" dirty="0" err="1" smtClean="0"/>
              <a:t>Ultisols</a:t>
            </a:r>
            <a:r>
              <a:rPr lang="en-US" i="1" dirty="0" smtClean="0"/>
              <a:t> – acidic, strongly leached, older soils – common in the Southeastern US </a:t>
            </a:r>
            <a:endParaRPr lang="en-US" dirty="0" smtClean="0"/>
          </a:p>
          <a:p>
            <a:r>
              <a:rPr lang="en-US" i="1" dirty="0" err="1" smtClean="0"/>
              <a:t>Vertisols</a:t>
            </a:r>
            <a:r>
              <a:rPr lang="en-US" i="1" dirty="0" smtClean="0"/>
              <a:t> - clayey soils that swell when wet – parts of Texas west to the desert southwest and east through Alabama, Mississippi Delta Region,  northern Great Plains and parts of California</a:t>
            </a:r>
            <a:endParaRPr lang="en-US" dirty="0" smtClean="0"/>
          </a:p>
          <a:p>
            <a:r>
              <a:rPr lang="en-US" i="1" dirty="0" smtClean="0"/>
              <a:t> </a:t>
            </a:r>
            <a:endParaRPr lang="en-US" dirty="0" smtClean="0"/>
          </a:p>
          <a:p>
            <a:r>
              <a:rPr lang="en-US" dirty="0" smtClean="0"/>
              <a:t>3)	List the order(s) found in your state</a:t>
            </a:r>
          </a:p>
          <a:p>
            <a:r>
              <a:rPr lang="en-US" dirty="0" smtClean="0"/>
              <a:t>		</a:t>
            </a:r>
          </a:p>
          <a:p>
            <a:r>
              <a:rPr lang="en-US" i="1" dirty="0" smtClean="0"/>
              <a:t>see </a:t>
            </a:r>
            <a:r>
              <a:rPr lang="en-US" i="1" u="sng" dirty="0" smtClean="0">
                <a:hlinkClick r:id="rId3"/>
              </a:rPr>
              <a:t>http://soils.ag.uidaho.edu/soilorders/index.htm</a:t>
            </a:r>
            <a:r>
              <a:rPr lang="en-US" i="1" dirty="0" smtClean="0"/>
              <a:t> and view each soil order to see its US </a:t>
            </a:r>
            <a:r>
              <a:rPr lang="en-US" i="1" dirty="0" err="1" smtClean="0"/>
              <a:t>exent</a:t>
            </a:r>
            <a:r>
              <a:rPr lang="en-US" i="1"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E2DD2B6C-0392-4709-A1AD-771C630AB0E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Histosols</a:t>
            </a:r>
            <a:r>
              <a:rPr lang="en-US" i="1" dirty="0" smtClean="0"/>
              <a:t> - organic soils </a:t>
            </a:r>
          </a:p>
          <a:p>
            <a:endParaRPr lang="en-US" i="1" dirty="0" smtClean="0"/>
          </a:p>
          <a:p>
            <a:r>
              <a:rPr lang="en-US" dirty="0" smtClean="0"/>
              <a:t>http://soils.cals.uidaho.edu/soilorders/histosols.htm</a:t>
            </a:r>
          </a:p>
          <a:p>
            <a:endParaRPr lang="en-US" dirty="0" smtClean="0"/>
          </a:p>
          <a:p>
            <a:r>
              <a:rPr lang="en-US" b="1" i="1" dirty="0" err="1" smtClean="0"/>
              <a:t>Histosols</a:t>
            </a:r>
            <a:r>
              <a:rPr lang="en-US" dirty="0" smtClean="0"/>
              <a:t> are soils that are composed mainly of organic materials. They contain at least 20-30% organic matter by weight and are more than 40 cm thick. Bulk densities are quite low, often less than 0.3 g cm3.</a:t>
            </a:r>
            <a:br>
              <a:rPr lang="en-US" dirty="0" smtClean="0"/>
            </a:br>
            <a:r>
              <a:rPr lang="en-US" dirty="0" smtClean="0"/>
              <a:t/>
            </a:r>
            <a:br>
              <a:rPr lang="en-US" dirty="0" smtClean="0"/>
            </a:br>
            <a:r>
              <a:rPr lang="en-US" dirty="0" smtClean="0"/>
              <a:t>Most </a:t>
            </a:r>
            <a:r>
              <a:rPr lang="en-US" dirty="0" err="1" smtClean="0"/>
              <a:t>Histosols</a:t>
            </a:r>
            <a:r>
              <a:rPr lang="en-US" dirty="0" smtClean="0"/>
              <a:t> form in settings such as wetlands where restricted drainage inhibits the decomposition of plant and animal remains, allowing these organic materials to accumulate over time. As a result, </a:t>
            </a:r>
            <a:r>
              <a:rPr lang="en-US" dirty="0" err="1" smtClean="0"/>
              <a:t>Histosols</a:t>
            </a:r>
            <a:r>
              <a:rPr lang="en-US" dirty="0" smtClean="0"/>
              <a:t> are ecologically important because of the large quantities of carbon they contain. These soils occupy ~1.2% of the ice-free land area globally and ~1.6% of the US.</a:t>
            </a:r>
            <a:br>
              <a:rPr lang="en-US" dirty="0" smtClean="0"/>
            </a:br>
            <a:r>
              <a:rPr lang="en-US" dirty="0" smtClean="0"/>
              <a:t/>
            </a:r>
            <a:br>
              <a:rPr lang="en-US" dirty="0" smtClean="0"/>
            </a:br>
            <a:r>
              <a:rPr lang="en-US" dirty="0" err="1" smtClean="0"/>
              <a:t>Histosols</a:t>
            </a:r>
            <a:r>
              <a:rPr lang="en-US" dirty="0" smtClean="0"/>
              <a:t> are often referred to as peats and mucks and have physical properties that restrict their use for engineering purposes. These include low weight-bearing capacity and subsidence when drained. They are mined for fuel and horticultural products.</a:t>
            </a:r>
          </a:p>
        </p:txBody>
      </p:sp>
      <p:sp>
        <p:nvSpPr>
          <p:cNvPr id="4" name="Slide Number Placeholder 3"/>
          <p:cNvSpPr>
            <a:spLocks noGrp="1"/>
          </p:cNvSpPr>
          <p:nvPr>
            <p:ph type="sldNum" sz="quarter" idx="10"/>
          </p:nvPr>
        </p:nvSpPr>
        <p:spPr/>
        <p:txBody>
          <a:bodyPr/>
          <a:lstStyle/>
          <a:p>
            <a:fld id="{E2DD2B6C-0392-4709-A1AD-771C630AB0E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Inceptisols</a:t>
            </a:r>
            <a:r>
              <a:rPr lang="en-US" i="1" dirty="0" smtClean="0"/>
              <a:t> - weakly developed soils </a:t>
            </a:r>
            <a:endParaRPr lang="en-US" dirty="0" smtClean="0"/>
          </a:p>
          <a:p>
            <a:endParaRPr lang="en-US" i="1" dirty="0" smtClean="0"/>
          </a:p>
          <a:p>
            <a:r>
              <a:rPr lang="en-US" i="1" dirty="0" smtClean="0"/>
              <a:t>http://soils.cals.uidaho.edu/soilorders/inceptisols.htm</a:t>
            </a:r>
          </a:p>
          <a:p>
            <a:endParaRPr lang="en-US" i="1" dirty="0" smtClean="0"/>
          </a:p>
          <a:p>
            <a:endParaRPr lang="en-US" i="1" dirty="0" smtClean="0"/>
          </a:p>
          <a:p>
            <a:r>
              <a:rPr lang="en-US" b="1" i="1" dirty="0" err="1" smtClean="0"/>
              <a:t>Inceptisols</a:t>
            </a:r>
            <a:r>
              <a:rPr lang="en-US" dirty="0" smtClean="0"/>
              <a:t> are soils that exhibit minimal horizon development. They are more developed than </a:t>
            </a:r>
            <a:r>
              <a:rPr lang="en-US" dirty="0" err="1" smtClean="0"/>
              <a:t>Entisols</a:t>
            </a:r>
            <a:r>
              <a:rPr lang="en-US" dirty="0" smtClean="0"/>
              <a:t>, but still lack the features that are characteristic of other soil orders. </a:t>
            </a:r>
            <a:br>
              <a:rPr lang="en-US" dirty="0" smtClean="0"/>
            </a:br>
            <a:r>
              <a:rPr lang="en-US" dirty="0" smtClean="0"/>
              <a:t/>
            </a:r>
            <a:br>
              <a:rPr lang="en-US" dirty="0" smtClean="0"/>
            </a:br>
            <a:r>
              <a:rPr lang="en-US" dirty="0" smtClean="0"/>
              <a:t>Although not found under </a:t>
            </a:r>
            <a:r>
              <a:rPr lang="en-US" dirty="0" err="1" smtClean="0"/>
              <a:t>aridic</a:t>
            </a:r>
            <a:r>
              <a:rPr lang="en-US" dirty="0" smtClean="0"/>
              <a:t> climate regimes, </a:t>
            </a:r>
            <a:r>
              <a:rPr lang="en-US" dirty="0" err="1" smtClean="0"/>
              <a:t>Inceptisols</a:t>
            </a:r>
            <a:r>
              <a:rPr lang="en-US" dirty="0" smtClean="0"/>
              <a:t> nevertheless are widely distributed and occur across a wide range of ecological </a:t>
            </a:r>
            <a:r>
              <a:rPr lang="en-US" dirty="0" err="1" smtClean="0"/>
              <a:t>settings.They</a:t>
            </a:r>
            <a:r>
              <a:rPr lang="en-US" dirty="0" smtClean="0"/>
              <a:t> are often found on fairly steep slopes, young geomorphic surfaces, and on resistant parent materials. Land use varies considerably with </a:t>
            </a:r>
            <a:r>
              <a:rPr lang="en-US" dirty="0" err="1" smtClean="0"/>
              <a:t>Inceptisols</a:t>
            </a:r>
            <a:r>
              <a:rPr lang="en-US" dirty="0" smtClean="0"/>
              <a:t>. A sizable percentage of </a:t>
            </a:r>
            <a:r>
              <a:rPr lang="en-US" dirty="0" err="1" smtClean="0"/>
              <a:t>Inceptisols</a:t>
            </a:r>
            <a:r>
              <a:rPr lang="en-US" dirty="0" smtClean="0"/>
              <a:t> are found in mountainous areas and are used for forestry, recreation, and watershed. </a:t>
            </a:r>
            <a:br>
              <a:rPr lang="en-US" dirty="0" smtClean="0"/>
            </a:br>
            <a:r>
              <a:rPr lang="en-US" dirty="0" smtClean="0"/>
              <a:t/>
            </a:r>
            <a:br>
              <a:rPr lang="en-US" dirty="0" smtClean="0"/>
            </a:br>
            <a:r>
              <a:rPr lang="en-US" dirty="0" err="1" smtClean="0"/>
              <a:t>Inceptisols</a:t>
            </a:r>
            <a:r>
              <a:rPr lang="en-US" dirty="0" smtClean="0"/>
              <a:t> occupy an estimated 15% of the global ice-free land area – only the </a:t>
            </a:r>
            <a:r>
              <a:rPr lang="en-US" dirty="0" err="1" smtClean="0"/>
              <a:t>Entisols</a:t>
            </a:r>
            <a:r>
              <a:rPr lang="en-US" dirty="0" smtClean="0"/>
              <a:t> are more extensive. In the US, they occupy ~9.7% of the land area. </a:t>
            </a:r>
            <a:r>
              <a:rPr lang="en-US" dirty="0" err="1" smtClean="0"/>
              <a:t>Inceptisols</a:t>
            </a:r>
            <a:r>
              <a:rPr lang="en-US" dirty="0" smtClean="0"/>
              <a:t> support ~20% of the world's population, the largest percentage of any of the soil orders.</a:t>
            </a:r>
            <a:endParaRPr lang="en-US" dirty="0"/>
          </a:p>
        </p:txBody>
      </p:sp>
      <p:sp>
        <p:nvSpPr>
          <p:cNvPr id="4" name="Slide Number Placeholder 3"/>
          <p:cNvSpPr>
            <a:spLocks noGrp="1"/>
          </p:cNvSpPr>
          <p:nvPr>
            <p:ph type="sldNum" sz="quarter" idx="10"/>
          </p:nvPr>
        </p:nvSpPr>
        <p:spPr/>
        <p:txBody>
          <a:bodyPr/>
          <a:lstStyle/>
          <a:p>
            <a:fld id="{E2DD2B6C-0392-4709-A1AD-771C630AB0E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Mollisols</a:t>
            </a:r>
            <a:r>
              <a:rPr lang="en-US" i="1" dirty="0" smtClean="0"/>
              <a:t> - grassland soils </a:t>
            </a:r>
          </a:p>
          <a:p>
            <a:endParaRPr lang="en-US" i="1" dirty="0" smtClean="0"/>
          </a:p>
          <a:p>
            <a:r>
              <a:rPr lang="en-US" dirty="0" smtClean="0"/>
              <a:t>http://soils.cals.uidaho.edu/soilorders/mollisols.htm</a:t>
            </a:r>
          </a:p>
          <a:p>
            <a:endParaRPr lang="en-US" dirty="0" smtClean="0"/>
          </a:p>
          <a:p>
            <a:r>
              <a:rPr lang="en-US" b="1" i="1" dirty="0" err="1" smtClean="0"/>
              <a:t>Mollisols</a:t>
            </a:r>
            <a:r>
              <a:rPr lang="en-US" dirty="0" smtClean="0"/>
              <a:t> are the soils of grassland ecosystems. They are characterized by a thick, dark surface horizon. This fertile surface horizon, known as a </a:t>
            </a:r>
            <a:r>
              <a:rPr lang="en-US" dirty="0" err="1" smtClean="0"/>
              <a:t>mollic</a:t>
            </a:r>
            <a:r>
              <a:rPr lang="en-US" dirty="0" smtClean="0"/>
              <a:t> </a:t>
            </a:r>
            <a:r>
              <a:rPr lang="en-US" dirty="0" err="1" smtClean="0"/>
              <a:t>epipedon</a:t>
            </a:r>
            <a:r>
              <a:rPr lang="en-US" dirty="0" smtClean="0"/>
              <a:t>, results from the long-term addition of organic materials derived from plant roots. </a:t>
            </a:r>
            <a:br>
              <a:rPr lang="en-US" dirty="0" smtClean="0"/>
            </a:br>
            <a:r>
              <a:rPr lang="en-US" dirty="0" smtClean="0"/>
              <a:t/>
            </a:r>
            <a:br>
              <a:rPr lang="en-US" dirty="0" smtClean="0"/>
            </a:br>
            <a:r>
              <a:rPr lang="en-US" dirty="0" err="1" smtClean="0"/>
              <a:t>Mollisols</a:t>
            </a:r>
            <a:r>
              <a:rPr lang="en-US" dirty="0" smtClean="0"/>
              <a:t> primarily occur in the middle latitudes and are extensive in prairie regions such as the Great Plains of the US. Globally, they occupy ~7.0% of the ice-free land area. In the US, they are the most extensive soil order, accounting for ~21.5% of the land area.</a:t>
            </a:r>
            <a:br>
              <a:rPr lang="en-US" dirty="0" smtClean="0"/>
            </a:br>
            <a:r>
              <a:rPr lang="en-US" dirty="0" smtClean="0"/>
              <a:t/>
            </a:r>
            <a:br>
              <a:rPr lang="en-US" dirty="0" smtClean="0"/>
            </a:br>
            <a:r>
              <a:rPr lang="en-US" dirty="0" err="1" smtClean="0"/>
              <a:t>Mollisols</a:t>
            </a:r>
            <a:r>
              <a:rPr lang="en-US" dirty="0" smtClean="0"/>
              <a:t> are among some of the most important and productive agricultural soils in the world and are extensively used for this purpose. </a:t>
            </a:r>
          </a:p>
        </p:txBody>
      </p:sp>
      <p:sp>
        <p:nvSpPr>
          <p:cNvPr id="4" name="Slide Number Placeholder 3"/>
          <p:cNvSpPr>
            <a:spLocks noGrp="1"/>
          </p:cNvSpPr>
          <p:nvPr>
            <p:ph type="sldNum" sz="quarter" idx="10"/>
          </p:nvPr>
        </p:nvSpPr>
        <p:spPr/>
        <p:txBody>
          <a:bodyPr/>
          <a:lstStyle/>
          <a:p>
            <a:fld id="{E2DD2B6C-0392-4709-A1AD-771C630AB0E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Oxisols</a:t>
            </a:r>
            <a:r>
              <a:rPr lang="en-US" i="1" dirty="0" smtClean="0"/>
              <a:t> - very weathered soils of tropical and subtropical environments </a:t>
            </a:r>
          </a:p>
          <a:p>
            <a:endParaRPr lang="en-US" i="1" dirty="0" smtClean="0"/>
          </a:p>
          <a:p>
            <a:r>
              <a:rPr lang="en-US" i="1" dirty="0" smtClean="0"/>
              <a:t>http://soils.cals.uidaho.edu/soilorders/oxisols.htm</a:t>
            </a:r>
          </a:p>
          <a:p>
            <a:endParaRPr lang="en-US" i="1" dirty="0" smtClean="0"/>
          </a:p>
          <a:p>
            <a:r>
              <a:rPr lang="en-US" b="1" i="1" dirty="0" err="1" smtClean="0"/>
              <a:t>Oxisols</a:t>
            </a:r>
            <a:r>
              <a:rPr lang="en-US" dirty="0" smtClean="0"/>
              <a:t> are very highly weathered soils that are found primarily in the </a:t>
            </a:r>
            <a:r>
              <a:rPr lang="en-US" dirty="0" err="1" smtClean="0"/>
              <a:t>intertropical</a:t>
            </a:r>
            <a:r>
              <a:rPr lang="en-US" dirty="0" smtClean="0"/>
              <a:t> regions of the world. These soils contain few weatherable minerals and are often rich in Fe and Al oxide minerals. </a:t>
            </a:r>
            <a:br>
              <a:rPr lang="en-US" dirty="0" smtClean="0"/>
            </a:br>
            <a:r>
              <a:rPr lang="en-US" dirty="0" smtClean="0"/>
              <a:t/>
            </a:r>
            <a:br>
              <a:rPr lang="en-US" dirty="0" smtClean="0"/>
            </a:br>
            <a:r>
              <a:rPr lang="en-US" dirty="0" err="1" smtClean="0"/>
              <a:t>Oxisols</a:t>
            </a:r>
            <a:r>
              <a:rPr lang="en-US" dirty="0" smtClean="0"/>
              <a:t> occupy ~7.5% of the global ice-free land area. In the US, they only occupy ~0.02% of the land area and are restricted to Hawaii.</a:t>
            </a:r>
            <a:br>
              <a:rPr lang="en-US" dirty="0" smtClean="0"/>
            </a:br>
            <a:r>
              <a:rPr lang="en-US" dirty="0" smtClean="0"/>
              <a:t/>
            </a:r>
            <a:br>
              <a:rPr lang="en-US" dirty="0" smtClean="0"/>
            </a:br>
            <a:r>
              <a:rPr lang="en-US" dirty="0" smtClean="0"/>
              <a:t>Most of these soils are characterized by extremely low native fertility, resulting from very low nutrient reserves, high phosphorus retention by oxide minerals, and low </a:t>
            </a:r>
            <a:r>
              <a:rPr lang="en-US" dirty="0" err="1" smtClean="0"/>
              <a:t>cation</a:t>
            </a:r>
            <a:r>
              <a:rPr lang="en-US" dirty="0" smtClean="0"/>
              <a:t> exchange capacity (CEC). Most nutrients in </a:t>
            </a:r>
            <a:r>
              <a:rPr lang="en-US" dirty="0" err="1" smtClean="0"/>
              <a:t>Oxisol</a:t>
            </a:r>
            <a:r>
              <a:rPr lang="en-US" dirty="0" smtClean="0"/>
              <a:t> ecosystems are contained in the standing vegetation and decomposing plant material. Despite low fertility, </a:t>
            </a:r>
            <a:r>
              <a:rPr lang="en-US" dirty="0" err="1" smtClean="0"/>
              <a:t>Oxisols</a:t>
            </a:r>
            <a:r>
              <a:rPr lang="en-US" dirty="0" smtClean="0"/>
              <a:t> can be quite productive with inputs of lime and fertilizers.</a:t>
            </a:r>
            <a:endParaRPr lang="en-US" i="1" dirty="0" smtClean="0"/>
          </a:p>
          <a:p>
            <a:endParaRPr lang="en-US" i="1" dirty="0" smtClean="0"/>
          </a:p>
          <a:p>
            <a:endParaRPr lang="en-US" dirty="0" smtClean="0"/>
          </a:p>
        </p:txBody>
      </p:sp>
      <p:sp>
        <p:nvSpPr>
          <p:cNvPr id="4" name="Slide Number Placeholder 3"/>
          <p:cNvSpPr>
            <a:spLocks noGrp="1"/>
          </p:cNvSpPr>
          <p:nvPr>
            <p:ph type="sldNum" sz="quarter" idx="10"/>
          </p:nvPr>
        </p:nvSpPr>
        <p:spPr/>
        <p:txBody>
          <a:bodyPr/>
          <a:lstStyle/>
          <a:p>
            <a:fld id="{E2DD2B6C-0392-4709-A1AD-771C630AB0E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Spodosols</a:t>
            </a:r>
            <a:r>
              <a:rPr lang="en-US" i="1" dirty="0" smtClean="0"/>
              <a:t> – acidic, sandy forest soils under conifers</a:t>
            </a:r>
          </a:p>
          <a:p>
            <a:endParaRPr lang="en-US" i="1" dirty="0" smtClean="0"/>
          </a:p>
          <a:p>
            <a:r>
              <a:rPr lang="en-US" i="1" dirty="0" smtClean="0"/>
              <a:t>http://soils.cals.uidaho.edu/soilorders/spodosols.htm</a:t>
            </a:r>
          </a:p>
          <a:p>
            <a:endParaRPr lang="en-US" i="1" dirty="0" smtClean="0"/>
          </a:p>
          <a:p>
            <a:endParaRPr lang="en-US" i="1" dirty="0" smtClean="0"/>
          </a:p>
          <a:p>
            <a:r>
              <a:rPr lang="en-US" b="1" i="1" dirty="0" err="1" smtClean="0"/>
              <a:t>Spodosols</a:t>
            </a:r>
            <a:r>
              <a:rPr lang="en-US" dirty="0" smtClean="0"/>
              <a:t> are acid soils characterized by a subsurface accumulation of humus that is </a:t>
            </a:r>
            <a:r>
              <a:rPr lang="en-US" dirty="0" err="1" smtClean="0"/>
              <a:t>complexed</a:t>
            </a:r>
            <a:r>
              <a:rPr lang="en-US" dirty="0" smtClean="0"/>
              <a:t> with Al and Fe. These photogenic soils typically form in coarse-textured parent material and have a light-colored E horizon overlying a reddish-brown </a:t>
            </a:r>
            <a:r>
              <a:rPr lang="en-US" dirty="0" err="1" smtClean="0"/>
              <a:t>spodic</a:t>
            </a:r>
            <a:r>
              <a:rPr lang="en-US" dirty="0" smtClean="0"/>
              <a:t> horizon. The process that forms these horizons is known as </a:t>
            </a:r>
            <a:r>
              <a:rPr lang="en-US" i="1" dirty="0" err="1" smtClean="0"/>
              <a:t>podzolization</a:t>
            </a:r>
            <a:r>
              <a:rPr lang="en-US" dirty="0" smtClean="0"/>
              <a:t>. </a:t>
            </a:r>
            <a:br>
              <a:rPr lang="en-US" dirty="0" smtClean="0"/>
            </a:br>
            <a:r>
              <a:rPr lang="en-US" dirty="0" smtClean="0"/>
              <a:t/>
            </a:r>
            <a:br>
              <a:rPr lang="en-US" dirty="0" smtClean="0"/>
            </a:br>
            <a:r>
              <a:rPr lang="en-US" dirty="0" err="1" smtClean="0"/>
              <a:t>Spodosols</a:t>
            </a:r>
            <a:r>
              <a:rPr lang="en-US" dirty="0" smtClean="0"/>
              <a:t> often occur under coniferous forest in cool, moist climates. Globally, they occupy ~4% of the ice-free land area. In the US, they occupy ~3.5% of the land area.</a:t>
            </a:r>
            <a:br>
              <a:rPr lang="en-US" dirty="0" smtClean="0"/>
            </a:br>
            <a:r>
              <a:rPr lang="en-US" dirty="0" smtClean="0"/>
              <a:t/>
            </a:r>
            <a:br>
              <a:rPr lang="en-US" dirty="0" smtClean="0"/>
            </a:br>
            <a:r>
              <a:rPr lang="en-US" dirty="0" smtClean="0"/>
              <a:t>Many </a:t>
            </a:r>
            <a:r>
              <a:rPr lang="en-US" dirty="0" err="1" smtClean="0"/>
              <a:t>Spodosols</a:t>
            </a:r>
            <a:r>
              <a:rPr lang="en-US" dirty="0" smtClean="0"/>
              <a:t> support forest. Because they are naturally infertile, </a:t>
            </a:r>
            <a:r>
              <a:rPr lang="en-US" dirty="0" err="1" smtClean="0"/>
              <a:t>Spodosols</a:t>
            </a:r>
            <a:r>
              <a:rPr lang="en-US" dirty="0" smtClean="0"/>
              <a:t> require additions of lime in order to be productive agriculturally.</a:t>
            </a:r>
            <a:endParaRPr lang="en-US" i="1" dirty="0" smtClean="0"/>
          </a:p>
          <a:p>
            <a:endParaRPr lang="en-US" i="1" dirty="0" smtClean="0"/>
          </a:p>
          <a:p>
            <a:endParaRPr lang="en-US" i="1" dirty="0" smtClean="0"/>
          </a:p>
          <a:p>
            <a:endParaRPr lang="en-US" dirty="0" smtClean="0"/>
          </a:p>
        </p:txBody>
      </p:sp>
      <p:sp>
        <p:nvSpPr>
          <p:cNvPr id="4" name="Slide Number Placeholder 3"/>
          <p:cNvSpPr>
            <a:spLocks noGrp="1"/>
          </p:cNvSpPr>
          <p:nvPr>
            <p:ph type="sldNum" sz="quarter" idx="10"/>
          </p:nvPr>
        </p:nvSpPr>
        <p:spPr/>
        <p:txBody>
          <a:bodyPr/>
          <a:lstStyle/>
          <a:p>
            <a:fld id="{E2DD2B6C-0392-4709-A1AD-771C630AB0E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Ultisols</a:t>
            </a:r>
            <a:r>
              <a:rPr lang="en-US" i="1" dirty="0" smtClean="0"/>
              <a:t> – acidic, strongly leached, older soils </a:t>
            </a:r>
          </a:p>
          <a:p>
            <a:endParaRPr lang="en-US" i="1" dirty="0" smtClean="0"/>
          </a:p>
          <a:p>
            <a:r>
              <a:rPr lang="en-US" dirty="0" smtClean="0"/>
              <a:t>http://soils.cals.uidaho.edu/soilorders/ultisols.htm</a:t>
            </a:r>
          </a:p>
          <a:p>
            <a:endParaRPr lang="en-US" dirty="0" smtClean="0"/>
          </a:p>
          <a:p>
            <a:r>
              <a:rPr lang="en-US" b="1" i="1" dirty="0" err="1" smtClean="0"/>
              <a:t>Ultisols</a:t>
            </a:r>
            <a:r>
              <a:rPr lang="en-US" b="1" i="1" dirty="0" smtClean="0"/>
              <a:t> </a:t>
            </a:r>
            <a:r>
              <a:rPr lang="en-US" dirty="0" smtClean="0"/>
              <a:t>are strongly leached, acid forest soils with relatively low native fertility. They are found primarily in humid temperate and tropical areas of the world, typically on older, stable landscapes. Intense weathering of primary minerals has occurred, and much Ca, Mg, and K has been leached from these soils. </a:t>
            </a:r>
            <a:r>
              <a:rPr lang="en-US" dirty="0" err="1" smtClean="0"/>
              <a:t>Ultisols</a:t>
            </a:r>
            <a:r>
              <a:rPr lang="en-US" dirty="0" smtClean="0"/>
              <a:t> have a subsurface horizon in which clays have accumulated, often with strong yellowish or reddish colors resulting from the presence of Fe oxides. The 'red clay' soils of the southeastern United States are examples of </a:t>
            </a:r>
            <a:r>
              <a:rPr lang="en-US" dirty="0" err="1" smtClean="0"/>
              <a:t>Ultisols</a:t>
            </a:r>
            <a:r>
              <a:rPr lang="en-US" dirty="0" smtClean="0"/>
              <a:t>. </a:t>
            </a:r>
          </a:p>
          <a:p>
            <a:r>
              <a:rPr lang="en-US" dirty="0" err="1" smtClean="0"/>
              <a:t>Ultisols</a:t>
            </a:r>
            <a:r>
              <a:rPr lang="en-US" dirty="0" smtClean="0"/>
              <a:t> occupy ~8.1% of the global ice-free land area and support 18% of the world's population. They are the dominant soils of much of the southeastern US and occupy ~9.2% of the total US land area.</a:t>
            </a:r>
          </a:p>
          <a:p>
            <a:r>
              <a:rPr lang="en-US" dirty="0" smtClean="0"/>
              <a:t>Because of the favorable climate regimes in which they are typically found, </a:t>
            </a:r>
            <a:r>
              <a:rPr lang="en-US" dirty="0" err="1" smtClean="0"/>
              <a:t>Ultisols</a:t>
            </a:r>
            <a:r>
              <a:rPr lang="en-US" dirty="0" smtClean="0"/>
              <a:t> often support productive forests. The high acidity and relatively low quantities of plant-available Ca, Mg, and K associated with most </a:t>
            </a:r>
            <a:r>
              <a:rPr lang="en-US" dirty="0" err="1" smtClean="0"/>
              <a:t>Ultisols</a:t>
            </a:r>
            <a:r>
              <a:rPr lang="en-US" dirty="0" smtClean="0"/>
              <a:t> make them poorly suited for continuous agriculture without the use of fertilizer and lime. With these inputs, however, </a:t>
            </a:r>
            <a:r>
              <a:rPr lang="en-US" dirty="0" err="1" smtClean="0"/>
              <a:t>Ultisols</a:t>
            </a:r>
            <a:r>
              <a:rPr lang="en-US" dirty="0" smtClean="0"/>
              <a:t> can be very productive. </a:t>
            </a:r>
          </a:p>
          <a:p>
            <a:endParaRPr lang="en-US" dirty="0" smtClean="0"/>
          </a:p>
        </p:txBody>
      </p:sp>
      <p:sp>
        <p:nvSpPr>
          <p:cNvPr id="4" name="Slide Number Placeholder 3"/>
          <p:cNvSpPr>
            <a:spLocks noGrp="1"/>
          </p:cNvSpPr>
          <p:nvPr>
            <p:ph type="sldNum" sz="quarter" idx="10"/>
          </p:nvPr>
        </p:nvSpPr>
        <p:spPr/>
        <p:txBody>
          <a:bodyPr/>
          <a:lstStyle/>
          <a:p>
            <a:fld id="{E2DD2B6C-0392-4709-A1AD-771C630AB0E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Vertisols</a:t>
            </a:r>
            <a:r>
              <a:rPr lang="en-US" i="1" dirty="0" smtClean="0"/>
              <a:t> - clayey soils that swell when wet </a:t>
            </a:r>
          </a:p>
          <a:p>
            <a:endParaRPr lang="en-US" i="1" dirty="0" smtClean="0"/>
          </a:p>
          <a:p>
            <a:r>
              <a:rPr lang="en-US" dirty="0" smtClean="0"/>
              <a:t>http://soils.cals.uidaho.edu/soilorders/vertisols.htm</a:t>
            </a:r>
          </a:p>
          <a:p>
            <a:endParaRPr lang="en-US" dirty="0" smtClean="0"/>
          </a:p>
          <a:p>
            <a:r>
              <a:rPr lang="en-US" b="1" i="1" dirty="0" err="1" smtClean="0"/>
              <a:t>Vertisols</a:t>
            </a:r>
            <a:r>
              <a:rPr lang="en-US" b="1" i="1" dirty="0" smtClean="0"/>
              <a:t> </a:t>
            </a:r>
            <a:r>
              <a:rPr lang="en-US" dirty="0" smtClean="0"/>
              <a:t>are clay-rich soils that shrink and swell with changes in moisture content. During dry periods, the soil volume shrinks, and deep wide cracks form. The soil volume then expands as it wets up. This shrink/swell action creates serious engineering problems and generally prevents formation of distinct, well-developed horizons in these soils.</a:t>
            </a:r>
          </a:p>
          <a:p>
            <a:r>
              <a:rPr lang="en-US" dirty="0" smtClean="0"/>
              <a:t>Globally, </a:t>
            </a:r>
            <a:r>
              <a:rPr lang="en-US" dirty="0" err="1" smtClean="0"/>
              <a:t>Vertisols</a:t>
            </a:r>
            <a:r>
              <a:rPr lang="en-US" dirty="0" smtClean="0"/>
              <a:t> occupy ~2.4% of the ice-free land area. In the US, they occupy ~2.0% of the land area and occur primarily in Texas.</a:t>
            </a:r>
          </a:p>
          <a:p>
            <a:endParaRPr lang="en-US" dirty="0"/>
          </a:p>
        </p:txBody>
      </p:sp>
      <p:sp>
        <p:nvSpPr>
          <p:cNvPr id="4" name="Slide Number Placeholder 3"/>
          <p:cNvSpPr>
            <a:spLocks noGrp="1"/>
          </p:cNvSpPr>
          <p:nvPr>
            <p:ph type="sldNum" sz="quarter" idx="10"/>
          </p:nvPr>
        </p:nvSpPr>
        <p:spPr/>
        <p:txBody>
          <a:bodyPr/>
          <a:lstStyle/>
          <a:p>
            <a:fld id="{E2DD2B6C-0392-4709-A1AD-771C630AB0E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Alfisols</a:t>
            </a:r>
            <a:r>
              <a:rPr lang="en-US" i="1" dirty="0" smtClean="0"/>
              <a:t> - temperate forests - generally east of the Mississippi </a:t>
            </a:r>
            <a:endParaRPr lang="en-US" dirty="0" smtClean="0"/>
          </a:p>
          <a:p>
            <a:r>
              <a:rPr lang="en-US" i="1" dirty="0" err="1" smtClean="0"/>
              <a:t>Andisols</a:t>
            </a:r>
            <a:r>
              <a:rPr lang="en-US" i="1" dirty="0" smtClean="0"/>
              <a:t> - soils formed in volcanic ash – Pacific Northwest</a:t>
            </a:r>
            <a:endParaRPr lang="en-US" dirty="0" smtClean="0"/>
          </a:p>
          <a:p>
            <a:r>
              <a:rPr lang="en-US" i="1" dirty="0" err="1" smtClean="0"/>
              <a:t>Aridisols</a:t>
            </a:r>
            <a:r>
              <a:rPr lang="en-US" i="1" dirty="0" smtClean="0"/>
              <a:t> – desert soils – desert southwest</a:t>
            </a:r>
            <a:endParaRPr lang="en-US" dirty="0" smtClean="0"/>
          </a:p>
          <a:p>
            <a:r>
              <a:rPr lang="en-US" i="1" dirty="0" err="1" smtClean="0"/>
              <a:t>Entisols</a:t>
            </a:r>
            <a:r>
              <a:rPr lang="en-US" i="1" dirty="0" smtClean="0"/>
              <a:t> - soils with little or no morphological (horizon) development – Beaches, sand dunes, and floodplains</a:t>
            </a:r>
            <a:endParaRPr lang="en-US" dirty="0" smtClean="0"/>
          </a:p>
          <a:p>
            <a:r>
              <a:rPr lang="en-US" i="1" dirty="0" err="1" smtClean="0"/>
              <a:t>Gelisols</a:t>
            </a:r>
            <a:r>
              <a:rPr lang="en-US" i="1" dirty="0" smtClean="0"/>
              <a:t> - soils with permafrost – tundra, Alaska</a:t>
            </a:r>
            <a:endParaRPr lang="en-US" dirty="0" smtClean="0"/>
          </a:p>
          <a:p>
            <a:r>
              <a:rPr lang="en-US" i="1" dirty="0" err="1" smtClean="0"/>
              <a:t>Histosols</a:t>
            </a:r>
            <a:r>
              <a:rPr lang="en-US" i="1" dirty="0" smtClean="0"/>
              <a:t> - organic soils – very wet area, parts of FL, MN, AK, MI, ME, NC</a:t>
            </a:r>
            <a:endParaRPr lang="en-US" dirty="0" smtClean="0"/>
          </a:p>
          <a:p>
            <a:r>
              <a:rPr lang="en-US" i="1" dirty="0" err="1" smtClean="0"/>
              <a:t>Inceptisols</a:t>
            </a:r>
            <a:r>
              <a:rPr lang="en-US" i="1" dirty="0" smtClean="0"/>
              <a:t> - weakly developed soils – almost anywhere</a:t>
            </a:r>
            <a:endParaRPr lang="en-US" dirty="0" smtClean="0"/>
          </a:p>
          <a:p>
            <a:r>
              <a:rPr lang="en-US" i="1" dirty="0" err="1" smtClean="0"/>
              <a:t>Mollisols</a:t>
            </a:r>
            <a:r>
              <a:rPr lang="en-US" i="1" dirty="0" smtClean="0"/>
              <a:t> - grassland soils – the Great Plains</a:t>
            </a:r>
            <a:endParaRPr lang="en-US" dirty="0" smtClean="0"/>
          </a:p>
          <a:p>
            <a:r>
              <a:rPr lang="en-US" i="1" dirty="0" err="1" smtClean="0"/>
              <a:t>Spodosols</a:t>
            </a:r>
            <a:r>
              <a:rPr lang="en-US" i="1" dirty="0" smtClean="0"/>
              <a:t> – acidic, sandy forest soils under conifers – Sandy areas of the North east to Minnesota, sandy areas of the Atlantic coastal plain </a:t>
            </a:r>
            <a:endParaRPr lang="en-US" dirty="0" smtClean="0"/>
          </a:p>
          <a:p>
            <a:r>
              <a:rPr lang="en-US" i="1" dirty="0" err="1" smtClean="0"/>
              <a:t>Oxisols</a:t>
            </a:r>
            <a:r>
              <a:rPr lang="en-US" i="1" dirty="0" smtClean="0"/>
              <a:t> - very weathered soils of tropical and subtropical environments – Puerto Rico and Hawaii</a:t>
            </a:r>
            <a:endParaRPr lang="en-US" dirty="0" smtClean="0"/>
          </a:p>
          <a:p>
            <a:r>
              <a:rPr lang="en-US" i="1" dirty="0" err="1" smtClean="0"/>
              <a:t>Ultisols</a:t>
            </a:r>
            <a:r>
              <a:rPr lang="en-US" i="1" dirty="0" smtClean="0"/>
              <a:t> – acidic, strongly leached, older soils – common in the Southeastern US </a:t>
            </a:r>
            <a:endParaRPr lang="en-US" dirty="0" smtClean="0"/>
          </a:p>
          <a:p>
            <a:r>
              <a:rPr lang="en-US" i="1" dirty="0" err="1" smtClean="0"/>
              <a:t>Vertisols</a:t>
            </a:r>
            <a:r>
              <a:rPr lang="en-US" i="1" dirty="0" smtClean="0"/>
              <a:t> - clayey soils that swell when wet – parts of Texas west to the desert southwest and east through Alabama, Mississippi Delta Region,  northern Great Plains and parts of California</a:t>
            </a:r>
            <a:endParaRPr lang="en-US" dirty="0" smtClean="0"/>
          </a:p>
          <a:p>
            <a:r>
              <a:rPr lang="en-US" i="1"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2DD2B6C-0392-4709-A1AD-771C630AB0E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definitions are not in Soil! Get the Inside Scoop</a:t>
            </a:r>
            <a:endParaRPr lang="en-US" dirty="0"/>
          </a:p>
        </p:txBody>
      </p:sp>
      <p:sp>
        <p:nvSpPr>
          <p:cNvPr id="4" name="Slide Number Placeholder 3"/>
          <p:cNvSpPr>
            <a:spLocks noGrp="1"/>
          </p:cNvSpPr>
          <p:nvPr>
            <p:ph type="sldNum" sz="quarter" idx="10"/>
          </p:nvPr>
        </p:nvSpPr>
        <p:spPr/>
        <p:txBody>
          <a:bodyPr/>
          <a:lstStyle/>
          <a:p>
            <a:fld id="{E2DD2B6C-0392-4709-A1AD-771C630AB0E8}"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Soil scientists recognize 12 major orders of soils. A soil order classification is similar to the system biologists use to classify animals or plants into groups that have common properties. These orders are further refined into suborder, great groups, subgroups, families, and series. Thus, a name such as fine-loamy, mixed, </a:t>
            </a:r>
            <a:r>
              <a:rPr lang="en-US" dirty="0" err="1" smtClean="0"/>
              <a:t>mesic</a:t>
            </a:r>
            <a:r>
              <a:rPr lang="en-US" dirty="0" smtClean="0"/>
              <a:t> </a:t>
            </a:r>
            <a:r>
              <a:rPr lang="en-US" dirty="0" err="1" smtClean="0"/>
              <a:t>Typic</a:t>
            </a:r>
            <a:r>
              <a:rPr lang="en-US" dirty="0" smtClean="0"/>
              <a:t> </a:t>
            </a:r>
            <a:r>
              <a:rPr lang="en-US" dirty="0" err="1" smtClean="0"/>
              <a:t>Haplaquolls</a:t>
            </a:r>
            <a:r>
              <a:rPr lang="en-US" dirty="0" smtClean="0"/>
              <a:t> (Webster series) tells a soil scientist a great deal about the specific soil. Each state in the United States has an “official” state soil, just like each state has an official state flower or state bird. Be sure to check out the state soil in your location.</a:t>
            </a:r>
          </a:p>
          <a:p>
            <a:r>
              <a:rPr lang="en-US" dirty="0" smtClean="0"/>
              <a:t> </a:t>
            </a:r>
          </a:p>
          <a:p>
            <a:r>
              <a:rPr lang="en-US" i="1" dirty="0" err="1" smtClean="0"/>
              <a:t>Alfisols</a:t>
            </a:r>
            <a:r>
              <a:rPr lang="en-US" i="1" dirty="0" smtClean="0"/>
              <a:t> - moderately leached soils often found in temperate forests</a:t>
            </a:r>
            <a:endParaRPr lang="en-US" dirty="0" smtClean="0"/>
          </a:p>
          <a:p>
            <a:r>
              <a:rPr lang="en-US" i="1" dirty="0" err="1" smtClean="0"/>
              <a:t>Andisols</a:t>
            </a:r>
            <a:r>
              <a:rPr lang="en-US" i="1" dirty="0" smtClean="0"/>
              <a:t> - soils formed in volcanic ash </a:t>
            </a:r>
            <a:endParaRPr lang="en-US" dirty="0" smtClean="0"/>
          </a:p>
          <a:p>
            <a:r>
              <a:rPr lang="en-US" i="1" dirty="0" err="1" smtClean="0"/>
              <a:t>Aridisols</a:t>
            </a:r>
            <a:r>
              <a:rPr lang="en-US" i="1" dirty="0" smtClean="0"/>
              <a:t> – desert soils </a:t>
            </a:r>
            <a:endParaRPr lang="en-US" dirty="0" smtClean="0"/>
          </a:p>
          <a:p>
            <a:r>
              <a:rPr lang="en-US" i="1" dirty="0" err="1" smtClean="0"/>
              <a:t>Entisols</a:t>
            </a:r>
            <a:r>
              <a:rPr lang="en-US" i="1" dirty="0" smtClean="0"/>
              <a:t> - soils with little or no morphological (horizon) development</a:t>
            </a:r>
            <a:endParaRPr lang="en-US" dirty="0" smtClean="0"/>
          </a:p>
          <a:p>
            <a:r>
              <a:rPr lang="en-US" i="1" dirty="0" err="1" smtClean="0"/>
              <a:t>Gelisols</a:t>
            </a:r>
            <a:r>
              <a:rPr lang="en-US" i="1" dirty="0" smtClean="0"/>
              <a:t> - soils with permafrost </a:t>
            </a:r>
            <a:endParaRPr lang="en-US" dirty="0" smtClean="0"/>
          </a:p>
          <a:p>
            <a:r>
              <a:rPr lang="en-US" i="1" dirty="0" err="1" smtClean="0"/>
              <a:t>Histosols</a:t>
            </a:r>
            <a:r>
              <a:rPr lang="en-US" i="1" dirty="0" smtClean="0"/>
              <a:t> - organic soils </a:t>
            </a:r>
            <a:endParaRPr lang="en-US" dirty="0" smtClean="0"/>
          </a:p>
          <a:p>
            <a:r>
              <a:rPr lang="en-US" i="1" dirty="0" err="1" smtClean="0"/>
              <a:t>Inceptisols</a:t>
            </a:r>
            <a:r>
              <a:rPr lang="en-US" i="1" dirty="0" smtClean="0"/>
              <a:t> - weakly developed soils </a:t>
            </a:r>
            <a:endParaRPr lang="en-US" dirty="0" smtClean="0"/>
          </a:p>
          <a:p>
            <a:r>
              <a:rPr lang="en-US" i="1" dirty="0" err="1" smtClean="0"/>
              <a:t>Mollisols</a:t>
            </a:r>
            <a:r>
              <a:rPr lang="en-US" i="1" dirty="0" smtClean="0"/>
              <a:t> - grassland soils </a:t>
            </a:r>
            <a:endParaRPr lang="en-US" dirty="0" smtClean="0"/>
          </a:p>
          <a:p>
            <a:r>
              <a:rPr lang="en-US" i="1" dirty="0" err="1" smtClean="0"/>
              <a:t>Spodosols</a:t>
            </a:r>
            <a:r>
              <a:rPr lang="en-US" i="1" dirty="0" smtClean="0"/>
              <a:t> – acidic, sandy forest soils under conifers</a:t>
            </a:r>
            <a:endParaRPr lang="en-US" dirty="0" smtClean="0"/>
          </a:p>
          <a:p>
            <a:r>
              <a:rPr lang="en-US" i="1" dirty="0" err="1" smtClean="0"/>
              <a:t>Oxisols</a:t>
            </a:r>
            <a:r>
              <a:rPr lang="en-US" i="1" dirty="0" smtClean="0"/>
              <a:t> - very weathered soils of tropical and subtropical environments </a:t>
            </a:r>
            <a:endParaRPr lang="en-US" dirty="0" smtClean="0"/>
          </a:p>
          <a:p>
            <a:r>
              <a:rPr lang="en-US" i="1" dirty="0" err="1" smtClean="0"/>
              <a:t>Ultisols</a:t>
            </a:r>
            <a:r>
              <a:rPr lang="en-US" i="1" dirty="0" smtClean="0"/>
              <a:t> – acidic, strongly leached, older soils </a:t>
            </a:r>
            <a:endParaRPr lang="en-US" dirty="0" smtClean="0"/>
          </a:p>
          <a:p>
            <a:r>
              <a:rPr lang="en-US" i="1" dirty="0" err="1" smtClean="0"/>
              <a:t>Vertisols</a:t>
            </a:r>
            <a:r>
              <a:rPr lang="en-US" i="1" dirty="0" smtClean="0"/>
              <a:t> - clayey soils that swell when wet </a:t>
            </a:r>
            <a:endParaRPr lang="en-US" dirty="0" smtClean="0"/>
          </a:p>
          <a:p>
            <a:endParaRPr lang="en-US" dirty="0"/>
          </a:p>
        </p:txBody>
      </p:sp>
      <p:sp>
        <p:nvSpPr>
          <p:cNvPr id="4" name="Slide Number Placeholder 3"/>
          <p:cNvSpPr>
            <a:spLocks noGrp="1"/>
          </p:cNvSpPr>
          <p:nvPr>
            <p:ph type="sldNum" sz="quarter" idx="10"/>
          </p:nvPr>
        </p:nvSpPr>
        <p:spPr/>
        <p:txBody>
          <a:bodyPr/>
          <a:lstStyle/>
          <a:p>
            <a:fld id="{E2DD2B6C-0392-4709-A1AD-771C630AB0E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map shows where the orders are fond in the US.  Similar maps are available</a:t>
            </a:r>
            <a:r>
              <a:rPr lang="en-US" baseline="0" dirty="0" smtClean="0"/>
              <a:t> for other parts of the world.  These can be found by </a:t>
            </a:r>
            <a:r>
              <a:rPr lang="en-US" baseline="0" dirty="0" err="1" smtClean="0"/>
              <a:t>googling</a:t>
            </a:r>
            <a:r>
              <a:rPr lang="en-US" baseline="0" dirty="0" smtClean="0"/>
              <a:t> for soil map and then the country or region.</a:t>
            </a:r>
            <a:endParaRPr lang="en-US" dirty="0"/>
          </a:p>
        </p:txBody>
      </p:sp>
      <p:sp>
        <p:nvSpPr>
          <p:cNvPr id="4" name="Slide Number Placeholder 3"/>
          <p:cNvSpPr>
            <a:spLocks noGrp="1"/>
          </p:cNvSpPr>
          <p:nvPr>
            <p:ph type="sldNum" sz="quarter" idx="10"/>
          </p:nvPr>
        </p:nvSpPr>
        <p:spPr/>
        <p:txBody>
          <a:bodyPr/>
          <a:lstStyle/>
          <a:p>
            <a:fld id="{E2DD2B6C-0392-4709-A1AD-771C630AB0E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World View from http://soils.cals.uidaho.edu/soilorders/maps.htm</a:t>
            </a:r>
            <a:endParaRPr lang="en-US" dirty="0"/>
          </a:p>
        </p:txBody>
      </p:sp>
      <p:sp>
        <p:nvSpPr>
          <p:cNvPr id="4" name="Slide Number Placeholder 3"/>
          <p:cNvSpPr>
            <a:spLocks noGrp="1"/>
          </p:cNvSpPr>
          <p:nvPr>
            <p:ph type="sldNum" sz="quarter" idx="10"/>
          </p:nvPr>
        </p:nvSpPr>
        <p:spPr/>
        <p:txBody>
          <a:bodyPr/>
          <a:lstStyle/>
          <a:p>
            <a:fld id="{E2DD2B6C-0392-4709-A1AD-771C630AB0E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Alfisols</a:t>
            </a:r>
            <a:r>
              <a:rPr lang="en-US" i="1" dirty="0" smtClean="0"/>
              <a:t> - moderately leached soils often found in temperate forests</a:t>
            </a:r>
          </a:p>
          <a:p>
            <a:endParaRPr lang="en-US" i="1" dirty="0" smtClean="0"/>
          </a:p>
          <a:p>
            <a:r>
              <a:rPr lang="en-US" dirty="0" smtClean="0"/>
              <a:t>http://soils.cals.uidaho.edu/soilorders/alfisols.htm</a:t>
            </a:r>
          </a:p>
          <a:p>
            <a:endParaRPr lang="en-US" dirty="0" smtClean="0"/>
          </a:p>
          <a:p>
            <a:r>
              <a:rPr lang="en-US" b="1" i="1" dirty="0" err="1" smtClean="0"/>
              <a:t>Alfisols</a:t>
            </a:r>
            <a:r>
              <a:rPr lang="en-US" dirty="0" smtClean="0"/>
              <a:t> are moderately leached soils that have relatively high native fertility. These soils have mainly formed under forest and have a subsurface horizon in which clays have accumulated. </a:t>
            </a:r>
            <a:r>
              <a:rPr lang="en-US" dirty="0" err="1" smtClean="0"/>
              <a:t>Alfisols</a:t>
            </a:r>
            <a:r>
              <a:rPr lang="en-US" dirty="0" smtClean="0"/>
              <a:t> are primarily found in temperate humid and </a:t>
            </a:r>
            <a:r>
              <a:rPr lang="en-US" dirty="0" err="1" smtClean="0"/>
              <a:t>subhumid</a:t>
            </a:r>
            <a:r>
              <a:rPr lang="en-US" dirty="0" smtClean="0"/>
              <a:t> regions of the world.</a:t>
            </a:r>
            <a:br>
              <a:rPr lang="en-US" dirty="0" smtClean="0"/>
            </a:br>
            <a:r>
              <a:rPr lang="en-US" dirty="0" smtClean="0"/>
              <a:t/>
            </a:r>
            <a:br>
              <a:rPr lang="en-US" dirty="0" smtClean="0"/>
            </a:br>
            <a:r>
              <a:rPr lang="en-US" dirty="0" err="1" smtClean="0"/>
              <a:t>Alfisols</a:t>
            </a:r>
            <a:r>
              <a:rPr lang="en-US" dirty="0" smtClean="0"/>
              <a:t> occupy ~10.1% of the global ice-free land area. In the US, they account for ~13.9% of the land area. </a:t>
            </a:r>
            <a:r>
              <a:rPr lang="en-US" dirty="0" err="1" smtClean="0"/>
              <a:t>Alfisols</a:t>
            </a:r>
            <a:r>
              <a:rPr lang="en-US" dirty="0" smtClean="0"/>
              <a:t> support about 17% of the world's population.</a:t>
            </a:r>
            <a:br>
              <a:rPr lang="en-US" dirty="0" smtClean="0"/>
            </a:br>
            <a:r>
              <a:rPr lang="en-US" dirty="0" smtClean="0"/>
              <a:t/>
            </a:r>
            <a:br>
              <a:rPr lang="en-US" dirty="0" smtClean="0"/>
            </a:br>
            <a:r>
              <a:rPr lang="en-US" dirty="0" smtClean="0"/>
              <a:t>The combination of generally favorable climate and high native fertility allows </a:t>
            </a:r>
            <a:r>
              <a:rPr lang="en-US" dirty="0" err="1" smtClean="0"/>
              <a:t>Alfisols</a:t>
            </a:r>
            <a:r>
              <a:rPr lang="en-US" dirty="0" smtClean="0"/>
              <a:t> to be very productive soils for both agricultural and </a:t>
            </a:r>
            <a:r>
              <a:rPr lang="en-US" dirty="0" err="1" smtClean="0"/>
              <a:t>silvicultural</a:t>
            </a:r>
            <a:r>
              <a:rPr lang="en-US" dirty="0" smtClean="0"/>
              <a:t> use.</a:t>
            </a:r>
          </a:p>
        </p:txBody>
      </p:sp>
      <p:sp>
        <p:nvSpPr>
          <p:cNvPr id="4" name="Slide Number Placeholder 3"/>
          <p:cNvSpPr>
            <a:spLocks noGrp="1"/>
          </p:cNvSpPr>
          <p:nvPr>
            <p:ph type="sldNum" sz="quarter" idx="10"/>
          </p:nvPr>
        </p:nvSpPr>
        <p:spPr/>
        <p:txBody>
          <a:bodyPr/>
          <a:lstStyle/>
          <a:p>
            <a:fld id="{E2DD2B6C-0392-4709-A1AD-771C630AB0E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Andisols</a:t>
            </a:r>
            <a:r>
              <a:rPr lang="en-US" i="1" dirty="0" smtClean="0"/>
              <a:t> - soils formed in volcanic ash </a:t>
            </a:r>
            <a:endParaRPr lang="en-US" dirty="0" smtClean="0"/>
          </a:p>
          <a:p>
            <a:endParaRPr lang="en-US" dirty="0" smtClean="0"/>
          </a:p>
          <a:p>
            <a:r>
              <a:rPr lang="en-US" dirty="0" smtClean="0"/>
              <a:t>http://soils.cals.uidaho.edu/soilorders/andisols.htm</a:t>
            </a:r>
          </a:p>
          <a:p>
            <a:endParaRPr lang="en-US" dirty="0" smtClean="0"/>
          </a:p>
          <a:p>
            <a:pPr defTabSz="943386">
              <a:defRPr/>
            </a:pPr>
            <a:r>
              <a:rPr lang="en-US" b="1" i="1" dirty="0" err="1" smtClean="0"/>
              <a:t>Andisols</a:t>
            </a:r>
            <a:r>
              <a:rPr lang="en-US" b="1" dirty="0" smtClean="0"/>
              <a:t> </a:t>
            </a:r>
            <a:r>
              <a:rPr lang="en-US" dirty="0" smtClean="0"/>
              <a:t>are soils that have formed in volcanic ash or other volcanic </a:t>
            </a:r>
            <a:r>
              <a:rPr lang="en-US" dirty="0" err="1" smtClean="0"/>
              <a:t>ejecta</a:t>
            </a:r>
            <a:r>
              <a:rPr lang="en-US" dirty="0" smtClean="0"/>
              <a:t>. They differ from those of other orders in that they typically are dominated by glass and short-range-order colloidal weathering products such as </a:t>
            </a:r>
            <a:r>
              <a:rPr lang="en-US" dirty="0" err="1" smtClean="0"/>
              <a:t>allophane</a:t>
            </a:r>
            <a:r>
              <a:rPr lang="en-US" dirty="0" smtClean="0"/>
              <a:t>, </a:t>
            </a:r>
            <a:r>
              <a:rPr lang="en-US" dirty="0" err="1" smtClean="0"/>
              <a:t>imogolite</a:t>
            </a:r>
            <a:r>
              <a:rPr lang="en-US" dirty="0" smtClean="0"/>
              <a:t>, and </a:t>
            </a:r>
            <a:r>
              <a:rPr lang="en-US" dirty="0" err="1" smtClean="0"/>
              <a:t>ferrihydrite</a:t>
            </a:r>
            <a:r>
              <a:rPr lang="en-US" dirty="0" smtClean="0"/>
              <a:t>. As a result, </a:t>
            </a:r>
            <a:r>
              <a:rPr lang="en-US" dirty="0" err="1" smtClean="0"/>
              <a:t>Andisols</a:t>
            </a:r>
            <a:r>
              <a:rPr lang="en-US" dirty="0" smtClean="0"/>
              <a:t> have </a:t>
            </a:r>
            <a:r>
              <a:rPr lang="en-US" dirty="0" err="1" smtClean="0">
                <a:hlinkClick r:id="rId3"/>
              </a:rPr>
              <a:t>andic</a:t>
            </a:r>
            <a:r>
              <a:rPr lang="en-US" dirty="0" smtClean="0">
                <a:hlinkClick r:id="rId3"/>
              </a:rPr>
              <a:t> properties </a:t>
            </a:r>
            <a:r>
              <a:rPr lang="en-US" dirty="0" smtClean="0"/>
              <a:t>- unique chemical and physical properties that include high water-holding capacity and the ability to </a:t>
            </a:r>
            <a:r>
              <a:rPr lang="en-US" dirty="0" smtClean="0">
                <a:hlinkClick r:id="rId4"/>
              </a:rPr>
              <a:t>'fix' (and make unavailable to plants) large quantities of phosphorus</a:t>
            </a:r>
            <a:r>
              <a:rPr lang="en-US" dirty="0" smtClean="0"/>
              <a:t>.</a:t>
            </a:r>
            <a:br>
              <a:rPr lang="en-US" dirty="0" smtClean="0"/>
            </a:br>
            <a:r>
              <a:rPr lang="en-US" dirty="0" smtClean="0"/>
              <a:t/>
            </a:r>
            <a:br>
              <a:rPr lang="en-US" dirty="0" smtClean="0"/>
            </a:br>
            <a:r>
              <a:rPr lang="en-US" dirty="0" smtClean="0"/>
              <a:t>Globally, </a:t>
            </a:r>
            <a:r>
              <a:rPr lang="en-US" dirty="0" err="1" smtClean="0"/>
              <a:t>Andisols</a:t>
            </a:r>
            <a:r>
              <a:rPr lang="en-US" dirty="0" smtClean="0"/>
              <a:t> are the least extensive soil order and only account for ~1% of the ice-free land area. They occupy ~1.7% of the US land area, including some very productive forests in the Pacific Northwest region.</a:t>
            </a:r>
          </a:p>
          <a:p>
            <a:endParaRPr lang="en-US" dirty="0"/>
          </a:p>
        </p:txBody>
      </p:sp>
      <p:sp>
        <p:nvSpPr>
          <p:cNvPr id="4" name="Slide Number Placeholder 3"/>
          <p:cNvSpPr>
            <a:spLocks noGrp="1"/>
          </p:cNvSpPr>
          <p:nvPr>
            <p:ph type="sldNum" sz="quarter" idx="10"/>
          </p:nvPr>
        </p:nvSpPr>
        <p:spPr/>
        <p:txBody>
          <a:bodyPr/>
          <a:lstStyle/>
          <a:p>
            <a:fld id="{E2DD2B6C-0392-4709-A1AD-771C630AB0E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Aridisols</a:t>
            </a:r>
            <a:r>
              <a:rPr lang="en-US" i="1" dirty="0" smtClean="0"/>
              <a:t> – desert soils </a:t>
            </a:r>
          </a:p>
          <a:p>
            <a:endParaRPr lang="en-US" i="1" dirty="0" smtClean="0"/>
          </a:p>
          <a:p>
            <a:r>
              <a:rPr lang="en-US" dirty="0" smtClean="0"/>
              <a:t>http://soils.cals.uidaho.edu/soilorders/aridisols.htm</a:t>
            </a:r>
          </a:p>
          <a:p>
            <a:endParaRPr lang="en-US" dirty="0" smtClean="0"/>
          </a:p>
          <a:p>
            <a:pPr defTabSz="943386">
              <a:defRPr/>
            </a:pPr>
            <a:r>
              <a:rPr lang="en-US" b="1" i="1" dirty="0" err="1" smtClean="0"/>
              <a:t>Aridisols</a:t>
            </a:r>
            <a:r>
              <a:rPr lang="en-US" b="1" dirty="0" smtClean="0"/>
              <a:t> </a:t>
            </a:r>
            <a:r>
              <a:rPr lang="en-US" dirty="0" smtClean="0"/>
              <a:t>are CaCO</a:t>
            </a:r>
            <a:r>
              <a:rPr lang="en-US" baseline="-25000" dirty="0" smtClean="0"/>
              <a:t>3</a:t>
            </a:r>
            <a:r>
              <a:rPr lang="en-US" dirty="0" smtClean="0"/>
              <a:t>-containing soils of arid regions that exhibit at least some subsurface horizon development. They are characterized by being dry most of the year and limited leaching. </a:t>
            </a:r>
            <a:r>
              <a:rPr lang="en-US" dirty="0" err="1" smtClean="0"/>
              <a:t>Aridisols</a:t>
            </a:r>
            <a:r>
              <a:rPr lang="en-US" dirty="0" smtClean="0"/>
              <a:t> contain subsurface horizons in which clays, calcium carbonate, silica, salts, and/or gypsum have accumulated. Materials such as soluble salts, gypsum, and CaCO</a:t>
            </a:r>
            <a:r>
              <a:rPr lang="en-US" baseline="-25000" dirty="0" smtClean="0"/>
              <a:t>3</a:t>
            </a:r>
            <a:r>
              <a:rPr lang="en-US" dirty="0" smtClean="0"/>
              <a:t> tend to be leached from soils of moister climates.</a:t>
            </a:r>
            <a:br>
              <a:rPr lang="en-US" dirty="0" smtClean="0"/>
            </a:br>
            <a:r>
              <a:rPr lang="en-US" dirty="0" smtClean="0"/>
              <a:t/>
            </a:r>
            <a:br>
              <a:rPr lang="en-US" dirty="0" smtClean="0"/>
            </a:br>
            <a:r>
              <a:rPr lang="en-US" dirty="0" err="1" smtClean="0"/>
              <a:t>Aridisols</a:t>
            </a:r>
            <a:r>
              <a:rPr lang="en-US" dirty="0" smtClean="0"/>
              <a:t> occupy ~12% of the Earth's ice-free land area and ~8.3% of the US.</a:t>
            </a:r>
            <a:br>
              <a:rPr lang="en-US" dirty="0" smtClean="0"/>
            </a:br>
            <a:r>
              <a:rPr lang="en-US" dirty="0" smtClean="0"/>
              <a:t/>
            </a:r>
            <a:br>
              <a:rPr lang="en-US" dirty="0" smtClean="0"/>
            </a:br>
            <a:r>
              <a:rPr lang="en-US" dirty="0" err="1" smtClean="0"/>
              <a:t>Aridisols</a:t>
            </a:r>
            <a:r>
              <a:rPr lang="en-US" dirty="0" smtClean="0"/>
              <a:t> are used mainly for range, wildlife, and recreation. Because of the dry climate in which they are found, they are not used for agricultural production unless irrigation water is available.</a:t>
            </a:r>
          </a:p>
          <a:p>
            <a:endParaRPr lang="en-US" dirty="0" smtClean="0"/>
          </a:p>
        </p:txBody>
      </p:sp>
      <p:sp>
        <p:nvSpPr>
          <p:cNvPr id="4" name="Slide Number Placeholder 3"/>
          <p:cNvSpPr>
            <a:spLocks noGrp="1"/>
          </p:cNvSpPr>
          <p:nvPr>
            <p:ph type="sldNum" sz="quarter" idx="10"/>
          </p:nvPr>
        </p:nvSpPr>
        <p:spPr/>
        <p:txBody>
          <a:bodyPr/>
          <a:lstStyle/>
          <a:p>
            <a:fld id="{E2DD2B6C-0392-4709-A1AD-771C630AB0E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Entisols</a:t>
            </a:r>
            <a:r>
              <a:rPr lang="en-US" i="1" dirty="0" smtClean="0"/>
              <a:t> - soils with little or no morphological (horizon) development</a:t>
            </a:r>
          </a:p>
          <a:p>
            <a:endParaRPr lang="en-US" dirty="0" smtClean="0"/>
          </a:p>
          <a:p>
            <a:r>
              <a:rPr lang="en-US" dirty="0" smtClean="0"/>
              <a:t>http://soils.cals.uidaho.edu/soilorders/entisols.htm</a:t>
            </a:r>
          </a:p>
          <a:p>
            <a:endParaRPr lang="en-US" dirty="0" smtClean="0"/>
          </a:p>
          <a:p>
            <a:r>
              <a:rPr lang="en-US" b="1" dirty="0" err="1" smtClean="0"/>
              <a:t>Entisols</a:t>
            </a:r>
            <a:r>
              <a:rPr lang="en-US" dirty="0" smtClean="0"/>
              <a:t> are soils of recent origin. The central concept is soils developed in unconsolidated parent material with usually no genetic horizons except an A horizon. All soils that do not fit into one of the other 11 orders are </a:t>
            </a:r>
            <a:r>
              <a:rPr lang="en-US" dirty="0" err="1" smtClean="0"/>
              <a:t>Entisols</a:t>
            </a:r>
            <a:r>
              <a:rPr lang="en-US" dirty="0" smtClean="0"/>
              <a:t>. Thus, they are characterized by great diversity, both in environmental setting and land use. </a:t>
            </a:r>
            <a:br>
              <a:rPr lang="en-US" dirty="0" smtClean="0"/>
            </a:br>
            <a:r>
              <a:rPr lang="en-US" dirty="0" smtClean="0"/>
              <a:t/>
            </a:r>
            <a:br>
              <a:rPr lang="en-US" dirty="0" smtClean="0"/>
            </a:br>
            <a:r>
              <a:rPr lang="en-US" dirty="0" smtClean="0"/>
              <a:t>Many </a:t>
            </a:r>
            <a:r>
              <a:rPr lang="en-US" dirty="0" err="1" smtClean="0"/>
              <a:t>Entisols</a:t>
            </a:r>
            <a:r>
              <a:rPr lang="en-US" dirty="0" smtClean="0"/>
              <a:t> are found in steep, rocky settings. However, </a:t>
            </a:r>
            <a:r>
              <a:rPr lang="en-US" dirty="0" err="1" smtClean="0"/>
              <a:t>Entisols</a:t>
            </a:r>
            <a:r>
              <a:rPr lang="en-US" dirty="0" smtClean="0"/>
              <a:t> of large river valleys and associated shore deposits provide cropland and habitat for millions of people worldwide.</a:t>
            </a:r>
            <a:br>
              <a:rPr lang="en-US" dirty="0" smtClean="0"/>
            </a:br>
            <a:r>
              <a:rPr lang="en-US" dirty="0" smtClean="0"/>
              <a:t/>
            </a:r>
            <a:br>
              <a:rPr lang="en-US" dirty="0" smtClean="0"/>
            </a:br>
            <a:r>
              <a:rPr lang="en-US" dirty="0" smtClean="0"/>
              <a:t>Globally </a:t>
            </a:r>
            <a:r>
              <a:rPr lang="en-US" dirty="0" err="1" smtClean="0"/>
              <a:t>Entisols</a:t>
            </a:r>
            <a:r>
              <a:rPr lang="en-US" dirty="0" smtClean="0"/>
              <a:t> are the most extensive of the soil orders, occupying ~18% of the Earth's ice-free land area. In the US, </a:t>
            </a:r>
            <a:r>
              <a:rPr lang="en-US" dirty="0" err="1" smtClean="0"/>
              <a:t>Entisols</a:t>
            </a:r>
            <a:r>
              <a:rPr lang="en-US" dirty="0" smtClean="0"/>
              <a:t> occupy ~12.3% of the land area.</a:t>
            </a:r>
            <a:endParaRPr lang="en-US" dirty="0"/>
          </a:p>
        </p:txBody>
      </p:sp>
      <p:sp>
        <p:nvSpPr>
          <p:cNvPr id="4" name="Slide Number Placeholder 3"/>
          <p:cNvSpPr>
            <a:spLocks noGrp="1"/>
          </p:cNvSpPr>
          <p:nvPr>
            <p:ph type="sldNum" sz="quarter" idx="10"/>
          </p:nvPr>
        </p:nvSpPr>
        <p:spPr/>
        <p:txBody>
          <a:bodyPr/>
          <a:lstStyle/>
          <a:p>
            <a:fld id="{E2DD2B6C-0392-4709-A1AD-771C630AB0E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err="1" smtClean="0"/>
              <a:t>Gelisols</a:t>
            </a:r>
            <a:r>
              <a:rPr lang="en-US" i="1" dirty="0" smtClean="0"/>
              <a:t> - soils with permafrost </a:t>
            </a:r>
            <a:endParaRPr lang="en-US" dirty="0" smtClean="0"/>
          </a:p>
          <a:p>
            <a:endParaRPr lang="en-US" dirty="0" smtClean="0"/>
          </a:p>
          <a:p>
            <a:r>
              <a:rPr lang="en-US" dirty="0" smtClean="0"/>
              <a:t>http://soils.cals.uidaho.edu/soilorders/gelisols.htm</a:t>
            </a:r>
          </a:p>
          <a:p>
            <a:endParaRPr lang="en-US" dirty="0" smtClean="0"/>
          </a:p>
          <a:p>
            <a:r>
              <a:rPr lang="en-US" b="1" i="1" dirty="0" err="1" smtClean="0"/>
              <a:t>Gelisols</a:t>
            </a:r>
            <a:r>
              <a:rPr lang="en-US" dirty="0" smtClean="0"/>
              <a:t> are soils of very cold climates that contain permafrost within 2 meters of the surface. These soils are limited geographically to the high-latitude polar regions and localized areas at high mountain elevations. Because of the extreme environment in which they are found, </a:t>
            </a:r>
            <a:r>
              <a:rPr lang="en-US" dirty="0" err="1" smtClean="0"/>
              <a:t>Gelisols</a:t>
            </a:r>
            <a:r>
              <a:rPr lang="en-US" dirty="0" smtClean="0"/>
              <a:t> support only ~0.4% of the world's population - the lowest percentage of any of the soil orders. </a:t>
            </a:r>
            <a:br>
              <a:rPr lang="en-US" dirty="0" smtClean="0"/>
            </a:br>
            <a:r>
              <a:rPr lang="en-US" dirty="0" smtClean="0"/>
              <a:t/>
            </a:r>
            <a:br>
              <a:rPr lang="en-US" dirty="0" smtClean="0"/>
            </a:br>
            <a:r>
              <a:rPr lang="en-US" dirty="0" err="1" smtClean="0"/>
              <a:t>Gelisols</a:t>
            </a:r>
            <a:r>
              <a:rPr lang="en-US" dirty="0" smtClean="0"/>
              <a:t> are estimated to occupy ~9.1% of the Earth's ice-free land area and ~8.7% of the US. Although some </a:t>
            </a:r>
            <a:r>
              <a:rPr lang="en-US" dirty="0" err="1" smtClean="0"/>
              <a:t>Gelisols</a:t>
            </a:r>
            <a:r>
              <a:rPr lang="en-US" dirty="0" smtClean="0"/>
              <a:t> may occur on very old land surfaces, they show relatively little morphological development. Low soil temperatures cause soil-forming processes such as decomposition of organic materials to proceed very slowly. As a result, most </a:t>
            </a:r>
            <a:r>
              <a:rPr lang="en-US" dirty="0" err="1" smtClean="0"/>
              <a:t>Gelisols</a:t>
            </a:r>
            <a:r>
              <a:rPr lang="en-US" dirty="0" smtClean="0"/>
              <a:t> store large quantities of organic carbon - only soils of wetland ecosystems contain more organic matter. </a:t>
            </a:r>
            <a:r>
              <a:rPr lang="en-US" dirty="0" err="1" smtClean="0"/>
              <a:t>Gelisols</a:t>
            </a:r>
            <a:r>
              <a:rPr lang="en-US" dirty="0" smtClean="0"/>
              <a:t> of the dry valleys of Antarctica are an exception - they occur in a desert environment with no plants and consequently contain very low quantities of organic carbon.</a:t>
            </a:r>
            <a:br>
              <a:rPr lang="en-US" dirty="0" smtClean="0"/>
            </a:br>
            <a:r>
              <a:rPr lang="en-US" dirty="0" smtClean="0"/>
              <a:t/>
            </a:r>
            <a:br>
              <a:rPr lang="en-US" dirty="0" smtClean="0"/>
            </a:br>
            <a:r>
              <a:rPr lang="en-US" dirty="0" smtClean="0"/>
              <a:t>The frozen condition of </a:t>
            </a:r>
            <a:r>
              <a:rPr lang="en-US" dirty="0" err="1" smtClean="0"/>
              <a:t>Gelisol</a:t>
            </a:r>
            <a:r>
              <a:rPr lang="en-US" dirty="0" smtClean="0"/>
              <a:t> landscapes makes them sensitive to human activities. </a:t>
            </a:r>
            <a:endParaRPr lang="en-US" dirty="0"/>
          </a:p>
        </p:txBody>
      </p:sp>
      <p:sp>
        <p:nvSpPr>
          <p:cNvPr id="4" name="Slide Number Placeholder 3"/>
          <p:cNvSpPr>
            <a:spLocks noGrp="1"/>
          </p:cNvSpPr>
          <p:nvPr>
            <p:ph type="sldNum" sz="quarter" idx="10"/>
          </p:nvPr>
        </p:nvSpPr>
        <p:spPr/>
        <p:txBody>
          <a:bodyPr/>
          <a:lstStyle/>
          <a:p>
            <a:fld id="{E2DD2B6C-0392-4709-A1AD-771C630AB0E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99405-D95A-4C65-8ECD-918927B99A32}"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E99405-D95A-4C65-8ECD-918927B99A32}" type="datetimeFigureOut">
              <a:rPr lang="en-US" smtClean="0"/>
              <a:pPr/>
              <a:t>12/14/2011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E99405-D95A-4C65-8ECD-918927B99A32}" type="datetimeFigureOut">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E99405-D95A-4C65-8ECD-918927B99A32}" type="datetimeFigureOut">
              <a:rPr lang="en-US" smtClean="0"/>
              <a:pPr/>
              <a:t>12/14/2011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E99405-D95A-4C65-8ECD-918927B99A32}" type="datetimeFigureOut">
              <a:rPr lang="en-US" smtClean="0"/>
              <a:pPr/>
              <a:t>12/14/2011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E99405-D95A-4C65-8ECD-918927B99A32}" type="datetimeFigureOut">
              <a:rPr lang="en-US" smtClean="0"/>
              <a:pPr/>
              <a:t>12/14/2011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99405-D95A-4C65-8ECD-918927B99A32}" type="datetimeFigureOut">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99405-D95A-4C65-8ECD-918927B99A32}" type="datetimeFigureOut">
              <a:rPr lang="en-US" smtClean="0"/>
              <a:pPr/>
              <a:t>12/14/2011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F2C3A-54E7-4D80-BD37-09A9B0407F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99405-D95A-4C65-8ECD-918927B99A32}" type="datetimeFigureOut">
              <a:rPr lang="en-US" smtClean="0"/>
              <a:pPr/>
              <a:t>12/14/2011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F2C3A-54E7-4D80-BD37-09A9B0407F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oop-slide-title-page.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ctrTitle"/>
          </p:nvPr>
        </p:nvSpPr>
        <p:spPr>
          <a:xfrm>
            <a:off x="1219200" y="1524000"/>
            <a:ext cx="7772400" cy="1470025"/>
          </a:xfrm>
        </p:spPr>
        <p:txBody>
          <a:bodyPr/>
          <a:lstStyle/>
          <a:p>
            <a:r>
              <a:rPr lang="en-US" dirty="0" smtClean="0"/>
              <a:t>Around the World of Soils</a:t>
            </a:r>
            <a:endParaRPr lang="en-US" dirty="0"/>
          </a:p>
        </p:txBody>
      </p:sp>
      <p:sp>
        <p:nvSpPr>
          <p:cNvPr id="3" name="Subtitle 2"/>
          <p:cNvSpPr>
            <a:spLocks noGrp="1"/>
          </p:cNvSpPr>
          <p:nvPr>
            <p:ph type="subTitle" idx="1"/>
          </p:nvPr>
        </p:nvSpPr>
        <p:spPr>
          <a:xfrm>
            <a:off x="1981200" y="3505200"/>
            <a:ext cx="6400800" cy="1752600"/>
          </a:xfrm>
        </p:spPr>
        <p:txBody>
          <a:bodyPr>
            <a:normAutofit/>
          </a:bodyPr>
          <a:lstStyle/>
          <a:p>
            <a:r>
              <a:rPr lang="en-US" sz="4000" dirty="0" smtClean="0">
                <a:solidFill>
                  <a:schemeClr val="tx1"/>
                </a:solidFill>
              </a:rPr>
              <a:t>Soil Types</a:t>
            </a:r>
            <a:endParaRPr lang="en-US" sz="40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3748245" y="1981200"/>
            <a:ext cx="5395755" cy="4419600"/>
          </a:xfrm>
          <a:prstGeom prst="rect">
            <a:avLst/>
          </a:prstGeom>
          <a:noFill/>
          <a:ln w="9525">
            <a:noFill/>
            <a:miter lim="800000"/>
            <a:headEnd/>
            <a:tailEnd/>
          </a:ln>
        </p:spPr>
      </p:pic>
      <p:sp>
        <p:nvSpPr>
          <p:cNvPr id="4" name="TextBox 3"/>
          <p:cNvSpPr txBox="1"/>
          <p:nvPr/>
        </p:nvSpPr>
        <p:spPr>
          <a:xfrm>
            <a:off x="3581400" y="685800"/>
            <a:ext cx="5562600" cy="738664"/>
          </a:xfrm>
          <a:prstGeom prst="rect">
            <a:avLst/>
          </a:prstGeom>
          <a:solidFill>
            <a:srgbClr val="FF0000"/>
          </a:solidFill>
        </p:spPr>
        <p:txBody>
          <a:bodyPr wrap="square" rtlCol="0">
            <a:spAutoFit/>
          </a:bodyPr>
          <a:lstStyle/>
          <a:p>
            <a:pPr algn="ctr"/>
            <a:r>
              <a:rPr lang="en-US" sz="2400" b="1" dirty="0" smtClean="0">
                <a:solidFill>
                  <a:schemeClr val="bg1"/>
                </a:solidFill>
              </a:rPr>
              <a:t>HISTOSOL</a:t>
            </a:r>
          </a:p>
          <a:p>
            <a:pPr algn="ctr"/>
            <a:r>
              <a:rPr lang="en-US" b="1" dirty="0" smtClean="0">
                <a:solidFill>
                  <a:schemeClr val="bg1"/>
                </a:solidFill>
              </a:rPr>
              <a:t>Organic, Wet</a:t>
            </a:r>
            <a:endParaRPr lang="en-US" b="1" dirty="0">
              <a:solidFill>
                <a:schemeClr val="bg1"/>
              </a:solidFill>
            </a:endParaRPr>
          </a:p>
        </p:txBody>
      </p:sp>
      <p:pic>
        <p:nvPicPr>
          <p:cNvPr id="5" name="Picture 4" descr="HISTOSOL.jpg"/>
          <p:cNvPicPr>
            <a:picLocks noChangeAspect="1"/>
          </p:cNvPicPr>
          <p:nvPr/>
        </p:nvPicPr>
        <p:blipFill>
          <a:blip r:embed="rId4" cstate="print"/>
          <a:stretch>
            <a:fillRect/>
          </a:stretch>
        </p:blipFill>
        <p:spPr>
          <a:xfrm>
            <a:off x="228600" y="228600"/>
            <a:ext cx="3331270" cy="6477000"/>
          </a:xfrm>
          <a:prstGeom prst="roundRect">
            <a:avLst/>
          </a:prstGeom>
          <a:ln>
            <a:solidFill>
              <a:srgbClr val="FF0000"/>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3754059" y="1981200"/>
            <a:ext cx="5389941" cy="4414838"/>
          </a:xfrm>
          <a:prstGeom prst="rect">
            <a:avLst/>
          </a:prstGeom>
          <a:noFill/>
          <a:ln w="9525">
            <a:noFill/>
            <a:miter lim="800000"/>
            <a:headEnd/>
            <a:tailEnd/>
          </a:ln>
        </p:spPr>
      </p:pic>
      <p:sp>
        <p:nvSpPr>
          <p:cNvPr id="4" name="TextBox 3"/>
          <p:cNvSpPr txBox="1"/>
          <p:nvPr/>
        </p:nvSpPr>
        <p:spPr>
          <a:xfrm>
            <a:off x="3505200" y="685800"/>
            <a:ext cx="5638800" cy="738664"/>
          </a:xfrm>
          <a:prstGeom prst="rect">
            <a:avLst/>
          </a:prstGeom>
          <a:solidFill>
            <a:srgbClr val="FF0000"/>
          </a:solidFill>
        </p:spPr>
        <p:txBody>
          <a:bodyPr wrap="square" rtlCol="0">
            <a:spAutoFit/>
          </a:bodyPr>
          <a:lstStyle/>
          <a:p>
            <a:pPr algn="ctr"/>
            <a:r>
              <a:rPr lang="en-US" sz="2400" b="1" dirty="0" smtClean="0">
                <a:solidFill>
                  <a:schemeClr val="bg1"/>
                </a:solidFill>
              </a:rPr>
              <a:t>INCEPTISOL</a:t>
            </a:r>
          </a:p>
          <a:p>
            <a:pPr algn="ctr"/>
            <a:r>
              <a:rPr lang="en-US" b="1" dirty="0" smtClean="0">
                <a:solidFill>
                  <a:schemeClr val="bg1"/>
                </a:solidFill>
              </a:rPr>
              <a:t>Slightly Developed (young)</a:t>
            </a:r>
            <a:endParaRPr lang="en-US" b="1" dirty="0">
              <a:solidFill>
                <a:schemeClr val="bg1"/>
              </a:solidFill>
            </a:endParaRPr>
          </a:p>
        </p:txBody>
      </p:sp>
      <p:pic>
        <p:nvPicPr>
          <p:cNvPr id="5" name="Picture 4" descr="INCEPTISOL.jpg"/>
          <p:cNvPicPr>
            <a:picLocks noChangeAspect="1"/>
          </p:cNvPicPr>
          <p:nvPr/>
        </p:nvPicPr>
        <p:blipFill>
          <a:blip r:embed="rId4" cstate="print"/>
          <a:stretch>
            <a:fillRect/>
          </a:stretch>
        </p:blipFill>
        <p:spPr>
          <a:xfrm>
            <a:off x="228600" y="228600"/>
            <a:ext cx="3252887" cy="6324600"/>
          </a:xfrm>
          <a:prstGeom prst="roundRect">
            <a:avLst/>
          </a:prstGeom>
          <a:ln>
            <a:solidFill>
              <a:srgbClr val="FF0000"/>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3655214" y="1676400"/>
            <a:ext cx="5488785" cy="4495800"/>
          </a:xfrm>
          <a:prstGeom prst="rect">
            <a:avLst/>
          </a:prstGeom>
          <a:noFill/>
          <a:ln w="9525">
            <a:noFill/>
            <a:miter lim="800000"/>
            <a:headEnd/>
            <a:tailEnd/>
          </a:ln>
        </p:spPr>
      </p:pic>
      <p:sp>
        <p:nvSpPr>
          <p:cNvPr id="4" name="TextBox 3"/>
          <p:cNvSpPr txBox="1"/>
          <p:nvPr/>
        </p:nvSpPr>
        <p:spPr>
          <a:xfrm>
            <a:off x="3429000" y="685800"/>
            <a:ext cx="5715000" cy="738664"/>
          </a:xfrm>
          <a:prstGeom prst="rect">
            <a:avLst/>
          </a:prstGeom>
          <a:solidFill>
            <a:srgbClr val="FF0000"/>
          </a:solidFill>
        </p:spPr>
        <p:txBody>
          <a:bodyPr wrap="square" rtlCol="0">
            <a:spAutoFit/>
          </a:bodyPr>
          <a:lstStyle/>
          <a:p>
            <a:pPr algn="ctr"/>
            <a:r>
              <a:rPr lang="en-US" sz="2400" b="1" dirty="0" smtClean="0">
                <a:solidFill>
                  <a:schemeClr val="bg1"/>
                </a:solidFill>
              </a:rPr>
              <a:t>MOLLISOL</a:t>
            </a:r>
          </a:p>
          <a:p>
            <a:pPr algn="ctr"/>
            <a:r>
              <a:rPr lang="en-US" b="1" dirty="0" smtClean="0">
                <a:solidFill>
                  <a:schemeClr val="bg1"/>
                </a:solidFill>
              </a:rPr>
              <a:t>Deep, Fertile</a:t>
            </a:r>
            <a:endParaRPr lang="en-US" b="1" dirty="0">
              <a:solidFill>
                <a:schemeClr val="bg1"/>
              </a:solidFill>
            </a:endParaRPr>
          </a:p>
        </p:txBody>
      </p:sp>
      <p:pic>
        <p:nvPicPr>
          <p:cNvPr id="5" name="Picture 4" descr="MOLLISOL.jpg"/>
          <p:cNvPicPr>
            <a:picLocks noChangeAspect="1"/>
          </p:cNvPicPr>
          <p:nvPr/>
        </p:nvPicPr>
        <p:blipFill>
          <a:blip r:embed="rId4" cstate="print"/>
          <a:stretch>
            <a:fillRect/>
          </a:stretch>
        </p:blipFill>
        <p:spPr>
          <a:xfrm>
            <a:off x="228600" y="304800"/>
            <a:ext cx="3213696" cy="6248400"/>
          </a:xfrm>
          <a:prstGeom prst="roundRect">
            <a:avLst/>
          </a:prstGeom>
          <a:ln>
            <a:solidFill>
              <a:srgbClr val="FF0000"/>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3962400" y="1752600"/>
            <a:ext cx="4865385" cy="4807000"/>
          </a:xfrm>
          <a:prstGeom prst="rect">
            <a:avLst/>
          </a:prstGeom>
          <a:noFill/>
          <a:ln w="9525">
            <a:noFill/>
            <a:miter lim="800000"/>
            <a:headEnd/>
            <a:tailEnd/>
          </a:ln>
        </p:spPr>
      </p:pic>
      <p:sp>
        <p:nvSpPr>
          <p:cNvPr id="4" name="TextBox 3"/>
          <p:cNvSpPr txBox="1"/>
          <p:nvPr/>
        </p:nvSpPr>
        <p:spPr>
          <a:xfrm>
            <a:off x="3657600" y="685800"/>
            <a:ext cx="5486400" cy="738664"/>
          </a:xfrm>
          <a:prstGeom prst="rect">
            <a:avLst/>
          </a:prstGeom>
          <a:solidFill>
            <a:srgbClr val="FF0000"/>
          </a:solidFill>
        </p:spPr>
        <p:txBody>
          <a:bodyPr wrap="square" rtlCol="0">
            <a:spAutoFit/>
          </a:bodyPr>
          <a:lstStyle/>
          <a:p>
            <a:pPr algn="ctr"/>
            <a:r>
              <a:rPr lang="en-US" sz="2400" b="1" dirty="0" smtClean="0">
                <a:solidFill>
                  <a:schemeClr val="bg1"/>
                </a:solidFill>
              </a:rPr>
              <a:t>OXISOL</a:t>
            </a:r>
          </a:p>
          <a:p>
            <a:pPr algn="ctr"/>
            <a:r>
              <a:rPr lang="en-US" b="1" dirty="0" smtClean="0">
                <a:solidFill>
                  <a:schemeClr val="bg1"/>
                </a:solidFill>
              </a:rPr>
              <a:t>Very Weathered</a:t>
            </a:r>
            <a:endParaRPr lang="en-US" b="1" dirty="0">
              <a:solidFill>
                <a:schemeClr val="bg1"/>
              </a:solidFill>
            </a:endParaRPr>
          </a:p>
        </p:txBody>
      </p:sp>
      <p:pic>
        <p:nvPicPr>
          <p:cNvPr id="5" name="Picture 4" descr="OXISOL.jpg"/>
          <p:cNvPicPr>
            <a:picLocks noChangeAspect="1"/>
          </p:cNvPicPr>
          <p:nvPr/>
        </p:nvPicPr>
        <p:blipFill>
          <a:blip r:embed="rId4" cstate="print"/>
          <a:stretch>
            <a:fillRect/>
          </a:stretch>
        </p:blipFill>
        <p:spPr>
          <a:xfrm>
            <a:off x="304800" y="228600"/>
            <a:ext cx="3331270" cy="6477000"/>
          </a:xfrm>
          <a:prstGeom prst="roundRect">
            <a:avLst/>
          </a:prstGeom>
          <a:ln>
            <a:solidFill>
              <a:srgbClr val="FF0000"/>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3642906" y="1905000"/>
            <a:ext cx="5302725" cy="4343400"/>
          </a:xfrm>
          <a:prstGeom prst="rect">
            <a:avLst/>
          </a:prstGeom>
          <a:noFill/>
          <a:ln w="9525">
            <a:noFill/>
            <a:miter lim="800000"/>
            <a:headEnd/>
            <a:tailEnd/>
          </a:ln>
        </p:spPr>
      </p:pic>
      <p:sp>
        <p:nvSpPr>
          <p:cNvPr id="4" name="TextBox 3"/>
          <p:cNvSpPr txBox="1"/>
          <p:nvPr/>
        </p:nvSpPr>
        <p:spPr>
          <a:xfrm>
            <a:off x="3505200" y="685800"/>
            <a:ext cx="5638800" cy="738664"/>
          </a:xfrm>
          <a:prstGeom prst="rect">
            <a:avLst/>
          </a:prstGeom>
          <a:solidFill>
            <a:srgbClr val="FF0000"/>
          </a:solidFill>
        </p:spPr>
        <p:txBody>
          <a:bodyPr wrap="square" rtlCol="0">
            <a:spAutoFit/>
          </a:bodyPr>
          <a:lstStyle/>
          <a:p>
            <a:pPr algn="ctr"/>
            <a:r>
              <a:rPr lang="en-US" sz="2400" b="1" dirty="0" smtClean="0">
                <a:solidFill>
                  <a:schemeClr val="bg1"/>
                </a:solidFill>
              </a:rPr>
              <a:t>SPODOSOL</a:t>
            </a:r>
          </a:p>
          <a:p>
            <a:pPr algn="ctr"/>
            <a:r>
              <a:rPr lang="en-US" b="1" dirty="0" smtClean="0">
                <a:solidFill>
                  <a:schemeClr val="bg1"/>
                </a:solidFill>
              </a:rPr>
              <a:t>Sandy, Acidic</a:t>
            </a:r>
            <a:endParaRPr lang="en-US" b="1" dirty="0">
              <a:solidFill>
                <a:schemeClr val="bg1"/>
              </a:solidFill>
            </a:endParaRPr>
          </a:p>
        </p:txBody>
      </p:sp>
      <p:pic>
        <p:nvPicPr>
          <p:cNvPr id="5" name="Picture 4" descr="SPODOSOL.jpg"/>
          <p:cNvPicPr>
            <a:picLocks noChangeAspect="1"/>
          </p:cNvPicPr>
          <p:nvPr/>
        </p:nvPicPr>
        <p:blipFill>
          <a:blip r:embed="rId4" cstate="print"/>
          <a:stretch>
            <a:fillRect/>
          </a:stretch>
        </p:blipFill>
        <p:spPr>
          <a:xfrm>
            <a:off x="152400" y="152400"/>
            <a:ext cx="3352800" cy="6553200"/>
          </a:xfrm>
          <a:prstGeom prst="roundRect">
            <a:avLst/>
          </a:prstGeom>
          <a:ln>
            <a:solidFill>
              <a:srgbClr val="FF0000"/>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3657600" y="1905000"/>
            <a:ext cx="5334000" cy="4369017"/>
          </a:xfrm>
          <a:prstGeom prst="rect">
            <a:avLst/>
          </a:prstGeom>
          <a:noFill/>
          <a:ln w="9525">
            <a:noFill/>
            <a:miter lim="800000"/>
            <a:headEnd/>
            <a:tailEnd/>
          </a:ln>
        </p:spPr>
      </p:pic>
      <p:pic>
        <p:nvPicPr>
          <p:cNvPr id="5" name="Picture 4" descr="ULTISOL.jpg"/>
          <p:cNvPicPr>
            <a:picLocks noChangeAspect="1"/>
          </p:cNvPicPr>
          <p:nvPr/>
        </p:nvPicPr>
        <p:blipFill>
          <a:blip r:embed="rId4" cstate="print"/>
          <a:stretch>
            <a:fillRect/>
          </a:stretch>
        </p:blipFill>
        <p:spPr>
          <a:xfrm>
            <a:off x="228600" y="152400"/>
            <a:ext cx="3331270" cy="6477000"/>
          </a:xfrm>
          <a:prstGeom prst="roundRect">
            <a:avLst/>
          </a:prstGeom>
          <a:ln>
            <a:solidFill>
              <a:srgbClr val="FF0000"/>
            </a:solidFill>
          </a:ln>
        </p:spPr>
      </p:pic>
      <p:sp>
        <p:nvSpPr>
          <p:cNvPr id="4" name="TextBox 3"/>
          <p:cNvSpPr txBox="1"/>
          <p:nvPr/>
        </p:nvSpPr>
        <p:spPr>
          <a:xfrm>
            <a:off x="3581400" y="685800"/>
            <a:ext cx="5562600" cy="738664"/>
          </a:xfrm>
          <a:prstGeom prst="rect">
            <a:avLst/>
          </a:prstGeom>
          <a:solidFill>
            <a:srgbClr val="FF0000"/>
          </a:solidFill>
        </p:spPr>
        <p:txBody>
          <a:bodyPr wrap="square" rtlCol="0">
            <a:spAutoFit/>
          </a:bodyPr>
          <a:lstStyle/>
          <a:p>
            <a:pPr algn="ctr"/>
            <a:r>
              <a:rPr lang="en-US" sz="2400" b="1" dirty="0" smtClean="0">
                <a:solidFill>
                  <a:schemeClr val="bg1"/>
                </a:solidFill>
              </a:rPr>
              <a:t>ULTISOL</a:t>
            </a:r>
          </a:p>
          <a:p>
            <a:pPr algn="ctr"/>
            <a:r>
              <a:rPr lang="en-US" b="1" dirty="0" smtClean="0">
                <a:solidFill>
                  <a:schemeClr val="bg1"/>
                </a:solidFill>
              </a:rPr>
              <a:t>Weathered</a:t>
            </a:r>
            <a:endParaRPr lang="en-US" b="1"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3810000" y="2057400"/>
            <a:ext cx="5133495" cy="4204785"/>
          </a:xfrm>
          <a:prstGeom prst="rect">
            <a:avLst/>
          </a:prstGeom>
          <a:noFill/>
          <a:ln w="9525">
            <a:noFill/>
            <a:miter lim="800000"/>
            <a:headEnd/>
            <a:tailEnd/>
          </a:ln>
        </p:spPr>
      </p:pic>
      <p:sp>
        <p:nvSpPr>
          <p:cNvPr id="4" name="TextBox 3"/>
          <p:cNvSpPr txBox="1"/>
          <p:nvPr/>
        </p:nvSpPr>
        <p:spPr>
          <a:xfrm>
            <a:off x="3657600" y="762000"/>
            <a:ext cx="5486400" cy="738664"/>
          </a:xfrm>
          <a:prstGeom prst="rect">
            <a:avLst/>
          </a:prstGeom>
          <a:solidFill>
            <a:srgbClr val="FF0000"/>
          </a:solidFill>
        </p:spPr>
        <p:txBody>
          <a:bodyPr wrap="square" rtlCol="0">
            <a:spAutoFit/>
          </a:bodyPr>
          <a:lstStyle/>
          <a:p>
            <a:pPr algn="ctr"/>
            <a:r>
              <a:rPr lang="en-US" sz="2400" b="1" dirty="0" smtClean="0">
                <a:solidFill>
                  <a:schemeClr val="bg1"/>
                </a:solidFill>
              </a:rPr>
              <a:t>VERTISOL</a:t>
            </a:r>
          </a:p>
          <a:p>
            <a:pPr algn="ctr"/>
            <a:r>
              <a:rPr lang="en-US" b="1" dirty="0" smtClean="0">
                <a:solidFill>
                  <a:schemeClr val="bg1"/>
                </a:solidFill>
              </a:rPr>
              <a:t>Shrinks and Swells</a:t>
            </a:r>
            <a:endParaRPr lang="en-US" b="1" dirty="0">
              <a:solidFill>
                <a:schemeClr val="bg1"/>
              </a:solidFill>
            </a:endParaRPr>
          </a:p>
        </p:txBody>
      </p:sp>
      <p:pic>
        <p:nvPicPr>
          <p:cNvPr id="5" name="Picture 4" descr="VERTISOL.jpg"/>
          <p:cNvPicPr>
            <a:picLocks noChangeAspect="1"/>
          </p:cNvPicPr>
          <p:nvPr/>
        </p:nvPicPr>
        <p:blipFill>
          <a:blip r:embed="rId4" cstate="print"/>
          <a:stretch>
            <a:fillRect/>
          </a:stretch>
        </p:blipFill>
        <p:spPr>
          <a:xfrm>
            <a:off x="381000" y="304800"/>
            <a:ext cx="3252887" cy="6324600"/>
          </a:xfrm>
          <a:prstGeom prst="roundRect">
            <a:avLst/>
          </a:prstGeom>
          <a:ln>
            <a:solidFill>
              <a:srgbClr val="FF0000"/>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normAutofit/>
          </a:bodyPr>
          <a:lstStyle/>
          <a:p>
            <a:r>
              <a:rPr lang="en-US" sz="4000" dirty="0" smtClean="0"/>
              <a:t>Where are the Orders found?</a:t>
            </a:r>
            <a:endParaRPr lang="en-US" sz="4000" dirty="0"/>
          </a:p>
        </p:txBody>
      </p:sp>
      <p:sp>
        <p:nvSpPr>
          <p:cNvPr id="3" name="Content Placeholder 2"/>
          <p:cNvSpPr>
            <a:spLocks noGrp="1"/>
          </p:cNvSpPr>
          <p:nvPr>
            <p:ph idx="1"/>
          </p:nvPr>
        </p:nvSpPr>
        <p:spPr>
          <a:xfrm>
            <a:off x="457200" y="914400"/>
            <a:ext cx="8229600" cy="5257800"/>
          </a:xfrm>
        </p:spPr>
        <p:txBody>
          <a:bodyPr>
            <a:normAutofit fontScale="62500" lnSpcReduction="20000"/>
          </a:bodyPr>
          <a:lstStyle/>
          <a:p>
            <a:r>
              <a:rPr lang="en-US" i="1" dirty="0" err="1" smtClean="0"/>
              <a:t>Alfisols</a:t>
            </a:r>
            <a:r>
              <a:rPr lang="en-US" i="1" dirty="0" smtClean="0"/>
              <a:t> - temperate forests - generally east of the Mississippi </a:t>
            </a:r>
            <a:endParaRPr lang="en-US" dirty="0" smtClean="0"/>
          </a:p>
          <a:p>
            <a:r>
              <a:rPr lang="en-US" i="1" dirty="0" err="1" smtClean="0"/>
              <a:t>Andisols</a:t>
            </a:r>
            <a:r>
              <a:rPr lang="en-US" i="1" dirty="0" smtClean="0"/>
              <a:t> - soils formed in volcanic ash – Pacific Northwest</a:t>
            </a:r>
            <a:endParaRPr lang="en-US" dirty="0" smtClean="0"/>
          </a:p>
          <a:p>
            <a:r>
              <a:rPr lang="en-US" i="1" dirty="0" err="1" smtClean="0"/>
              <a:t>Aridisols</a:t>
            </a:r>
            <a:r>
              <a:rPr lang="en-US" i="1" dirty="0" smtClean="0"/>
              <a:t> – desert soils – desert southwest</a:t>
            </a:r>
            <a:endParaRPr lang="en-US" dirty="0" smtClean="0"/>
          </a:p>
          <a:p>
            <a:r>
              <a:rPr lang="en-US" i="1" dirty="0" err="1" smtClean="0"/>
              <a:t>Entisols</a:t>
            </a:r>
            <a:r>
              <a:rPr lang="en-US" i="1" dirty="0" smtClean="0"/>
              <a:t> - soils with little or no morphological (horizon) development – Beaches, sand dunes, and floodplains</a:t>
            </a:r>
            <a:endParaRPr lang="en-US" dirty="0" smtClean="0"/>
          </a:p>
          <a:p>
            <a:r>
              <a:rPr lang="en-US" i="1" dirty="0" err="1" smtClean="0"/>
              <a:t>Gelisols</a:t>
            </a:r>
            <a:r>
              <a:rPr lang="en-US" i="1" dirty="0" smtClean="0"/>
              <a:t> - soils with permafrost – tundra, Alaska</a:t>
            </a:r>
            <a:endParaRPr lang="en-US" dirty="0" smtClean="0"/>
          </a:p>
          <a:p>
            <a:r>
              <a:rPr lang="en-US" i="1" dirty="0" err="1" smtClean="0"/>
              <a:t>Histosols</a:t>
            </a:r>
            <a:r>
              <a:rPr lang="en-US" i="1" dirty="0" smtClean="0"/>
              <a:t> - organic soils – very wet area, parts of FL, MN, AK, MI, ME, NC</a:t>
            </a:r>
            <a:endParaRPr lang="en-US" dirty="0" smtClean="0"/>
          </a:p>
          <a:p>
            <a:r>
              <a:rPr lang="en-US" i="1" dirty="0" err="1" smtClean="0"/>
              <a:t>Inceptisols</a:t>
            </a:r>
            <a:r>
              <a:rPr lang="en-US" i="1" dirty="0" smtClean="0"/>
              <a:t> - weakly developed soils – almost anywhere</a:t>
            </a:r>
            <a:endParaRPr lang="en-US" dirty="0" smtClean="0"/>
          </a:p>
          <a:p>
            <a:r>
              <a:rPr lang="en-US" i="1" dirty="0" err="1" smtClean="0"/>
              <a:t>Mollisols</a:t>
            </a:r>
            <a:r>
              <a:rPr lang="en-US" i="1" dirty="0" smtClean="0"/>
              <a:t> - grassland soils – the Great Plains</a:t>
            </a:r>
            <a:endParaRPr lang="en-US" dirty="0" smtClean="0"/>
          </a:p>
          <a:p>
            <a:r>
              <a:rPr lang="en-US" i="1" dirty="0" err="1" smtClean="0"/>
              <a:t>Spodosols</a:t>
            </a:r>
            <a:r>
              <a:rPr lang="en-US" i="1" dirty="0" smtClean="0"/>
              <a:t> – acidic, sandy forest soils under conifers – Sandy areas of the North east to Minnesota, sandy areas of the Atlantic coastal plain </a:t>
            </a:r>
            <a:endParaRPr lang="en-US" dirty="0" smtClean="0"/>
          </a:p>
          <a:p>
            <a:r>
              <a:rPr lang="en-US" i="1" dirty="0" err="1" smtClean="0"/>
              <a:t>Oxisols</a:t>
            </a:r>
            <a:r>
              <a:rPr lang="en-US" i="1" dirty="0" smtClean="0"/>
              <a:t> - very weathered soils of tropical and subtropical environments – Puerto Rico and Hawaii</a:t>
            </a:r>
            <a:endParaRPr lang="en-US" dirty="0" smtClean="0"/>
          </a:p>
          <a:p>
            <a:r>
              <a:rPr lang="en-US" i="1" dirty="0" err="1" smtClean="0"/>
              <a:t>Ultisols</a:t>
            </a:r>
            <a:r>
              <a:rPr lang="en-US" i="1" dirty="0" smtClean="0"/>
              <a:t> – acidic, strongly leached, older soils – common in the SE US </a:t>
            </a:r>
            <a:endParaRPr lang="en-US" dirty="0" smtClean="0"/>
          </a:p>
          <a:p>
            <a:r>
              <a:rPr lang="en-US" i="1" dirty="0" err="1" smtClean="0"/>
              <a:t>Vertisols</a:t>
            </a:r>
            <a:r>
              <a:rPr lang="en-US" i="1" dirty="0" smtClean="0"/>
              <a:t> - clayey soils that swell when wet – parts of Texas west to the desert southwest and east through Alabama, Mississippi Delta Region,  northern Great Plains and parts of California</a:t>
            </a:r>
            <a:endParaRPr lang="en-US" dirty="0" smtClean="0"/>
          </a:p>
          <a:p>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a:srcRect/>
          <a:stretch>
            <a:fillRect/>
          </a:stretch>
        </p:blipFill>
        <p:spPr bwMode="auto">
          <a:xfrm>
            <a:off x="-309563" y="-200025"/>
            <a:ext cx="9763125" cy="7258050"/>
          </a:xfrm>
          <a:prstGeom prst="rect">
            <a:avLst/>
          </a:prstGeom>
          <a:noFill/>
          <a:ln w="9525">
            <a:noFill/>
            <a:miter lim="800000"/>
            <a:headEnd/>
            <a:tailEnd/>
          </a:ln>
        </p:spPr>
      </p:pic>
      <p:sp>
        <p:nvSpPr>
          <p:cNvPr id="2" name="Title 1"/>
          <p:cNvSpPr>
            <a:spLocks noGrp="1"/>
          </p:cNvSpPr>
          <p:nvPr>
            <p:ph type="title"/>
          </p:nvPr>
        </p:nvSpPr>
        <p:spPr>
          <a:xfrm>
            <a:off x="457200" y="0"/>
            <a:ext cx="8229600" cy="1143000"/>
          </a:xfrm>
        </p:spPr>
        <p:txBody>
          <a:bodyPr/>
          <a:lstStyle/>
          <a:p>
            <a:r>
              <a:rPr lang="en-US" dirty="0" smtClean="0"/>
              <a:t>Vocabulary</a:t>
            </a:r>
            <a:endParaRPr lang="en-US" dirty="0"/>
          </a:p>
        </p:txBody>
      </p:sp>
      <p:sp>
        <p:nvSpPr>
          <p:cNvPr id="3" name="Content Placeholder 2"/>
          <p:cNvSpPr>
            <a:spLocks noGrp="1"/>
          </p:cNvSpPr>
          <p:nvPr>
            <p:ph idx="1"/>
          </p:nvPr>
        </p:nvSpPr>
        <p:spPr>
          <a:xfrm>
            <a:off x="457200" y="1219200"/>
            <a:ext cx="8229600" cy="4525963"/>
          </a:xfrm>
        </p:spPr>
        <p:txBody>
          <a:bodyPr>
            <a:normAutofit fontScale="70000" lnSpcReduction="20000"/>
          </a:bodyPr>
          <a:lstStyle/>
          <a:p>
            <a:r>
              <a:rPr lang="en-US" i="1" dirty="0" err="1" smtClean="0"/>
              <a:t>Alfisols</a:t>
            </a:r>
            <a:r>
              <a:rPr lang="en-US" i="1" dirty="0" smtClean="0"/>
              <a:t> - moderately leached soils often found in temperate forests</a:t>
            </a:r>
            <a:endParaRPr lang="en-US" dirty="0" smtClean="0"/>
          </a:p>
          <a:p>
            <a:r>
              <a:rPr lang="en-US" i="1" dirty="0" err="1" smtClean="0"/>
              <a:t>Andisols</a:t>
            </a:r>
            <a:r>
              <a:rPr lang="en-US" i="1" dirty="0" smtClean="0"/>
              <a:t> - soils formed in volcanic ash </a:t>
            </a:r>
            <a:endParaRPr lang="en-US" dirty="0" smtClean="0"/>
          </a:p>
          <a:p>
            <a:r>
              <a:rPr lang="en-US" i="1" dirty="0" err="1" smtClean="0"/>
              <a:t>Aridisols</a:t>
            </a:r>
            <a:r>
              <a:rPr lang="en-US" i="1" dirty="0" smtClean="0"/>
              <a:t> – desert soils </a:t>
            </a:r>
            <a:endParaRPr lang="en-US" dirty="0" smtClean="0"/>
          </a:p>
          <a:p>
            <a:r>
              <a:rPr lang="en-US" i="1" dirty="0" err="1" smtClean="0"/>
              <a:t>Entisols</a:t>
            </a:r>
            <a:r>
              <a:rPr lang="en-US" i="1" dirty="0" smtClean="0"/>
              <a:t> - soils with little or no morphological (horizon) development</a:t>
            </a:r>
            <a:endParaRPr lang="en-US" dirty="0" smtClean="0"/>
          </a:p>
          <a:p>
            <a:r>
              <a:rPr lang="en-US" i="1" dirty="0" err="1" smtClean="0"/>
              <a:t>Gelisols</a:t>
            </a:r>
            <a:r>
              <a:rPr lang="en-US" i="1" dirty="0" smtClean="0"/>
              <a:t> - soils with permafrost </a:t>
            </a:r>
            <a:endParaRPr lang="en-US" dirty="0" smtClean="0"/>
          </a:p>
          <a:p>
            <a:r>
              <a:rPr lang="en-US" i="1" dirty="0" err="1" smtClean="0"/>
              <a:t>Histosols</a:t>
            </a:r>
            <a:r>
              <a:rPr lang="en-US" i="1" dirty="0" smtClean="0"/>
              <a:t> - organic soils </a:t>
            </a:r>
            <a:endParaRPr lang="en-US" dirty="0" smtClean="0"/>
          </a:p>
          <a:p>
            <a:r>
              <a:rPr lang="en-US" i="1" dirty="0" err="1" smtClean="0"/>
              <a:t>Inceptisols</a:t>
            </a:r>
            <a:r>
              <a:rPr lang="en-US" i="1" dirty="0" smtClean="0"/>
              <a:t> - weakly developed soils </a:t>
            </a:r>
            <a:endParaRPr lang="en-US" dirty="0" smtClean="0"/>
          </a:p>
          <a:p>
            <a:r>
              <a:rPr lang="en-US" i="1" dirty="0" err="1" smtClean="0"/>
              <a:t>Mollisols</a:t>
            </a:r>
            <a:r>
              <a:rPr lang="en-US" i="1" dirty="0" smtClean="0"/>
              <a:t> - grassland soils </a:t>
            </a:r>
            <a:endParaRPr lang="en-US" dirty="0" smtClean="0"/>
          </a:p>
          <a:p>
            <a:r>
              <a:rPr lang="en-US" i="1" dirty="0" err="1" smtClean="0"/>
              <a:t>Spodosols</a:t>
            </a:r>
            <a:r>
              <a:rPr lang="en-US" i="1" dirty="0" smtClean="0"/>
              <a:t> – acidic, sandy forest soils under conifers</a:t>
            </a:r>
            <a:endParaRPr lang="en-US" dirty="0" smtClean="0"/>
          </a:p>
          <a:p>
            <a:r>
              <a:rPr lang="en-US" i="1" dirty="0" err="1" smtClean="0"/>
              <a:t>Oxisols</a:t>
            </a:r>
            <a:r>
              <a:rPr lang="en-US" i="1" dirty="0" smtClean="0"/>
              <a:t> - very weathered soils of tropical and subtropical environments </a:t>
            </a:r>
            <a:endParaRPr lang="en-US" dirty="0" smtClean="0"/>
          </a:p>
          <a:p>
            <a:r>
              <a:rPr lang="en-US" i="1" dirty="0" err="1" smtClean="0"/>
              <a:t>Ultisols</a:t>
            </a:r>
            <a:r>
              <a:rPr lang="en-US" i="1" dirty="0" smtClean="0"/>
              <a:t> – acidic, strongly leached, older soils </a:t>
            </a:r>
            <a:endParaRPr lang="en-US" dirty="0" smtClean="0"/>
          </a:p>
          <a:p>
            <a:r>
              <a:rPr lang="en-US" i="1" dirty="0" err="1" smtClean="0"/>
              <a:t>Vertisols</a:t>
            </a:r>
            <a:r>
              <a:rPr lang="en-US" i="1" dirty="0" smtClean="0"/>
              <a:t> - clayey soils that swell when wet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oop-12-soil-orders.jpg"/>
          <p:cNvPicPr>
            <a:picLocks noChangeAspect="1"/>
          </p:cNvPicPr>
          <p:nvPr/>
        </p:nvPicPr>
        <p:blipFill>
          <a:blip r:embed="rId3" cstate="print"/>
          <a:stretch>
            <a:fillRect/>
          </a:stretch>
        </p:blipFill>
        <p:spPr>
          <a:xfrm>
            <a:off x="0" y="0"/>
            <a:ext cx="9144000" cy="6858000"/>
          </a:xfrm>
          <a:prstGeom prst="rect">
            <a:avLst/>
          </a:prstGeom>
        </p:spPr>
      </p:pic>
      <p:sp>
        <p:nvSpPr>
          <p:cNvPr id="6" name="Title 3"/>
          <p:cNvSpPr>
            <a:spLocks noGrp="1"/>
          </p:cNvSpPr>
          <p:nvPr>
            <p:ph type="title"/>
          </p:nvPr>
        </p:nvSpPr>
        <p:spPr>
          <a:xfrm>
            <a:off x="457200" y="0"/>
            <a:ext cx="8229600" cy="1143000"/>
          </a:xfrm>
        </p:spPr>
        <p:txBody>
          <a:bodyPr/>
          <a:lstStyle/>
          <a:p>
            <a:r>
              <a:rPr lang="en-US" dirty="0" smtClean="0"/>
              <a:t>12 Soil Orders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Soil Orders in US</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533400" y="1066800"/>
            <a:ext cx="8115300" cy="544052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World View</a:t>
            </a:r>
            <a:endParaRPr lang="en-US" dirty="0"/>
          </a:p>
        </p:txBody>
      </p:sp>
      <p:pic>
        <p:nvPicPr>
          <p:cNvPr id="15362" name="Picture 2"/>
          <p:cNvPicPr>
            <a:picLocks noChangeAspect="1" noChangeArrowheads="1"/>
          </p:cNvPicPr>
          <p:nvPr/>
        </p:nvPicPr>
        <p:blipFill>
          <a:blip r:embed="rId3" cstate="print"/>
          <a:srcRect/>
          <a:stretch>
            <a:fillRect/>
          </a:stretch>
        </p:blipFill>
        <p:spPr bwMode="auto">
          <a:xfrm>
            <a:off x="304800" y="990600"/>
            <a:ext cx="8449519" cy="5562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3352800" y="1752600"/>
            <a:ext cx="5638800" cy="4618675"/>
          </a:xfrm>
          <a:prstGeom prst="rect">
            <a:avLst/>
          </a:prstGeom>
          <a:noFill/>
          <a:ln w="9525">
            <a:noFill/>
            <a:miter lim="800000"/>
            <a:headEnd/>
            <a:tailEnd/>
          </a:ln>
        </p:spPr>
      </p:pic>
      <p:pic>
        <p:nvPicPr>
          <p:cNvPr id="5" name="Picture 4" descr="ALFISOL.jpg"/>
          <p:cNvPicPr>
            <a:picLocks noChangeAspect="1"/>
          </p:cNvPicPr>
          <p:nvPr/>
        </p:nvPicPr>
        <p:blipFill>
          <a:blip r:embed="rId4" cstate="print"/>
          <a:stretch>
            <a:fillRect/>
          </a:stretch>
        </p:blipFill>
        <p:spPr>
          <a:xfrm>
            <a:off x="152400" y="228600"/>
            <a:ext cx="2992041" cy="6400800"/>
          </a:xfrm>
          <a:prstGeom prst="roundRect">
            <a:avLst/>
          </a:prstGeom>
          <a:ln>
            <a:solidFill>
              <a:srgbClr val="FF0000"/>
            </a:solidFill>
          </a:ln>
        </p:spPr>
      </p:pic>
      <p:sp>
        <p:nvSpPr>
          <p:cNvPr id="6" name="TextBox 5"/>
          <p:cNvSpPr txBox="1"/>
          <p:nvPr/>
        </p:nvSpPr>
        <p:spPr>
          <a:xfrm>
            <a:off x="3124200" y="685800"/>
            <a:ext cx="6019800" cy="738664"/>
          </a:xfrm>
          <a:prstGeom prst="rect">
            <a:avLst/>
          </a:prstGeom>
          <a:solidFill>
            <a:srgbClr val="FF0000"/>
          </a:solidFill>
        </p:spPr>
        <p:txBody>
          <a:bodyPr wrap="square" rtlCol="0">
            <a:spAutoFit/>
          </a:bodyPr>
          <a:lstStyle/>
          <a:p>
            <a:pPr algn="ctr"/>
            <a:r>
              <a:rPr lang="en-US" sz="2400" b="1" dirty="0" smtClean="0">
                <a:solidFill>
                  <a:schemeClr val="bg1"/>
                </a:solidFill>
              </a:rPr>
              <a:t>ALFISOL</a:t>
            </a:r>
          </a:p>
          <a:p>
            <a:pPr algn="ctr"/>
            <a:r>
              <a:rPr lang="en-US" b="1" dirty="0" smtClean="0">
                <a:solidFill>
                  <a:schemeClr val="bg1"/>
                </a:solidFill>
              </a:rPr>
              <a:t>Moderately Weathered</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3655215" y="2057400"/>
            <a:ext cx="5488785" cy="4495800"/>
          </a:xfrm>
          <a:prstGeom prst="rect">
            <a:avLst/>
          </a:prstGeom>
          <a:noFill/>
          <a:ln w="9525">
            <a:noFill/>
            <a:miter lim="800000"/>
            <a:headEnd/>
            <a:tailEnd/>
          </a:ln>
        </p:spPr>
      </p:pic>
      <p:pic>
        <p:nvPicPr>
          <p:cNvPr id="4" name="Picture 3" descr="ANDISOL.jpg"/>
          <p:cNvPicPr>
            <a:picLocks noChangeAspect="1"/>
          </p:cNvPicPr>
          <p:nvPr/>
        </p:nvPicPr>
        <p:blipFill>
          <a:blip r:embed="rId4" cstate="print"/>
          <a:stretch>
            <a:fillRect/>
          </a:stretch>
        </p:blipFill>
        <p:spPr>
          <a:xfrm>
            <a:off x="228600" y="228600"/>
            <a:ext cx="3331270" cy="6477000"/>
          </a:xfrm>
          <a:prstGeom prst="roundRect">
            <a:avLst/>
          </a:prstGeom>
          <a:ln>
            <a:solidFill>
              <a:srgbClr val="FF0000"/>
            </a:solidFill>
          </a:ln>
        </p:spPr>
      </p:pic>
      <p:sp>
        <p:nvSpPr>
          <p:cNvPr id="5" name="TextBox 4"/>
          <p:cNvSpPr txBox="1"/>
          <p:nvPr/>
        </p:nvSpPr>
        <p:spPr>
          <a:xfrm>
            <a:off x="3581400" y="685800"/>
            <a:ext cx="5562600" cy="738664"/>
          </a:xfrm>
          <a:prstGeom prst="rect">
            <a:avLst/>
          </a:prstGeom>
          <a:solidFill>
            <a:srgbClr val="FF0000"/>
          </a:solidFill>
        </p:spPr>
        <p:txBody>
          <a:bodyPr wrap="square" rtlCol="0">
            <a:spAutoFit/>
          </a:bodyPr>
          <a:lstStyle/>
          <a:p>
            <a:pPr algn="ctr"/>
            <a:r>
              <a:rPr lang="en-US" sz="2400" b="1" dirty="0" smtClean="0">
                <a:solidFill>
                  <a:schemeClr val="bg1"/>
                </a:solidFill>
              </a:rPr>
              <a:t>ANDISOL</a:t>
            </a:r>
          </a:p>
          <a:p>
            <a:pPr algn="ctr"/>
            <a:r>
              <a:rPr lang="en-US" b="1" dirty="0" smtClean="0">
                <a:solidFill>
                  <a:schemeClr val="bg1"/>
                </a:solidFill>
              </a:rPr>
              <a:t>Volcanic ash</a:t>
            </a:r>
            <a:endParaRPr lang="en-US" b="1"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3657600" y="2133600"/>
            <a:ext cx="5302725" cy="4343400"/>
          </a:xfrm>
          <a:prstGeom prst="rect">
            <a:avLst/>
          </a:prstGeom>
          <a:noFill/>
          <a:ln w="9525">
            <a:noFill/>
            <a:miter lim="800000"/>
            <a:headEnd/>
            <a:tailEnd/>
          </a:ln>
        </p:spPr>
      </p:pic>
      <p:pic>
        <p:nvPicPr>
          <p:cNvPr id="4" name="Picture 3" descr="ARIDISOL.jpg"/>
          <p:cNvPicPr>
            <a:picLocks noChangeAspect="1"/>
          </p:cNvPicPr>
          <p:nvPr/>
        </p:nvPicPr>
        <p:blipFill>
          <a:blip r:embed="rId4" cstate="print"/>
          <a:stretch>
            <a:fillRect/>
          </a:stretch>
        </p:blipFill>
        <p:spPr>
          <a:xfrm>
            <a:off x="152400" y="228600"/>
            <a:ext cx="3331270" cy="6477000"/>
          </a:xfrm>
          <a:prstGeom prst="roundRect">
            <a:avLst/>
          </a:prstGeom>
          <a:ln>
            <a:solidFill>
              <a:srgbClr val="FF0000"/>
            </a:solidFill>
          </a:ln>
        </p:spPr>
      </p:pic>
      <p:sp>
        <p:nvSpPr>
          <p:cNvPr id="5" name="TextBox 4"/>
          <p:cNvSpPr txBox="1"/>
          <p:nvPr/>
        </p:nvSpPr>
        <p:spPr>
          <a:xfrm>
            <a:off x="3505200" y="762000"/>
            <a:ext cx="5638800" cy="738664"/>
          </a:xfrm>
          <a:prstGeom prst="rect">
            <a:avLst/>
          </a:prstGeom>
          <a:solidFill>
            <a:srgbClr val="FF0000"/>
          </a:solidFill>
        </p:spPr>
        <p:txBody>
          <a:bodyPr wrap="square" rtlCol="0">
            <a:spAutoFit/>
          </a:bodyPr>
          <a:lstStyle/>
          <a:p>
            <a:pPr algn="ctr"/>
            <a:r>
              <a:rPr lang="en-US" sz="2400" b="1" dirty="0" smtClean="0">
                <a:solidFill>
                  <a:schemeClr val="bg1"/>
                </a:solidFill>
              </a:rPr>
              <a:t>ARIDISOL</a:t>
            </a:r>
          </a:p>
          <a:p>
            <a:pPr algn="ctr"/>
            <a:r>
              <a:rPr lang="en-US" b="1" dirty="0" smtClean="0">
                <a:solidFill>
                  <a:schemeClr val="bg1"/>
                </a:solidFill>
              </a:rPr>
              <a:t>Very Dry</a:t>
            </a:r>
            <a:endParaRPr lang="en-US"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3657600" y="2133600"/>
            <a:ext cx="5302725" cy="4343400"/>
          </a:xfrm>
          <a:prstGeom prst="rect">
            <a:avLst/>
          </a:prstGeom>
          <a:noFill/>
          <a:ln w="9525">
            <a:noFill/>
            <a:miter lim="800000"/>
            <a:headEnd/>
            <a:tailEnd/>
          </a:ln>
        </p:spPr>
      </p:pic>
      <p:pic>
        <p:nvPicPr>
          <p:cNvPr id="4" name="Picture 3" descr="ENTISOL.jpg"/>
          <p:cNvPicPr>
            <a:picLocks noChangeAspect="1"/>
          </p:cNvPicPr>
          <p:nvPr/>
        </p:nvPicPr>
        <p:blipFill>
          <a:blip r:embed="rId4" cstate="print"/>
          <a:stretch>
            <a:fillRect/>
          </a:stretch>
        </p:blipFill>
        <p:spPr>
          <a:xfrm>
            <a:off x="228600" y="304800"/>
            <a:ext cx="3292079" cy="6400800"/>
          </a:xfrm>
          <a:prstGeom prst="roundRect">
            <a:avLst/>
          </a:prstGeom>
          <a:ln>
            <a:solidFill>
              <a:srgbClr val="FF0000"/>
            </a:solidFill>
          </a:ln>
        </p:spPr>
      </p:pic>
      <p:sp>
        <p:nvSpPr>
          <p:cNvPr id="5" name="TextBox 4"/>
          <p:cNvSpPr txBox="1"/>
          <p:nvPr/>
        </p:nvSpPr>
        <p:spPr>
          <a:xfrm>
            <a:off x="3505200" y="685800"/>
            <a:ext cx="5638800" cy="738664"/>
          </a:xfrm>
          <a:prstGeom prst="rect">
            <a:avLst/>
          </a:prstGeom>
          <a:solidFill>
            <a:srgbClr val="FF0000"/>
          </a:solidFill>
        </p:spPr>
        <p:txBody>
          <a:bodyPr wrap="square" rtlCol="0">
            <a:spAutoFit/>
          </a:bodyPr>
          <a:lstStyle/>
          <a:p>
            <a:pPr algn="ctr"/>
            <a:r>
              <a:rPr lang="en-US" sz="2400" b="1" dirty="0" smtClean="0">
                <a:solidFill>
                  <a:schemeClr val="bg1"/>
                </a:solidFill>
              </a:rPr>
              <a:t>ENTISOL</a:t>
            </a:r>
          </a:p>
          <a:p>
            <a:pPr algn="ctr"/>
            <a:r>
              <a:rPr lang="en-US" b="1" dirty="0" smtClean="0">
                <a:solidFill>
                  <a:schemeClr val="bg1"/>
                </a:solidFill>
              </a:rPr>
              <a:t>Newly Formed</a:t>
            </a:r>
            <a:endParaRPr lang="en-US"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810000" y="1828800"/>
            <a:ext cx="4703395" cy="4823187"/>
          </a:xfrm>
          <a:prstGeom prst="rect">
            <a:avLst/>
          </a:prstGeom>
          <a:noFill/>
          <a:ln w="9525">
            <a:noFill/>
            <a:miter lim="800000"/>
            <a:headEnd/>
            <a:tailEnd/>
          </a:ln>
        </p:spPr>
      </p:pic>
      <p:sp>
        <p:nvSpPr>
          <p:cNvPr id="4" name="TextBox 3"/>
          <p:cNvSpPr txBox="1"/>
          <p:nvPr/>
        </p:nvSpPr>
        <p:spPr>
          <a:xfrm>
            <a:off x="3505200" y="685800"/>
            <a:ext cx="5638800" cy="738664"/>
          </a:xfrm>
          <a:prstGeom prst="rect">
            <a:avLst/>
          </a:prstGeom>
          <a:solidFill>
            <a:srgbClr val="FF0000"/>
          </a:solidFill>
        </p:spPr>
        <p:txBody>
          <a:bodyPr wrap="square" rtlCol="0">
            <a:spAutoFit/>
          </a:bodyPr>
          <a:lstStyle/>
          <a:p>
            <a:pPr algn="ctr"/>
            <a:r>
              <a:rPr lang="en-US" sz="2400" b="1" dirty="0" err="1" smtClean="0">
                <a:solidFill>
                  <a:schemeClr val="bg1"/>
                </a:solidFill>
              </a:rPr>
              <a:t>Gelisol</a:t>
            </a:r>
            <a:endParaRPr lang="en-US" sz="2400" b="1" dirty="0" smtClean="0">
              <a:solidFill>
                <a:schemeClr val="bg1"/>
              </a:solidFill>
            </a:endParaRPr>
          </a:p>
          <a:p>
            <a:pPr algn="ctr"/>
            <a:r>
              <a:rPr lang="en-US" b="1" dirty="0" smtClean="0">
                <a:solidFill>
                  <a:schemeClr val="bg1"/>
                </a:solidFill>
              </a:rPr>
              <a:t>Frozen</a:t>
            </a:r>
            <a:endParaRPr lang="en-US" b="1" dirty="0">
              <a:solidFill>
                <a:schemeClr val="bg1"/>
              </a:solidFill>
            </a:endParaRPr>
          </a:p>
        </p:txBody>
      </p:sp>
      <p:pic>
        <p:nvPicPr>
          <p:cNvPr id="5" name="Picture 4" descr="GELISOL.jpg"/>
          <p:cNvPicPr>
            <a:picLocks noChangeAspect="1"/>
          </p:cNvPicPr>
          <p:nvPr/>
        </p:nvPicPr>
        <p:blipFill>
          <a:blip r:embed="rId4" cstate="print"/>
          <a:stretch>
            <a:fillRect/>
          </a:stretch>
        </p:blipFill>
        <p:spPr>
          <a:xfrm>
            <a:off x="152400" y="152400"/>
            <a:ext cx="3331270" cy="6477000"/>
          </a:xfrm>
          <a:prstGeom prst="roundRect">
            <a:avLst/>
          </a:prstGeom>
          <a:ln>
            <a:solidFill>
              <a:srgbClr val="FF0000"/>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574</TotalTime>
  <Words>1797</Words>
  <Application>Microsoft Office PowerPoint</Application>
  <PresentationFormat>On-screen Show (4:3)</PresentationFormat>
  <Paragraphs>206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Around the World of Soils</vt:lpstr>
      <vt:lpstr>12 Soil Orders</vt:lpstr>
      <vt:lpstr>Soil Orders in US</vt:lpstr>
      <vt:lpstr>World View</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Where are the Orders found?</vt:lpstr>
      <vt:lpstr>Vocabulary</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Dave</dc:creator>
  <cp:lastModifiedBy>intern</cp:lastModifiedBy>
  <cp:revision>36</cp:revision>
  <dcterms:created xsi:type="dcterms:W3CDTF">2011-07-04T12:24:43Z</dcterms:created>
  <dcterms:modified xsi:type="dcterms:W3CDTF">2011-12-14T19:11:47Z</dcterms:modified>
</cp:coreProperties>
</file>