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90" r:id="rId4"/>
    <p:sldId id="312" r:id="rId5"/>
    <p:sldId id="286" r:id="rId6"/>
    <p:sldId id="287" r:id="rId7"/>
    <p:sldId id="314" r:id="rId8"/>
    <p:sldId id="292" r:id="rId9"/>
    <p:sldId id="293" r:id="rId10"/>
    <p:sldId id="315" r:id="rId11"/>
    <p:sldId id="294" r:id="rId12"/>
    <p:sldId id="296" r:id="rId13"/>
    <p:sldId id="295" r:id="rId14"/>
    <p:sldId id="297" r:id="rId15"/>
    <p:sldId id="298" r:id="rId16"/>
    <p:sldId id="299" r:id="rId17"/>
    <p:sldId id="302" r:id="rId18"/>
    <p:sldId id="305" r:id="rId19"/>
    <p:sldId id="306" r:id="rId20"/>
    <p:sldId id="308" r:id="rId21"/>
    <p:sldId id="310" r:id="rId22"/>
    <p:sldId id="313" r:id="rId23"/>
    <p:sldId id="257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80" autoAdjust="0"/>
  </p:normalViewPr>
  <p:slideViewPr>
    <p:cSldViewPr>
      <p:cViewPr>
        <p:scale>
          <a:sx n="100" d="100"/>
          <a:sy n="100" d="100"/>
        </p:scale>
        <p:origin x="-2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A6748-0282-4574-A991-F2592A1C56F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CB42B-DB43-4B40-8E2E-5CBDDCBF3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presentation will help students be able to 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escribe what a soil profile looks like? 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be abl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to define the difference between a layer and a horizon.</a:t>
            </a:r>
          </a:p>
          <a:p>
            <a:endParaRPr lang="en-US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Layers- are typically  unweathered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material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 Horizons – O, A, E, B, C, R have been weathered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altered by the 4 formations processes (additions ,subtractions, translocations, and transformations) that are discussed in another chapter.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be able to define and identify the common horizons in the soil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 Horizons – O, A, E, B, C, R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be able to see that soil horizons are different and that not all horizons may be present.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horizons are not always present.  Most typical profile is A-B-C in fields or O-A-B-C in forests.  The R horizon may be very shallow or very deep.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B2C17-329E-4B7E-B3A4-ABE01B8CBF18}" type="slidenum">
              <a:rPr lang="en-US"/>
              <a:pPr/>
              <a:t>10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The leaf</a:t>
            </a:r>
            <a:r>
              <a:rPr lang="en-US" baseline="0" dirty="0" smtClean="0"/>
              <a:t> litter at the top of the profile and the horizon 3-5 cm below are O horizons (slightly reddish brown in color).  From 3 to 20 cm it is an A horizon even though it is dark in color.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Scale is in cm.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 horizon may look like an O horizon</a:t>
            </a:r>
            <a:r>
              <a:rPr lang="en-US" baseline="0" dirty="0" smtClean="0"/>
              <a:t> in that it is dark.  The color is due to a small amount of organic matter mixed in as well as </a:t>
            </a:r>
            <a:r>
              <a:rPr lang="en-US" baseline="0" dirty="0" err="1" smtClean="0"/>
              <a:t>orgainc</a:t>
            </a:r>
            <a:r>
              <a:rPr lang="en-US" baseline="0" dirty="0" smtClean="0"/>
              <a:t> matter coating particles.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 horizon may feel a little greasier than the horizon below but it will not be squishy like an O horizon.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 horizon is often referred to as Topsoil and contains many nutrients for plant growth.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958A5-01BB-4D44-9AB2-788026331B81}" type="slidenum">
              <a:rPr lang="en-US"/>
              <a:pPr/>
              <a:t>12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horizon </a:t>
            </a:r>
            <a:r>
              <a:rPr lang="en-US" dirty="0" smtClean="0"/>
              <a:t>(plow layer) or top soil 0-25 cm.  </a:t>
            </a:r>
            <a:r>
              <a:rPr lang="en-US" dirty="0"/>
              <a:t>Note how abrupt the transition is from the </a:t>
            </a:r>
            <a:r>
              <a:rPr lang="en-US" dirty="0" smtClean="0"/>
              <a:t>A </a:t>
            </a:r>
            <a:r>
              <a:rPr lang="en-US" dirty="0"/>
              <a:t>to the lower horizon</a:t>
            </a:r>
            <a:r>
              <a:rPr lang="en-US" dirty="0" smtClean="0"/>
              <a:t>.  This is due to plowing</a:t>
            </a:r>
            <a:r>
              <a:rPr lang="en-US" baseline="0" dirty="0" smtClean="0"/>
              <a:t> or tillage for agriculture.  This mixes the A horizon to an even depth.  In a forested or uncultivated soil the transition would be more gradual.  Some soils may retain this abrupt change even after 10s of years of not being cultivated.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horizon below is a B horizon (25-100 cm).  There is no E horizon because it has been mixing in with the A horizon due to cultivation.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Yellow colors are iron oxides and the black streaks are where A horizon material has fallen in to crayfish burrows and old root channels.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Scale is in centimeters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2A227-6CEF-433E-8689-A0417475972B}" type="slidenum">
              <a:rPr lang="en-US"/>
              <a:pPr/>
              <a:t>13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A poorly </a:t>
            </a:r>
            <a:r>
              <a:rPr lang="en-US" dirty="0"/>
              <a:t>defined A horizon </a:t>
            </a:r>
            <a:r>
              <a:rPr lang="en-US" dirty="0" smtClean="0"/>
              <a:t>(0-8 inches) typical </a:t>
            </a:r>
            <a:r>
              <a:rPr lang="en-US" dirty="0"/>
              <a:t>of the </a:t>
            </a:r>
            <a:r>
              <a:rPr lang="en-US" dirty="0" smtClean="0"/>
              <a:t>southern US piedmont </a:t>
            </a:r>
            <a:r>
              <a:rPr lang="en-US" dirty="0"/>
              <a:t>in that it is only slightly darker than the horizons below</a:t>
            </a:r>
            <a:r>
              <a:rPr lang="en-US" dirty="0" smtClean="0"/>
              <a:t>.  This is often due to the farming practices that have allowed the A horizon to be eroded away and the small amount</a:t>
            </a:r>
            <a:r>
              <a:rPr lang="en-US" baseline="0" dirty="0" smtClean="0"/>
              <a:t> of organic material added to the soil annually.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Scale is in inches.  The horizons below the A horizon are the B horizon (8-64 inches) and the C horizon (64-76+ inches)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 horizon may or may not be present.  It is a zone of leaching or Eluviation.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231B3-933C-498C-84FC-1C5E05D99436}" type="slidenum">
              <a:rPr lang="en-US"/>
              <a:pPr/>
              <a:t>15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/>
              <a:t>Thick E </a:t>
            </a:r>
            <a:r>
              <a:rPr lang="en-US" dirty="0" smtClean="0"/>
              <a:t>horizon. The </a:t>
            </a:r>
            <a:r>
              <a:rPr lang="en-US" dirty="0"/>
              <a:t>B horizon </a:t>
            </a:r>
            <a:r>
              <a:rPr lang="en-US" dirty="0" smtClean="0"/>
              <a:t>below shows </a:t>
            </a:r>
            <a:r>
              <a:rPr lang="en-US" dirty="0"/>
              <a:t>a slight increase in clay.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45869-C50E-4ADA-B57F-F6710084219F}" type="slidenum">
              <a:rPr lang="en-US"/>
              <a:pPr/>
              <a:t>16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/>
              <a:t>E </a:t>
            </a:r>
            <a:r>
              <a:rPr lang="en-US" dirty="0" smtClean="0"/>
              <a:t>horizon (10-20cm)  </a:t>
            </a:r>
            <a:r>
              <a:rPr lang="en-US" dirty="0"/>
              <a:t>in </a:t>
            </a:r>
            <a:r>
              <a:rPr lang="en-US" dirty="0" smtClean="0"/>
              <a:t>a wet sandy soil that has pine (conifers) vegetation growing</a:t>
            </a:r>
            <a:r>
              <a:rPr lang="en-US" baseline="0" dirty="0" smtClean="0"/>
              <a:t> on it</a:t>
            </a:r>
            <a:r>
              <a:rPr lang="en-US" dirty="0" smtClean="0"/>
              <a:t>.  </a:t>
            </a:r>
            <a:r>
              <a:rPr lang="en-US" dirty="0"/>
              <a:t>Fe and OM have been removed and translocated </a:t>
            </a:r>
            <a:r>
              <a:rPr lang="en-US" dirty="0" smtClean="0"/>
              <a:t>in the B horizon</a:t>
            </a:r>
            <a:r>
              <a:rPr lang="en-US" baseline="0" dirty="0" smtClean="0"/>
              <a:t> below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is a thin O horizon – pine needles above tape; an A horizon (0-10cm); and a B horizon (20-30+cm).  Not that the A horizon boundary is not smooth nor abrupt indicating this has not been cultivated recently if ever.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tell the difference between an A and E horizon by remembering:</a:t>
            </a:r>
          </a:p>
          <a:p>
            <a:r>
              <a:rPr lang="en-US" dirty="0" smtClean="0"/>
              <a:t>A horizons have a high OM content</a:t>
            </a:r>
          </a:p>
          <a:p>
            <a:r>
              <a:rPr lang="en-US" dirty="0" smtClean="0"/>
              <a:t>E horizons have low OM content</a:t>
            </a:r>
          </a:p>
          <a:p>
            <a:r>
              <a:rPr lang="en-US" dirty="0" smtClean="0"/>
              <a:t>E horizons often feel sandier (coarser) than the A horizon</a:t>
            </a:r>
          </a:p>
          <a:p>
            <a:r>
              <a:rPr lang="en-US" dirty="0" smtClean="0"/>
              <a:t>E horizons are</a:t>
            </a:r>
            <a:r>
              <a:rPr lang="en-US" baseline="0" dirty="0" smtClean="0"/>
              <a:t> lighter in color than A horizons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You can tell the difference between E and B horizons by remembering: </a:t>
            </a:r>
          </a:p>
          <a:p>
            <a:endParaRPr lang="en-US" dirty="0" smtClean="0"/>
          </a:p>
          <a:p>
            <a:r>
              <a:rPr lang="en-US" dirty="0" smtClean="0"/>
              <a:t>E horizons are sandier (coarser) than B horizons</a:t>
            </a:r>
          </a:p>
          <a:p>
            <a:r>
              <a:rPr lang="en-US" dirty="0" smtClean="0"/>
              <a:t>E horizons are higher in value and </a:t>
            </a:r>
            <a:r>
              <a:rPr lang="en-US" dirty="0" err="1" smtClean="0"/>
              <a:t>chroma</a:t>
            </a:r>
            <a:endParaRPr lang="en-US" dirty="0" smtClean="0"/>
          </a:p>
          <a:p>
            <a:r>
              <a:rPr lang="en-US" dirty="0" smtClean="0"/>
              <a:t>B horizons have more clay</a:t>
            </a:r>
          </a:p>
          <a:p>
            <a:r>
              <a:rPr lang="en-US" dirty="0" smtClean="0"/>
              <a:t>B horizons have more Fe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A56F1-DD7B-4BE4-9D0C-9E30034A65AD}" type="slidenum">
              <a:rPr lang="en-US"/>
              <a:pPr/>
              <a:t>18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Redder B </a:t>
            </a:r>
            <a:r>
              <a:rPr lang="en-US" dirty="0"/>
              <a:t>under a lighter E horizon.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B2C17-329E-4B7E-B3A4-ABE01B8CBF18}" type="slidenum">
              <a:rPr lang="en-US"/>
              <a:pPr/>
              <a:t>19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B </a:t>
            </a:r>
            <a:r>
              <a:rPr lang="en-US" dirty="0"/>
              <a:t>horizon at 40 cm and continuing to 100 cm.  It </a:t>
            </a:r>
            <a:r>
              <a:rPr lang="en-US" dirty="0" smtClean="0"/>
              <a:t>has </a:t>
            </a:r>
            <a:r>
              <a:rPr lang="en-US" dirty="0"/>
              <a:t>a higher clay content than the </a:t>
            </a:r>
            <a:r>
              <a:rPr lang="en-US" dirty="0" smtClean="0"/>
              <a:t>E </a:t>
            </a:r>
            <a:r>
              <a:rPr lang="en-US" dirty="0"/>
              <a:t>horizon </a:t>
            </a:r>
            <a:r>
              <a:rPr lang="en-US" dirty="0" smtClean="0"/>
              <a:t>(20-40cm) above.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BE99F-7E43-4DA2-8750-E35C0ECF8EA8}" type="slidenum">
              <a:rPr lang="en-US"/>
              <a:pPr/>
              <a:t>2</a:t>
            </a:fld>
            <a:endParaRPr lang="en-US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class these questions to generate discussion.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changes in color, texture, etc. are due to soil processes.  The resulting changes cause </a:t>
            </a:r>
            <a:r>
              <a:rPr lang="en-US" dirty="0" err="1" smtClean="0"/>
              <a:t>indentifiable</a:t>
            </a:r>
            <a:r>
              <a:rPr lang="en-US" dirty="0" smtClean="0"/>
              <a:t> Soil Horizons.  It is often easy to see these changes by color but they are</a:t>
            </a:r>
            <a:r>
              <a:rPr lang="en-US" baseline="0" dirty="0" smtClean="0"/>
              <a:t> also observed by the feel or texture of the soil.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key points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Dark color on top is due to organic matter</a:t>
            </a:r>
            <a:r>
              <a:rPr lang="en-US" baseline="0" dirty="0" smtClean="0"/>
              <a:t> coating the soil particles or a lot of organic material in general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Gray</a:t>
            </a:r>
            <a:r>
              <a:rPr lang="en-US" baseline="0" dirty="0" smtClean="0"/>
              <a:t> colors often mean the soil is wet for at least part of the year.</a:t>
            </a:r>
          </a:p>
          <a:p>
            <a:endParaRPr lang="en-US" dirty="0"/>
          </a:p>
          <a:p>
            <a:r>
              <a:rPr lang="en-US" dirty="0" smtClean="0"/>
              <a:t>The depth that root grow can indicate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if the soil gets hard or</a:t>
            </a:r>
          </a:p>
          <a:p>
            <a:r>
              <a:rPr lang="en-US" dirty="0" smtClean="0"/>
              <a:t>	if nutrients</a:t>
            </a:r>
            <a:r>
              <a:rPr lang="en-US" baseline="0" dirty="0" smtClean="0"/>
              <a:t> are not present or</a:t>
            </a:r>
          </a:p>
          <a:p>
            <a:r>
              <a:rPr lang="en-US" baseline="0" dirty="0" smtClean="0"/>
              <a:t>	if the soil gets too wet or too dry for the roots to survive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horizon is called the parent material.  Unlike the A, E,</a:t>
            </a:r>
            <a:r>
              <a:rPr lang="en-US" baseline="0" dirty="0" smtClean="0"/>
              <a:t> and B horizons C horizons generally lack soil 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12658-4A58-4D3B-B562-096A7FF29ECE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/>
              <a:t>C horizon that looks more like rock but it offers no resistance to excavations.  Note the </a:t>
            </a:r>
            <a:r>
              <a:rPr lang="en-US" dirty="0" smtClean="0"/>
              <a:t>rock-like pattern </a:t>
            </a:r>
            <a:r>
              <a:rPr lang="en-US" dirty="0"/>
              <a:t>is still obvious.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these words are defined in Soil! Get the inside Scoop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additional words with definitions below.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Horizon – topsoil, mineral soil horizon with enough OM to make it appear darker (blacker or browner than horizons below it)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Horizon – subsoil, zone of accumulation of material from above due to leaching 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eluviation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Horizon – a horizon composed of material that the soil has formed from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Horizon – solid rock, bedrock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Horizon – a horizon rich in organic mater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 Monolith – a physical representation (model) of a soil profile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soil is formed from parent</a:t>
            </a:r>
            <a:r>
              <a:rPr lang="en-US" baseline="0" dirty="0" smtClean="0"/>
              <a:t> material (see chapter 4c for factors of formation – CLORPT).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soil profile, horizon and layer are defined above</a:t>
            </a:r>
          </a:p>
          <a:p>
            <a:endParaRPr lang="en-US" baseline="0" dirty="0" smtClean="0"/>
          </a:p>
          <a:p>
            <a:r>
              <a:rPr lang="en-US" dirty="0" smtClean="0"/>
              <a:t>Each horizon has specific characteristics.  Different characteristics mean different horizons or sub horizons. Putting all the horizons together make the soil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idealized soil profile as a soil scientist would</a:t>
            </a:r>
            <a:r>
              <a:rPr lang="en-US" baseline="0" dirty="0" smtClean="0"/>
              <a:t> see it.  The next 2 slides show a real soil using common terminology and the soil terminology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the O horizon? Decomposing organic matter, leaves, and plant roots. Not all soils have it, in some it is very thick.  What is humus?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 horizon is where most of the minerals and nutrients for plants are.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 Horizon  -Not all soils have it, but clays, minerals, and organic matter leach out of the soil. E also stands for exit. The soil is lighter in color. Not all soils have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B- All minerals that leach down from higher up in the soil accumulate here. Not all soils have this layer either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 – This deposit is the material that soils form from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R- Bedrock, not all soils have it near enough to the surface. It may break down and create the parent material, but not always.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E2EC7-7C3B-4CC2-A4E6-DD1FEECC232D}" type="slidenum">
              <a:rPr lang="en-US"/>
              <a:pPr/>
              <a:t>5</a:t>
            </a:fld>
            <a:endParaRPr lang="en-US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more common terms for the layers.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24837-995E-40E7-8D2A-4BCBD15577F2}" type="slidenum">
              <a:rPr lang="en-US"/>
              <a:pPr/>
              <a:t>6</a:t>
            </a:fld>
            <a:endParaRPr lang="en-US"/>
          </a:p>
        </p:txBody>
      </p:sp>
      <p:sp>
        <p:nvSpPr>
          <p:cNvPr id="91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Terms a soil scientist </a:t>
            </a:r>
            <a:r>
              <a:rPr lang="en-US" dirty="0" smtClean="0"/>
              <a:t>shall </a:t>
            </a:r>
            <a:r>
              <a:rPr lang="en-US" dirty="0"/>
              <a:t>use.  </a:t>
            </a:r>
          </a:p>
          <a:p>
            <a:endParaRPr lang="en-US" dirty="0"/>
          </a:p>
          <a:p>
            <a:r>
              <a:rPr lang="en-US" dirty="0"/>
              <a:t>Color changes show these.  Changes could be due to any soil property.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the idealized profile.</a:t>
            </a:r>
          </a:p>
          <a:p>
            <a:endParaRPr lang="en-US" dirty="0" smtClean="0"/>
          </a:p>
          <a:p>
            <a:r>
              <a:rPr lang="en-US" dirty="0" smtClean="0"/>
              <a:t>One could remember the horizons in order using this pneumonic:</a:t>
            </a:r>
          </a:p>
          <a:p>
            <a:endParaRPr lang="en-US" dirty="0" smtClean="0"/>
          </a:p>
          <a:p>
            <a:r>
              <a:rPr lang="en-US" b="1" dirty="0" smtClean="0"/>
              <a:t>O</a:t>
            </a:r>
            <a:r>
              <a:rPr lang="en-US" dirty="0" smtClean="0"/>
              <a:t>ur </a:t>
            </a:r>
            <a:r>
              <a:rPr lang="en-US" b="1" dirty="0" smtClean="0"/>
              <a:t>A</a:t>
            </a:r>
            <a:r>
              <a:rPr lang="en-US" dirty="0" smtClean="0"/>
              <a:t>unt </a:t>
            </a:r>
            <a:r>
              <a:rPr lang="en-US" b="1" dirty="0" smtClean="0"/>
              <a:t>E</a:t>
            </a:r>
            <a:r>
              <a:rPr lang="en-US" dirty="0" smtClean="0"/>
              <a:t>thel </a:t>
            </a:r>
            <a:r>
              <a:rPr lang="en-US" b="1" dirty="0" smtClean="0"/>
              <a:t>B</a:t>
            </a:r>
            <a:r>
              <a:rPr lang="en-US" dirty="0" smtClean="0"/>
              <a:t>akes </a:t>
            </a:r>
            <a:r>
              <a:rPr lang="en-US" b="1" dirty="0" smtClean="0"/>
              <a:t>C</a:t>
            </a:r>
            <a:r>
              <a:rPr lang="en-US" dirty="0" smtClean="0"/>
              <a:t>ookies </a:t>
            </a:r>
            <a:r>
              <a:rPr lang="en-US" b="1" dirty="0" smtClean="0"/>
              <a:t>R</a:t>
            </a:r>
            <a:r>
              <a:rPr lang="en-US" b="0" dirty="0" smtClean="0"/>
              <a:t>egularly</a:t>
            </a:r>
          </a:p>
          <a:p>
            <a:endParaRPr lang="en-US" dirty="0" smtClean="0"/>
          </a:p>
          <a:p>
            <a:r>
              <a:rPr lang="en-US" dirty="0" smtClean="0"/>
              <a:t>In the next set of slides each horizon shall be described.  Remember that all horizons may not be present in any one soil profile</a:t>
            </a:r>
            <a:r>
              <a:rPr lang="en-US" baseline="0" dirty="0" smtClean="0"/>
              <a:t> due to how the soil formed  and where it is located.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 horizon is dominated by organic matter.</a:t>
            </a:r>
            <a:r>
              <a:rPr lang="en-US" baseline="0" dirty="0" smtClean="0"/>
              <a:t>  It is often confused with the A horizon.  The best way to tell if it is an O is to feel it.  The O will be squishy, or light in weight.  If there are a lot of identifiable dead leaves from previous falls present this is also a good way to tell if it is an O.  Living roots however do not make it an O horizon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CB42B-DB43-4B40-8E2E-5CBDDCBF30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2FF71-6A83-4CFB-9099-CBAEA254E6A0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This is a thick Organic</a:t>
            </a:r>
            <a:r>
              <a:rPr lang="en-US" baseline="0" dirty="0" smtClean="0"/>
              <a:t> or O horizon from peat lands in eastern North Carolina.  The scale is in centimeters.  The entire profile is </a:t>
            </a:r>
            <a:r>
              <a:rPr lang="en-US" baseline="0" dirty="0" err="1" smtClean="0"/>
              <a:t>labled</a:t>
            </a:r>
            <a:r>
              <a:rPr lang="en-US" baseline="0" dirty="0" smtClean="0"/>
              <a:t> as an O horizon.  No other horizons are present.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59D9-5A84-4C1F-8D09-56B3A38E5D75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soils form?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Soil Profiles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9443" name="Picture 3" descr="Dscn0403"/>
          <p:cNvPicPr>
            <a:picLocks noChangeAspect="1" noChangeArrowheads="1"/>
          </p:cNvPicPr>
          <p:nvPr/>
        </p:nvPicPr>
        <p:blipFill>
          <a:blip r:embed="rId3" cstate="print"/>
          <a:srcRect l="6628" t="7017" r="46589" b="6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  <a:noFill/>
          <a:ln/>
        </p:spPr>
        <p:txBody>
          <a:bodyPr lIns="90488" tIns="44450" rIns="90488" bIns="44450" anchorCtr="0"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A Horizons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erlin Sans FB" pitchFamily="34" charset="0"/>
              </a:rPr>
              <a:t>Referred to as topsoil </a:t>
            </a:r>
            <a:endParaRPr lang="en-US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erlin Sans FB" pitchFamily="34" charset="0"/>
              </a:rPr>
              <a:t>Typically </a:t>
            </a:r>
            <a:r>
              <a:rPr lang="en-US" sz="2400" dirty="0">
                <a:latin typeface="Berlin Sans FB" pitchFamily="34" charset="0"/>
              </a:rPr>
              <a:t>ranging from 6-30 centimeters </a:t>
            </a:r>
            <a:r>
              <a:rPr lang="en-US" sz="2400" dirty="0" smtClean="0">
                <a:latin typeface="Berlin Sans FB" pitchFamily="34" charset="0"/>
              </a:rPr>
              <a:t>thick 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erlin Sans FB" pitchFamily="34" charset="0"/>
              </a:rPr>
              <a:t>Mineral </a:t>
            </a:r>
            <a:r>
              <a:rPr lang="en-US" sz="2400" dirty="0">
                <a:latin typeface="Berlin Sans FB" pitchFamily="34" charset="0"/>
              </a:rPr>
              <a:t>horizon formed at the surface or below an O horizon.  </a:t>
            </a:r>
            <a:endParaRPr lang="en-US" sz="24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erlin Sans FB" pitchFamily="34" charset="0"/>
              </a:rPr>
              <a:t>Characterized </a:t>
            </a:r>
            <a:r>
              <a:rPr lang="en-US" sz="2400" dirty="0">
                <a:latin typeface="Berlin Sans FB" pitchFamily="34" charset="0"/>
              </a:rPr>
              <a:t>by an accumulation of </a:t>
            </a:r>
            <a:r>
              <a:rPr lang="en-US" sz="2400" dirty="0" smtClean="0">
                <a:latin typeface="Berlin Sans FB" pitchFamily="34" charset="0"/>
              </a:rPr>
              <a:t>well decomposed organic </a:t>
            </a:r>
            <a:r>
              <a:rPr lang="en-US" sz="2400" dirty="0">
                <a:latin typeface="Berlin Sans FB" pitchFamily="34" charset="0"/>
              </a:rPr>
              <a:t>matter intimately mixed with the mineral fraction.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Berlin Sans FB" pitchFamily="34" charset="0"/>
              </a:rPr>
              <a:t>Identification Criteria</a:t>
            </a:r>
            <a:endParaRPr lang="en-US" sz="2400" dirty="0"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erlin Sans FB" pitchFamily="34" charset="0"/>
              </a:rPr>
              <a:t>Mineral soil material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erlin Sans FB" pitchFamily="34" charset="0"/>
              </a:rPr>
              <a:t>Mix of well decomposed organic matter and mineral material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erlin Sans FB" pitchFamily="34" charset="0"/>
              </a:rPr>
              <a:t>Surface mineral horizon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Berlin Sans FB" pitchFamily="34" charset="0"/>
              </a:rPr>
              <a:t>Typically dark in color-darker than underlying </a:t>
            </a:r>
            <a:r>
              <a:rPr lang="en-US" sz="2000" dirty="0" smtClean="0">
                <a:latin typeface="Berlin Sans FB" pitchFamily="34" charset="0"/>
              </a:rPr>
              <a:t>horizons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75107" name="Picture 3" descr="Number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2743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A </a:t>
            </a:r>
            <a:r>
              <a:rPr lang="en-US" sz="3600" dirty="0"/>
              <a:t>Horizon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ecil se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173059" name="Line 3"/>
          <p:cNvSpPr>
            <a:spLocks noChangeShapeType="1"/>
          </p:cNvSpPr>
          <p:nvPr/>
        </p:nvSpPr>
        <p:spPr bwMode="auto">
          <a:xfrm flipH="1">
            <a:off x="4572000" y="304800"/>
            <a:ext cx="0" cy="762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781800" y="533400"/>
            <a:ext cx="23622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 Horizon</a:t>
            </a:r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 flipV="1">
            <a:off x="4724400" y="685800"/>
            <a:ext cx="2057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 lIns="90488" tIns="44450" rIns="90488" bIns="44450" anchorCtr="0"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E Horizons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0437"/>
            <a:ext cx="8229600" cy="4525963"/>
          </a:xfrm>
          <a:noFill/>
          <a:ln/>
        </p:spPr>
        <p:txBody>
          <a:bodyPr lIns="90488" tIns="44450" rIns="90488" bIns="44450"/>
          <a:lstStyle/>
          <a:p>
            <a:r>
              <a:rPr lang="en-US" sz="2400" dirty="0">
                <a:latin typeface="Berlin Sans FB" pitchFamily="34" charset="0"/>
              </a:rPr>
              <a:t>Mineral horizon in the upper part of the soil typically underlying an O or A horizon.  </a:t>
            </a:r>
            <a:endParaRPr lang="en-US" sz="2400" dirty="0" smtClean="0">
              <a:latin typeface="Berlin Sans FB" pitchFamily="34" charset="0"/>
            </a:endParaRPr>
          </a:p>
          <a:p>
            <a:r>
              <a:rPr lang="en-US" sz="2400" dirty="0" smtClean="0">
                <a:latin typeface="Berlin Sans FB" pitchFamily="34" charset="0"/>
              </a:rPr>
              <a:t>Light </a:t>
            </a:r>
            <a:r>
              <a:rPr lang="en-US" sz="2400" dirty="0">
                <a:latin typeface="Berlin Sans FB" pitchFamily="34" charset="0"/>
              </a:rPr>
              <a:t>colored, leached horizons ranging from not being present to several centimeters thick</a:t>
            </a:r>
          </a:p>
          <a:p>
            <a:r>
              <a:rPr lang="en-US" sz="2400" dirty="0" smtClean="0">
                <a:latin typeface="Berlin Sans FB" pitchFamily="34" charset="0"/>
              </a:rPr>
              <a:t>Light color due to the natural color of the mineral grains.</a:t>
            </a:r>
          </a:p>
          <a:p>
            <a:r>
              <a:rPr lang="en-US" sz="2400" dirty="0" smtClean="0">
                <a:latin typeface="Berlin Sans FB" pitchFamily="34" charset="0"/>
              </a:rPr>
              <a:t>Formed by weak organic acids that strip coatings from mineral grains.  </a:t>
            </a:r>
          </a:p>
          <a:p>
            <a:r>
              <a:rPr lang="en-US" sz="2400" dirty="0" smtClean="0">
                <a:latin typeface="Berlin Sans FB" pitchFamily="34" charset="0"/>
              </a:rPr>
              <a:t>Field Identification</a:t>
            </a:r>
            <a:endParaRPr lang="en-US" sz="2400" dirty="0">
              <a:latin typeface="Berlin Sans FB" pitchFamily="34" charset="0"/>
            </a:endParaRPr>
          </a:p>
          <a:p>
            <a:pPr lvl="1"/>
            <a:r>
              <a:rPr lang="en-US" sz="2000" dirty="0">
                <a:latin typeface="Berlin Sans FB" pitchFamily="34" charset="0"/>
              </a:rPr>
              <a:t>Zone of </a:t>
            </a:r>
            <a:r>
              <a:rPr lang="en-US" sz="2000" dirty="0" err="1">
                <a:latin typeface="Berlin Sans FB" pitchFamily="34" charset="0"/>
              </a:rPr>
              <a:t>eluviation</a:t>
            </a:r>
            <a:r>
              <a:rPr lang="en-US" sz="2000" dirty="0">
                <a:latin typeface="Berlin Sans FB" pitchFamily="34" charset="0"/>
              </a:rPr>
              <a:t> - removal of clays, Fe, Al, and humus</a:t>
            </a:r>
          </a:p>
          <a:p>
            <a:pPr lvl="1"/>
            <a:r>
              <a:rPr lang="en-US" sz="2000" dirty="0">
                <a:latin typeface="Berlin Sans FB" pitchFamily="34" charset="0"/>
              </a:rPr>
              <a:t>Lighter in color than over or underlying horizon</a:t>
            </a:r>
          </a:p>
          <a:p>
            <a:pPr lvl="1"/>
            <a:r>
              <a:rPr lang="en-US" sz="2000" dirty="0">
                <a:latin typeface="Berlin Sans FB" pitchFamily="34" charset="0"/>
              </a:rPr>
              <a:t>Near surface, below O or A horizons and above a B </a:t>
            </a:r>
            <a:r>
              <a:rPr lang="en-US" sz="2000" dirty="0" smtClean="0">
                <a:latin typeface="Berlin Sans FB" pitchFamily="34" charset="0"/>
              </a:rPr>
              <a:t>horizon</a:t>
            </a:r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78179" name="Picture 3" descr="Number 20"/>
          <p:cNvPicPr>
            <a:picLocks noChangeAspect="1" noChangeArrowheads="1"/>
          </p:cNvPicPr>
          <p:nvPr/>
        </p:nvPicPr>
        <p:blipFill>
          <a:blip r:embed="rId3" cstate="print"/>
          <a:srcRect l="6478" t="7778"/>
          <a:stretch>
            <a:fillRect/>
          </a:stretch>
        </p:blipFill>
        <p:spPr bwMode="auto">
          <a:xfrm>
            <a:off x="1981200" y="-1"/>
            <a:ext cx="4495800" cy="6854675"/>
          </a:xfrm>
          <a:prstGeom prst="rect">
            <a:avLst/>
          </a:prstGeom>
          <a:noFill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133600" y="3048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8F8F8"/>
                </a:solidFill>
              </a:rPr>
              <a:t>E Horizon</a:t>
            </a:r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2819400" y="3581400"/>
            <a:ext cx="0" cy="1219200"/>
          </a:xfrm>
          <a:prstGeom prst="line">
            <a:avLst/>
          </a:prstGeom>
          <a:noFill/>
          <a:ln w="57150">
            <a:solidFill>
              <a:srgbClr val="F8F8F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2819400" y="1295400"/>
            <a:ext cx="0" cy="1676400"/>
          </a:xfrm>
          <a:prstGeom prst="line">
            <a:avLst/>
          </a:prstGeom>
          <a:noFill/>
          <a:ln w="57150">
            <a:solidFill>
              <a:srgbClr val="F8F8F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80227" name="Picture 3" descr="Number 21"/>
          <p:cNvPicPr>
            <a:picLocks noChangeAspect="1" noChangeArrowheads="1"/>
          </p:cNvPicPr>
          <p:nvPr/>
        </p:nvPicPr>
        <p:blipFill>
          <a:blip r:embed="rId3" cstate="print"/>
          <a:srcRect t="11892" b="39459"/>
          <a:stretch>
            <a:fillRect/>
          </a:stretch>
        </p:blipFill>
        <p:spPr bwMode="auto">
          <a:xfrm>
            <a:off x="26987" y="0"/>
            <a:ext cx="91170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533400" y="34290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</a:rPr>
              <a:t>E Horizon</a:t>
            </a: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4572000" y="2362200"/>
            <a:ext cx="0" cy="2819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dirty="0">
                <a:latin typeface="Berlin Sans FB" pitchFamily="34" charset="0"/>
              </a:rPr>
              <a:t>B Horizons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724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Referred to as subsoil. </a:t>
            </a:r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The </a:t>
            </a:r>
            <a:r>
              <a:rPr lang="en-US" dirty="0">
                <a:latin typeface="Berlin Sans FB" pitchFamily="34" charset="0"/>
              </a:rPr>
              <a:t>zone of </a:t>
            </a:r>
            <a:r>
              <a:rPr lang="en-US" dirty="0" smtClean="0">
                <a:latin typeface="Berlin Sans FB" pitchFamily="34" charset="0"/>
              </a:rPr>
              <a:t>accumulation (or illuviation) within </a:t>
            </a:r>
            <a:r>
              <a:rPr lang="en-US" dirty="0">
                <a:latin typeface="Berlin Sans FB" pitchFamily="34" charset="0"/>
              </a:rPr>
              <a:t>the soil.  </a:t>
            </a:r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Field Identification</a:t>
            </a:r>
          </a:p>
          <a:p>
            <a:pPr lvl="1"/>
            <a:r>
              <a:rPr lang="en-US" sz="2400" dirty="0" smtClean="0">
                <a:latin typeface="Berlin Sans FB" pitchFamily="34" charset="0"/>
              </a:rPr>
              <a:t>Subsurface horizon formed below an O, A, E horizon and above the C horizon</a:t>
            </a:r>
          </a:p>
          <a:p>
            <a:pPr lvl="1"/>
            <a:r>
              <a:rPr lang="en-US" sz="2400" dirty="0" smtClean="0">
                <a:latin typeface="Berlin Sans FB" pitchFamily="34" charset="0"/>
              </a:rPr>
              <a:t>Formed as a result of soil forming processes</a:t>
            </a:r>
          </a:p>
          <a:p>
            <a:pPr lvl="1"/>
            <a:r>
              <a:rPr lang="en-US" sz="2400" dirty="0" smtClean="0">
                <a:latin typeface="Berlin Sans FB" pitchFamily="34" charset="0"/>
              </a:rPr>
              <a:t>Expressed often by color</a:t>
            </a:r>
          </a:p>
          <a:p>
            <a:pPr lvl="1"/>
            <a:r>
              <a:rPr lang="en-US" sz="2400" dirty="0" err="1" smtClean="0">
                <a:latin typeface="Berlin Sans FB" pitchFamily="34" charset="0"/>
              </a:rPr>
              <a:t>Illuvial</a:t>
            </a:r>
            <a:r>
              <a:rPr lang="en-US" sz="2400" dirty="0" smtClean="0">
                <a:latin typeface="Berlin Sans FB" pitchFamily="34" charset="0"/>
              </a:rPr>
              <a:t> concentration-zone of accumulation</a:t>
            </a:r>
            <a:endParaRPr lang="en-US" dirty="0" smtClean="0">
              <a:latin typeface="Berlin Sans FB" pitchFamily="34" charset="0"/>
            </a:endParaRPr>
          </a:p>
          <a:p>
            <a:pPr lvl="1"/>
            <a:endParaRPr lang="en-US" dirty="0" smtClean="0">
              <a:latin typeface="Berlin Sans FB" pitchFamily="34" charset="0"/>
            </a:endParaRPr>
          </a:p>
          <a:p>
            <a:endParaRPr lang="en-U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87395" name="Picture 3" descr="Number 36a"/>
          <p:cNvPicPr>
            <a:picLocks noChangeAspect="1" noChangeArrowheads="1"/>
          </p:cNvPicPr>
          <p:nvPr/>
        </p:nvPicPr>
        <p:blipFill>
          <a:blip r:embed="rId3" cstate="print"/>
          <a:srcRect l="10323" t="2990" r="12258" b="13289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  <p:sp>
        <p:nvSpPr>
          <p:cNvPr id="187396" name="Line 4"/>
          <p:cNvSpPr>
            <a:spLocks noChangeShapeType="1"/>
          </p:cNvSpPr>
          <p:nvPr/>
        </p:nvSpPr>
        <p:spPr bwMode="auto">
          <a:xfrm>
            <a:off x="2057400" y="3687763"/>
            <a:ext cx="0" cy="2743200"/>
          </a:xfrm>
          <a:prstGeom prst="line">
            <a:avLst/>
          </a:prstGeom>
          <a:noFill/>
          <a:ln w="76200">
            <a:solidFill>
              <a:srgbClr val="F8F8F8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2819400" y="44958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8F8F8"/>
                </a:solidFill>
              </a:rPr>
              <a:t>B </a:t>
            </a:r>
            <a:r>
              <a:rPr lang="en-US" sz="4000" b="1" dirty="0">
                <a:solidFill>
                  <a:srgbClr val="F8F8F8"/>
                </a:solidFill>
              </a:rPr>
              <a:t>Horizon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89443" name="Picture 3" descr="Dscn0403"/>
          <p:cNvPicPr>
            <a:picLocks noChangeAspect="1" noChangeArrowheads="1"/>
          </p:cNvPicPr>
          <p:nvPr/>
        </p:nvPicPr>
        <p:blipFill>
          <a:blip r:embed="rId3" cstate="print"/>
          <a:srcRect t="7018" b="14035"/>
          <a:stretch>
            <a:fillRect/>
          </a:stretch>
        </p:blipFill>
        <p:spPr bwMode="auto">
          <a:xfrm>
            <a:off x="1371600" y="0"/>
            <a:ext cx="6515100" cy="6858000"/>
          </a:xfrm>
          <a:prstGeom prst="rect">
            <a:avLst/>
          </a:prstGeom>
          <a:noFill/>
        </p:spPr>
      </p:pic>
      <p:sp>
        <p:nvSpPr>
          <p:cNvPr id="189444" name="Line 4"/>
          <p:cNvSpPr>
            <a:spLocks noChangeShapeType="1"/>
          </p:cNvSpPr>
          <p:nvPr/>
        </p:nvSpPr>
        <p:spPr bwMode="auto">
          <a:xfrm>
            <a:off x="3124200" y="2971800"/>
            <a:ext cx="0" cy="388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3657600" y="48768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/>
              <a:t>Bg Horizon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146" name="Picture 2" descr="Soil at foot sl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2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start describing the soil?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2971800"/>
            <a:ext cx="7086600" cy="2438400"/>
          </a:xfrm>
          <a:solidFill>
            <a:srgbClr val="C0C0C0">
              <a:alpha val="50000"/>
            </a:srgb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do you see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What is different from top to bottom?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How deep do roots go?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2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7" grpId="0" animBg="1"/>
      <p:bldP spid="90214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  <a:ln/>
        </p:spPr>
        <p:txBody>
          <a:bodyPr lIns="90488" tIns="44450" rIns="90488" bIns="44450" anchorCtr="0"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C Horizon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7772400" cy="4114800"/>
          </a:xfrm>
          <a:noFill/>
          <a:ln/>
        </p:spPr>
        <p:txBody>
          <a:bodyPr lIns="90488" tIns="44450" rIns="90488" bIns="44450">
            <a:noAutofit/>
          </a:bodyPr>
          <a:lstStyle/>
          <a:p>
            <a:r>
              <a:rPr lang="en-US" dirty="0">
                <a:latin typeface="Berlin Sans FB" pitchFamily="34" charset="0"/>
              </a:rPr>
              <a:t>Referred to as </a:t>
            </a:r>
            <a:r>
              <a:rPr lang="en-US" dirty="0" smtClean="0">
                <a:latin typeface="Berlin Sans FB" pitchFamily="34" charset="0"/>
              </a:rPr>
              <a:t>parent material.  </a:t>
            </a:r>
          </a:p>
          <a:p>
            <a:r>
              <a:rPr lang="en-US" dirty="0" smtClean="0">
                <a:latin typeface="Berlin Sans FB" pitchFamily="34" charset="0"/>
              </a:rPr>
              <a:t>These </a:t>
            </a:r>
            <a:r>
              <a:rPr lang="en-US" dirty="0">
                <a:latin typeface="Berlin Sans FB" pitchFamily="34" charset="0"/>
              </a:rPr>
              <a:t>horizons and layers are little affected by soil forming processes (unweathered geologic material).</a:t>
            </a:r>
          </a:p>
          <a:p>
            <a:r>
              <a:rPr lang="en-US" dirty="0">
                <a:latin typeface="Berlin Sans FB" pitchFamily="34" charset="0"/>
              </a:rPr>
              <a:t>Field </a:t>
            </a:r>
            <a:r>
              <a:rPr lang="en-US" dirty="0" smtClean="0">
                <a:latin typeface="Berlin Sans FB" pitchFamily="34" charset="0"/>
              </a:rPr>
              <a:t>Identification</a:t>
            </a:r>
            <a:endParaRPr lang="en-US" dirty="0">
              <a:latin typeface="Berlin Sans FB" pitchFamily="34" charset="0"/>
            </a:endParaRPr>
          </a:p>
          <a:p>
            <a:pPr lvl="1"/>
            <a:r>
              <a:rPr lang="en-US" sz="3200" dirty="0">
                <a:latin typeface="Berlin Sans FB" pitchFamily="34" charset="0"/>
              </a:rPr>
              <a:t>Little affected by soil-forming processes</a:t>
            </a:r>
          </a:p>
          <a:p>
            <a:pPr lvl="1"/>
            <a:r>
              <a:rPr lang="en-US" sz="3200" dirty="0">
                <a:latin typeface="Berlin Sans FB" pitchFamily="34" charset="0"/>
              </a:rPr>
              <a:t>Geologic layering</a:t>
            </a:r>
          </a:p>
          <a:p>
            <a:pPr lvl="1"/>
            <a:r>
              <a:rPr lang="en-US" sz="3200" dirty="0" smtClean="0">
                <a:latin typeface="Berlin Sans FB" pitchFamily="34" charset="0"/>
              </a:rPr>
              <a:t>Color </a:t>
            </a:r>
            <a:r>
              <a:rPr lang="en-US" sz="3200" dirty="0">
                <a:latin typeface="Berlin Sans FB" pitchFamily="34" charset="0"/>
              </a:rPr>
              <a:t>of unweathered geologic </a:t>
            </a:r>
            <a:r>
              <a:rPr lang="en-US" sz="3200" dirty="0" smtClean="0">
                <a:latin typeface="Berlin Sans FB" pitchFamily="34" charset="0"/>
              </a:rPr>
              <a:t>material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DSCN0463"/>
          <p:cNvPicPr>
            <a:picLocks noChangeAspect="1" noChangeArrowheads="1"/>
          </p:cNvPicPr>
          <p:nvPr/>
        </p:nvPicPr>
        <p:blipFill>
          <a:blip r:embed="rId3" cstate="print"/>
          <a:srcRect l="5211" t="22223" r="37939" b="2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noFill/>
          <a:ln/>
        </p:spPr>
        <p:txBody>
          <a:bodyPr lIns="90488" tIns="44450" rIns="90488" bIns="44450" anchorCtr="0"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R </a:t>
            </a:r>
            <a:r>
              <a:rPr lang="en-US" dirty="0">
                <a:latin typeface="Berlin Sans FB" pitchFamily="34" charset="0"/>
              </a:rPr>
              <a:t>Horizon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Hard rock</a:t>
            </a: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Field Criteria</a:t>
            </a:r>
          </a:p>
          <a:p>
            <a:pPr lvl="1"/>
            <a:r>
              <a:rPr lang="en-US" sz="3200" dirty="0" smtClean="0">
                <a:latin typeface="Berlin Sans FB" pitchFamily="34" charset="0"/>
              </a:rPr>
              <a:t>Can not dig it with a shovel or backhoe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Vocabulary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lin Sans FB" pitchFamily="34" charset="0"/>
              </a:rPr>
              <a:t>Decompose </a:t>
            </a:r>
          </a:p>
          <a:p>
            <a:r>
              <a:rPr lang="en-US" dirty="0" smtClean="0">
                <a:latin typeface="Berlin Sans FB" pitchFamily="34" charset="0"/>
              </a:rPr>
              <a:t>Bedrock</a:t>
            </a:r>
          </a:p>
          <a:p>
            <a:r>
              <a:rPr lang="en-US" dirty="0" smtClean="0">
                <a:latin typeface="Berlin Sans FB" pitchFamily="34" charset="0"/>
              </a:rPr>
              <a:t>Developed Soil </a:t>
            </a:r>
          </a:p>
          <a:p>
            <a:r>
              <a:rPr lang="en-US" dirty="0" smtClean="0">
                <a:latin typeface="Berlin Sans FB" pitchFamily="34" charset="0"/>
              </a:rPr>
              <a:t>Eluviated Horizon</a:t>
            </a:r>
          </a:p>
          <a:p>
            <a:r>
              <a:rPr lang="en-US" dirty="0" smtClean="0">
                <a:latin typeface="Berlin Sans FB" pitchFamily="34" charset="0"/>
              </a:rPr>
              <a:t>E Horizon</a:t>
            </a:r>
          </a:p>
          <a:p>
            <a:r>
              <a:rPr lang="en-US" dirty="0" smtClean="0">
                <a:latin typeface="Berlin Sans FB" pitchFamily="34" charset="0"/>
              </a:rPr>
              <a:t>Horizon</a:t>
            </a:r>
          </a:p>
          <a:p>
            <a:r>
              <a:rPr lang="en-US" dirty="0" smtClean="0">
                <a:latin typeface="Berlin Sans FB" pitchFamily="34" charset="0"/>
              </a:rPr>
              <a:t>Humus</a:t>
            </a:r>
          </a:p>
          <a:p>
            <a:r>
              <a:rPr lang="en-US" dirty="0" smtClean="0">
                <a:latin typeface="Berlin Sans FB" pitchFamily="34" charset="0"/>
              </a:rPr>
              <a:t>Leaching</a:t>
            </a:r>
          </a:p>
          <a:p>
            <a:r>
              <a:rPr lang="en-US" dirty="0" smtClean="0">
                <a:latin typeface="Berlin Sans FB" pitchFamily="34" charset="0"/>
              </a:rPr>
              <a:t>Minerals</a:t>
            </a: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lin Sans FB" pitchFamily="34" charset="0"/>
              </a:rPr>
              <a:t>Organic Matter</a:t>
            </a:r>
          </a:p>
          <a:p>
            <a:r>
              <a:rPr lang="en-US" dirty="0" smtClean="0">
                <a:latin typeface="Berlin Sans FB" pitchFamily="34" charset="0"/>
              </a:rPr>
              <a:t>Organisms</a:t>
            </a:r>
          </a:p>
          <a:p>
            <a:r>
              <a:rPr lang="en-US" dirty="0" smtClean="0">
                <a:latin typeface="Berlin Sans FB" pitchFamily="34" charset="0"/>
              </a:rPr>
              <a:t>Parent material</a:t>
            </a:r>
          </a:p>
          <a:p>
            <a:r>
              <a:rPr lang="en-US" dirty="0" smtClean="0">
                <a:latin typeface="Berlin Sans FB" pitchFamily="34" charset="0"/>
              </a:rPr>
              <a:t>Soil </a:t>
            </a:r>
          </a:p>
          <a:p>
            <a:r>
              <a:rPr lang="en-US" dirty="0" smtClean="0">
                <a:latin typeface="Berlin Sans FB" pitchFamily="34" charset="0"/>
              </a:rPr>
              <a:t>Soil Profile</a:t>
            </a:r>
          </a:p>
          <a:p>
            <a:r>
              <a:rPr lang="en-US" dirty="0" smtClean="0">
                <a:latin typeface="Berlin Sans FB" pitchFamily="34" charset="0"/>
              </a:rPr>
              <a:t>Subsoil</a:t>
            </a:r>
          </a:p>
          <a:p>
            <a:r>
              <a:rPr lang="en-US" dirty="0" smtClean="0">
                <a:latin typeface="Berlin Sans FB" pitchFamily="34" charset="0"/>
              </a:rPr>
              <a:t>Topsoil</a:t>
            </a:r>
          </a:p>
          <a:p>
            <a:r>
              <a:rPr lang="en-US" dirty="0" smtClean="0">
                <a:latin typeface="Berlin Sans FB" pitchFamily="34" charset="0"/>
              </a:rPr>
              <a:t>Transform</a:t>
            </a:r>
          </a:p>
          <a:p>
            <a:r>
              <a:rPr lang="en-US" dirty="0" smtClean="0">
                <a:latin typeface="Berlin Sans FB" pitchFamily="34" charset="0"/>
              </a:rPr>
              <a:t>Weathering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Vocabulary</a:t>
            </a:r>
            <a:endParaRPr lang="en-US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A Horizon</a:t>
            </a:r>
          </a:p>
          <a:p>
            <a:r>
              <a:rPr lang="en-US" dirty="0" smtClean="0">
                <a:latin typeface="Berlin Sans FB" pitchFamily="34" charset="0"/>
              </a:rPr>
              <a:t>B Horizon</a:t>
            </a:r>
          </a:p>
          <a:p>
            <a:r>
              <a:rPr lang="en-US" dirty="0" smtClean="0">
                <a:latin typeface="Berlin Sans FB" pitchFamily="34" charset="0"/>
              </a:rPr>
              <a:t>C Horizon</a:t>
            </a:r>
          </a:p>
          <a:p>
            <a:r>
              <a:rPr lang="en-US" dirty="0" smtClean="0">
                <a:latin typeface="Berlin Sans FB" pitchFamily="34" charset="0"/>
              </a:rPr>
              <a:t>R Horizon</a:t>
            </a:r>
          </a:p>
          <a:p>
            <a:r>
              <a:rPr lang="en-US" dirty="0" smtClean="0">
                <a:latin typeface="Berlin Sans FB" pitchFamily="34" charset="0"/>
              </a:rPr>
              <a:t>O Horizon</a:t>
            </a:r>
          </a:p>
          <a:p>
            <a:r>
              <a:rPr lang="en-US" dirty="0" smtClean="0">
                <a:latin typeface="Berlin Sans FB" pitchFamily="34" charset="0"/>
              </a:rPr>
              <a:t>Soil Monolith</a:t>
            </a:r>
          </a:p>
          <a:p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3600" b="1" dirty="0">
                <a:latin typeface="Berlin Sans FB" pitchFamily="34" charset="0"/>
              </a:rPr>
              <a:t>Soil Profile Descriptions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7772400" cy="41148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latin typeface="Berlin Sans FB" pitchFamily="34" charset="0"/>
              </a:rPr>
              <a:t>Soil Profile</a:t>
            </a:r>
            <a:r>
              <a:rPr lang="en-US" sz="2800" dirty="0">
                <a:latin typeface="Berlin Sans FB" pitchFamily="34" charset="0"/>
              </a:rPr>
              <a:t> - A vertical section of the soil extending </a:t>
            </a:r>
            <a:r>
              <a:rPr lang="en-US" sz="2800" dirty="0" smtClean="0">
                <a:latin typeface="Berlin Sans FB" pitchFamily="34" charset="0"/>
              </a:rPr>
              <a:t>vertically through </a:t>
            </a:r>
            <a:r>
              <a:rPr lang="en-US" sz="2800" dirty="0">
                <a:latin typeface="Berlin Sans FB" pitchFamily="34" charset="0"/>
              </a:rPr>
              <a:t>all its horizons and into the parent material.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Soil Horizon </a:t>
            </a:r>
            <a:r>
              <a:rPr lang="en-US" sz="2800" dirty="0">
                <a:latin typeface="Berlin Sans FB" pitchFamily="34" charset="0"/>
              </a:rPr>
              <a:t>- A layer of soil, approximately parallel to the surface, </a:t>
            </a:r>
            <a:r>
              <a:rPr lang="en-US" sz="2800" dirty="0" smtClean="0">
                <a:latin typeface="Berlin Sans FB" pitchFamily="34" charset="0"/>
              </a:rPr>
              <a:t>with properties that differ from the horizons above or below it – the properties (characteristics) are produced </a:t>
            </a:r>
            <a:r>
              <a:rPr lang="en-US" sz="2800" dirty="0">
                <a:latin typeface="Berlin Sans FB" pitchFamily="34" charset="0"/>
              </a:rPr>
              <a:t>by soil forming processes.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7030A0"/>
                </a:solidFill>
                <a:latin typeface="Berlin Sans FB" pitchFamily="34" charset="0"/>
              </a:rPr>
              <a:t>Soil Layer </a:t>
            </a:r>
            <a:r>
              <a:rPr lang="en-US" sz="2800" dirty="0">
                <a:latin typeface="Berlin Sans FB" pitchFamily="34" charset="0"/>
              </a:rPr>
              <a:t>- A layer in the soil deposited by a geologic force (wind, water, glaciers, oceans, etc.) and not relating to soil forming process.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embership\K-12\SSSA K-12 Folder\Teachers Guide\Images\6--soil-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68968" cy="681228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4648200"/>
            <a:ext cx="7772400" cy="1143000"/>
          </a:xfrm>
          <a:prstGeom prst="rect">
            <a:avLst/>
          </a:prstGeom>
          <a:noFill/>
          <a:ln/>
        </p:spPr>
        <p:txBody>
          <a:bodyPr lIns="90488" tIns="44450" rIns="90488" bIns="44450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(parent material)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09800" y="5715000"/>
            <a:ext cx="7772400" cy="1143000"/>
          </a:xfrm>
          <a:prstGeom prst="rect">
            <a:avLst/>
          </a:prstGeom>
          <a:noFill/>
          <a:ln/>
        </p:spPr>
        <p:txBody>
          <a:bodyPr lIns="90488" tIns="44450" rIns="90488" bIns="44450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R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(bedrock)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09800" y="-76200"/>
            <a:ext cx="7772400" cy="1241286"/>
            <a:chOff x="2209800" y="-76200"/>
            <a:chExt cx="7772400" cy="1241286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 flipV="1">
              <a:off x="3124200" y="381000"/>
              <a:ext cx="8382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209800" y="-76200"/>
              <a:ext cx="7772400" cy="1241286"/>
              <a:chOff x="2209800" y="-76200"/>
              <a:chExt cx="7772400" cy="1241286"/>
            </a:xfrm>
          </p:grpSpPr>
          <p:sp>
            <p:nvSpPr>
              <p:cNvPr id="4" name="Rectangle 2"/>
              <p:cNvSpPr txBox="1">
                <a:spLocks noChangeArrowheads="1"/>
              </p:cNvSpPr>
              <p:nvPr/>
            </p:nvSpPr>
            <p:spPr>
              <a:xfrm>
                <a:off x="2209800" y="-76200"/>
                <a:ext cx="7772400" cy="1143000"/>
              </a:xfrm>
              <a:prstGeom prst="rect">
                <a:avLst/>
              </a:prstGeom>
              <a:noFill/>
              <a:ln/>
            </p:spPr>
            <p:txBody>
              <a:bodyPr lIns="90488" tIns="44450" rIns="90488" bIns="44450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O</a:t>
                </a:r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 </a:t>
                </a:r>
                <a:r>
                  <a:rPr kumimoji="0" lang="en-US" sz="360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(</a:t>
                </a:r>
                <a:r>
                  <a:rPr kumimoji="0" lang="en-US" sz="320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humus or organic</a:t>
                </a:r>
                <a:r>
                  <a:rPr kumimoji="0" lang="en-US" sz="360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)</a:t>
                </a:r>
                <a:endPara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14800" y="457200"/>
                <a:ext cx="403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Decomposing leaves and lots of organic matter</a:t>
                </a:r>
                <a:endParaRPr lang="en-US" sz="20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133600" y="2362200"/>
            <a:ext cx="7772400" cy="1317486"/>
            <a:chOff x="2133600" y="2362200"/>
            <a:chExt cx="7772400" cy="1317486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2133600" y="2362200"/>
              <a:ext cx="7772400" cy="1143000"/>
            </a:xfrm>
            <a:prstGeom prst="rect">
              <a:avLst/>
            </a:prstGeom>
            <a:noFill/>
            <a:ln/>
          </p:spPr>
          <p:txBody>
            <a:bodyPr lIns="90488" tIns="44450" rIns="90488" bIns="44450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E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 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(</a:t>
              </a:r>
              <a:r>
                <a:rPr kumimoji="0" lang="en-US" sz="320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eluviated</a:t>
              </a:r>
              <a:r>
                <a:rPr kumimoji="0" lang="en-US" sz="3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 layer or </a:t>
              </a:r>
              <a:r>
                <a:rPr kumimoji="0" lang="en-US" sz="320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EXIT</a:t>
              </a:r>
              <a:r>
                <a:rPr kumimoji="0" lang="en-US" sz="3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 layer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)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7200" y="2971800"/>
              <a:ext cx="403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Materials, minerals, organic matter, and clays exit the soil profile 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33600" y="3581400"/>
            <a:ext cx="7772400" cy="1143000"/>
            <a:chOff x="2133600" y="3581400"/>
            <a:chExt cx="7772400" cy="114300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2133600" y="3581400"/>
              <a:ext cx="7772400" cy="1143000"/>
            </a:xfrm>
            <a:prstGeom prst="rect">
              <a:avLst/>
            </a:prstGeom>
            <a:noFill/>
            <a:ln/>
          </p:spPr>
          <p:txBody>
            <a:bodyPr lIns="90488" tIns="44450" rIns="90488" bIns="44450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B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 </a:t>
              </a:r>
              <a:r>
                <a:rPr kumimoji="0" lang="en-US" sz="36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rPr>
                <a:t>(subsoil)</a:t>
              </a:r>
              <a:endPara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4191000"/>
              <a:ext cx="45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Minerals from upper horizons stop here</a:t>
              </a:r>
              <a:endParaRPr lang="en-US" sz="2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0" y="5257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Earth’s surface that soils developed from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133600" y="1066800"/>
            <a:ext cx="7772400" cy="1317486"/>
            <a:chOff x="2133600" y="1066800"/>
            <a:chExt cx="7772400" cy="1317486"/>
          </a:xfrm>
        </p:grpSpPr>
        <p:grpSp>
          <p:nvGrpSpPr>
            <p:cNvPr id="16" name="Group 15"/>
            <p:cNvGrpSpPr/>
            <p:nvPr/>
          </p:nvGrpSpPr>
          <p:grpSpPr>
            <a:xfrm>
              <a:off x="2133600" y="1066800"/>
              <a:ext cx="7772400" cy="1317486"/>
              <a:chOff x="2133600" y="1066800"/>
              <a:chExt cx="7772400" cy="1317486"/>
            </a:xfrm>
          </p:grpSpPr>
          <p:sp>
            <p:nvSpPr>
              <p:cNvPr id="5" name="Rectangle 2"/>
              <p:cNvSpPr txBox="1">
                <a:spLocks noChangeArrowheads="1"/>
              </p:cNvSpPr>
              <p:nvPr/>
            </p:nvSpPr>
            <p:spPr>
              <a:xfrm>
                <a:off x="2133600" y="1066800"/>
                <a:ext cx="7772400" cy="1143000"/>
              </a:xfrm>
              <a:prstGeom prst="rect">
                <a:avLst/>
              </a:prstGeom>
              <a:noFill/>
              <a:ln/>
            </p:spPr>
            <p:txBody>
              <a:bodyPr lIns="90488" tIns="44450" rIns="90488" bIns="44450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A</a:t>
                </a:r>
                <a:r>
                  <a:rPr kumimoji="0" lang="en-US" sz="3600" b="1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 </a:t>
                </a:r>
                <a:r>
                  <a:rPr kumimoji="0" lang="en-US" sz="360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Berlin Sans FB" pitchFamily="34" charset="0"/>
                    <a:ea typeface="+mj-ea"/>
                    <a:cs typeface="+mj-cs"/>
                  </a:rPr>
                  <a:t>(topsoil)</a:t>
                </a:r>
                <a:endPara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erlin Sans FB" pitchFamily="34" charset="0"/>
                  <a:ea typeface="+mj-ea"/>
                  <a:cs typeface="+mj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14800" y="1676400"/>
                <a:ext cx="403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Contains lots of roots, and minerals for growing plants</a:t>
                </a:r>
                <a:endParaRPr lang="en-US" sz="2000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rot="10800000">
              <a:off x="3124200" y="1219200"/>
              <a:ext cx="1752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rot="16200000" flipV="1">
            <a:off x="2933700" y="18669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048000" y="320040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971800" y="4114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971800" y="54864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290" name="Picture 2" descr="Soil at foot sl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8291" name="Freeform 3"/>
          <p:cNvSpPr>
            <a:spLocks/>
          </p:cNvSpPr>
          <p:nvPr/>
        </p:nvSpPr>
        <p:spPr bwMode="auto">
          <a:xfrm>
            <a:off x="-14288" y="1250950"/>
            <a:ext cx="9212263" cy="865188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041" y="20"/>
              </a:cxn>
              <a:cxn ang="0">
                <a:pos x="1221" y="72"/>
              </a:cxn>
              <a:cxn ang="0">
                <a:pos x="1393" y="166"/>
              </a:cxn>
              <a:cxn ang="0">
                <a:pos x="1505" y="175"/>
              </a:cxn>
              <a:cxn ang="0">
                <a:pos x="1599" y="192"/>
              </a:cxn>
              <a:cxn ang="0">
                <a:pos x="1780" y="252"/>
              </a:cxn>
              <a:cxn ang="0">
                <a:pos x="1875" y="312"/>
              </a:cxn>
              <a:cxn ang="0">
                <a:pos x="2021" y="347"/>
              </a:cxn>
              <a:cxn ang="0">
                <a:pos x="2373" y="338"/>
              </a:cxn>
              <a:cxn ang="0">
                <a:pos x="2468" y="295"/>
              </a:cxn>
              <a:cxn ang="0">
                <a:pos x="2545" y="269"/>
              </a:cxn>
              <a:cxn ang="0">
                <a:pos x="3001" y="269"/>
              </a:cxn>
              <a:cxn ang="0">
                <a:pos x="3138" y="226"/>
              </a:cxn>
              <a:cxn ang="0">
                <a:pos x="3431" y="244"/>
              </a:cxn>
              <a:cxn ang="0">
                <a:pos x="3534" y="330"/>
              </a:cxn>
              <a:cxn ang="0">
                <a:pos x="3706" y="441"/>
              </a:cxn>
              <a:cxn ang="0">
                <a:pos x="3817" y="493"/>
              </a:cxn>
              <a:cxn ang="0">
                <a:pos x="3886" y="510"/>
              </a:cxn>
              <a:cxn ang="0">
                <a:pos x="3921" y="527"/>
              </a:cxn>
              <a:cxn ang="0">
                <a:pos x="3989" y="545"/>
              </a:cxn>
              <a:cxn ang="0">
                <a:pos x="4084" y="536"/>
              </a:cxn>
              <a:cxn ang="0">
                <a:pos x="4161" y="493"/>
              </a:cxn>
              <a:cxn ang="0">
                <a:pos x="4222" y="476"/>
              </a:cxn>
              <a:cxn ang="0">
                <a:pos x="5717" y="510"/>
              </a:cxn>
              <a:cxn ang="0">
                <a:pos x="5803" y="527"/>
              </a:cxn>
            </a:cxnLst>
            <a:rect l="0" t="0" r="r" b="b"/>
            <a:pathLst>
              <a:path w="5803" h="545">
                <a:moveTo>
                  <a:pt x="0" y="20"/>
                </a:moveTo>
                <a:cubicBezTo>
                  <a:pt x="414" y="0"/>
                  <a:pt x="336" y="0"/>
                  <a:pt x="1041" y="20"/>
                </a:cubicBezTo>
                <a:cubicBezTo>
                  <a:pt x="1068" y="21"/>
                  <a:pt x="1180" y="61"/>
                  <a:pt x="1221" y="72"/>
                </a:cubicBezTo>
                <a:cubicBezTo>
                  <a:pt x="1275" y="107"/>
                  <a:pt x="1326" y="158"/>
                  <a:pt x="1393" y="166"/>
                </a:cubicBezTo>
                <a:cubicBezTo>
                  <a:pt x="1430" y="170"/>
                  <a:pt x="1468" y="172"/>
                  <a:pt x="1505" y="175"/>
                </a:cubicBezTo>
                <a:cubicBezTo>
                  <a:pt x="1568" y="195"/>
                  <a:pt x="1483" y="170"/>
                  <a:pt x="1599" y="192"/>
                </a:cubicBezTo>
                <a:cubicBezTo>
                  <a:pt x="1660" y="204"/>
                  <a:pt x="1720" y="234"/>
                  <a:pt x="1780" y="252"/>
                </a:cubicBezTo>
                <a:cubicBezTo>
                  <a:pt x="1814" y="274"/>
                  <a:pt x="1835" y="300"/>
                  <a:pt x="1875" y="312"/>
                </a:cubicBezTo>
                <a:cubicBezTo>
                  <a:pt x="1921" y="345"/>
                  <a:pt x="1963" y="341"/>
                  <a:pt x="2021" y="347"/>
                </a:cubicBezTo>
                <a:cubicBezTo>
                  <a:pt x="2138" y="344"/>
                  <a:pt x="2256" y="343"/>
                  <a:pt x="2373" y="338"/>
                </a:cubicBezTo>
                <a:cubicBezTo>
                  <a:pt x="2388" y="337"/>
                  <a:pt x="2444" y="303"/>
                  <a:pt x="2468" y="295"/>
                </a:cubicBezTo>
                <a:cubicBezTo>
                  <a:pt x="2494" y="287"/>
                  <a:pt x="2545" y="269"/>
                  <a:pt x="2545" y="269"/>
                </a:cubicBezTo>
                <a:cubicBezTo>
                  <a:pt x="2758" y="276"/>
                  <a:pt x="2815" y="286"/>
                  <a:pt x="3001" y="269"/>
                </a:cubicBezTo>
                <a:cubicBezTo>
                  <a:pt x="3045" y="265"/>
                  <a:pt x="3095" y="237"/>
                  <a:pt x="3138" y="226"/>
                </a:cubicBezTo>
                <a:cubicBezTo>
                  <a:pt x="3236" y="231"/>
                  <a:pt x="3335" y="225"/>
                  <a:pt x="3431" y="244"/>
                </a:cubicBezTo>
                <a:cubicBezTo>
                  <a:pt x="3468" y="252"/>
                  <a:pt x="3505" y="308"/>
                  <a:pt x="3534" y="330"/>
                </a:cubicBezTo>
                <a:cubicBezTo>
                  <a:pt x="3586" y="370"/>
                  <a:pt x="3643" y="422"/>
                  <a:pt x="3706" y="441"/>
                </a:cubicBezTo>
                <a:cubicBezTo>
                  <a:pt x="3737" y="463"/>
                  <a:pt x="3780" y="481"/>
                  <a:pt x="3817" y="493"/>
                </a:cubicBezTo>
                <a:cubicBezTo>
                  <a:pt x="3839" y="500"/>
                  <a:pt x="3886" y="510"/>
                  <a:pt x="3886" y="510"/>
                </a:cubicBezTo>
                <a:cubicBezTo>
                  <a:pt x="3898" y="516"/>
                  <a:pt x="3909" y="523"/>
                  <a:pt x="3921" y="527"/>
                </a:cubicBezTo>
                <a:cubicBezTo>
                  <a:pt x="3943" y="535"/>
                  <a:pt x="3989" y="545"/>
                  <a:pt x="3989" y="545"/>
                </a:cubicBezTo>
                <a:cubicBezTo>
                  <a:pt x="4021" y="542"/>
                  <a:pt x="4053" y="541"/>
                  <a:pt x="4084" y="536"/>
                </a:cubicBezTo>
                <a:cubicBezTo>
                  <a:pt x="4127" y="530"/>
                  <a:pt x="4108" y="511"/>
                  <a:pt x="4161" y="493"/>
                </a:cubicBezTo>
                <a:cubicBezTo>
                  <a:pt x="4198" y="480"/>
                  <a:pt x="4178" y="486"/>
                  <a:pt x="4222" y="476"/>
                </a:cubicBezTo>
                <a:cubicBezTo>
                  <a:pt x="4811" y="492"/>
                  <a:pt x="4889" y="504"/>
                  <a:pt x="5717" y="510"/>
                </a:cubicBezTo>
                <a:cubicBezTo>
                  <a:pt x="5751" y="543"/>
                  <a:pt x="5727" y="527"/>
                  <a:pt x="5803" y="527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8292" name="Freeform 4"/>
          <p:cNvSpPr>
            <a:spLocks/>
          </p:cNvSpPr>
          <p:nvPr/>
        </p:nvSpPr>
        <p:spPr bwMode="auto">
          <a:xfrm>
            <a:off x="-14288" y="5097463"/>
            <a:ext cx="9172576" cy="471487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336" y="202"/>
              </a:cxn>
              <a:cxn ang="0">
                <a:pos x="413" y="159"/>
              </a:cxn>
              <a:cxn ang="0">
                <a:pos x="490" y="133"/>
              </a:cxn>
              <a:cxn ang="0">
                <a:pos x="980" y="159"/>
              </a:cxn>
              <a:cxn ang="0">
                <a:pos x="1058" y="185"/>
              </a:cxn>
              <a:cxn ang="0">
                <a:pos x="1170" y="262"/>
              </a:cxn>
              <a:cxn ang="0">
                <a:pos x="1195" y="279"/>
              </a:cxn>
              <a:cxn ang="0">
                <a:pos x="1247" y="297"/>
              </a:cxn>
              <a:cxn ang="0">
                <a:pos x="1720" y="168"/>
              </a:cxn>
              <a:cxn ang="0">
                <a:pos x="2150" y="193"/>
              </a:cxn>
              <a:cxn ang="0">
                <a:pos x="2210" y="219"/>
              </a:cxn>
              <a:cxn ang="0">
                <a:pos x="2236" y="271"/>
              </a:cxn>
              <a:cxn ang="0">
                <a:pos x="2304" y="297"/>
              </a:cxn>
              <a:cxn ang="0">
                <a:pos x="2683" y="202"/>
              </a:cxn>
              <a:cxn ang="0">
                <a:pos x="3061" y="211"/>
              </a:cxn>
              <a:cxn ang="0">
                <a:pos x="3207" y="288"/>
              </a:cxn>
              <a:cxn ang="0">
                <a:pos x="3379" y="254"/>
              </a:cxn>
              <a:cxn ang="0">
                <a:pos x="3405" y="236"/>
              </a:cxn>
              <a:cxn ang="0">
                <a:pos x="3431" y="228"/>
              </a:cxn>
              <a:cxn ang="0">
                <a:pos x="3766" y="168"/>
              </a:cxn>
              <a:cxn ang="0">
                <a:pos x="3852" y="116"/>
              </a:cxn>
              <a:cxn ang="0">
                <a:pos x="4350" y="125"/>
              </a:cxn>
              <a:cxn ang="0">
                <a:pos x="4540" y="47"/>
              </a:cxn>
              <a:cxn ang="0">
                <a:pos x="5219" y="56"/>
              </a:cxn>
              <a:cxn ang="0">
                <a:pos x="5778" y="47"/>
              </a:cxn>
            </a:cxnLst>
            <a:rect l="0" t="0" r="r" b="b"/>
            <a:pathLst>
              <a:path w="5778" h="297">
                <a:moveTo>
                  <a:pt x="0" y="211"/>
                </a:moveTo>
                <a:cubicBezTo>
                  <a:pt x="112" y="208"/>
                  <a:pt x="224" y="210"/>
                  <a:pt x="336" y="202"/>
                </a:cubicBezTo>
                <a:cubicBezTo>
                  <a:pt x="354" y="201"/>
                  <a:pt x="396" y="167"/>
                  <a:pt x="413" y="159"/>
                </a:cubicBezTo>
                <a:cubicBezTo>
                  <a:pt x="436" y="147"/>
                  <a:pt x="465" y="142"/>
                  <a:pt x="490" y="133"/>
                </a:cubicBezTo>
                <a:cubicBezTo>
                  <a:pt x="717" y="138"/>
                  <a:pt x="803" y="133"/>
                  <a:pt x="980" y="159"/>
                </a:cubicBezTo>
                <a:cubicBezTo>
                  <a:pt x="1004" y="167"/>
                  <a:pt x="1036" y="172"/>
                  <a:pt x="1058" y="185"/>
                </a:cubicBezTo>
                <a:cubicBezTo>
                  <a:pt x="1097" y="207"/>
                  <a:pt x="1128" y="249"/>
                  <a:pt x="1170" y="262"/>
                </a:cubicBezTo>
                <a:cubicBezTo>
                  <a:pt x="1178" y="268"/>
                  <a:pt x="1186" y="275"/>
                  <a:pt x="1195" y="279"/>
                </a:cubicBezTo>
                <a:cubicBezTo>
                  <a:pt x="1212" y="287"/>
                  <a:pt x="1247" y="297"/>
                  <a:pt x="1247" y="297"/>
                </a:cubicBezTo>
                <a:cubicBezTo>
                  <a:pt x="1408" y="282"/>
                  <a:pt x="1566" y="216"/>
                  <a:pt x="1720" y="168"/>
                </a:cubicBezTo>
                <a:cubicBezTo>
                  <a:pt x="1884" y="173"/>
                  <a:pt x="1992" y="185"/>
                  <a:pt x="2150" y="193"/>
                </a:cubicBezTo>
                <a:cubicBezTo>
                  <a:pt x="2169" y="198"/>
                  <a:pt x="2196" y="201"/>
                  <a:pt x="2210" y="219"/>
                </a:cubicBezTo>
                <a:cubicBezTo>
                  <a:pt x="2271" y="296"/>
                  <a:pt x="2155" y="190"/>
                  <a:pt x="2236" y="271"/>
                </a:cubicBezTo>
                <a:cubicBezTo>
                  <a:pt x="2258" y="293"/>
                  <a:pt x="2273" y="291"/>
                  <a:pt x="2304" y="297"/>
                </a:cubicBezTo>
                <a:cubicBezTo>
                  <a:pt x="2454" y="289"/>
                  <a:pt x="2559" y="283"/>
                  <a:pt x="2683" y="202"/>
                </a:cubicBezTo>
                <a:cubicBezTo>
                  <a:pt x="2809" y="205"/>
                  <a:pt x="2935" y="206"/>
                  <a:pt x="3061" y="211"/>
                </a:cubicBezTo>
                <a:cubicBezTo>
                  <a:pt x="3119" y="213"/>
                  <a:pt x="3155" y="270"/>
                  <a:pt x="3207" y="288"/>
                </a:cubicBezTo>
                <a:cubicBezTo>
                  <a:pt x="3272" y="282"/>
                  <a:pt x="3319" y="272"/>
                  <a:pt x="3379" y="254"/>
                </a:cubicBezTo>
                <a:cubicBezTo>
                  <a:pt x="3388" y="248"/>
                  <a:pt x="3396" y="241"/>
                  <a:pt x="3405" y="236"/>
                </a:cubicBezTo>
                <a:cubicBezTo>
                  <a:pt x="3413" y="232"/>
                  <a:pt x="3423" y="233"/>
                  <a:pt x="3431" y="228"/>
                </a:cubicBezTo>
                <a:cubicBezTo>
                  <a:pt x="3574" y="133"/>
                  <a:pt x="3448" y="178"/>
                  <a:pt x="3766" y="168"/>
                </a:cubicBezTo>
                <a:cubicBezTo>
                  <a:pt x="3806" y="157"/>
                  <a:pt x="3823" y="145"/>
                  <a:pt x="3852" y="116"/>
                </a:cubicBezTo>
                <a:cubicBezTo>
                  <a:pt x="4072" y="130"/>
                  <a:pt x="4069" y="132"/>
                  <a:pt x="4350" y="125"/>
                </a:cubicBezTo>
                <a:cubicBezTo>
                  <a:pt x="4397" y="78"/>
                  <a:pt x="4476" y="60"/>
                  <a:pt x="4540" y="47"/>
                </a:cubicBezTo>
                <a:cubicBezTo>
                  <a:pt x="4767" y="60"/>
                  <a:pt x="4992" y="65"/>
                  <a:pt x="5219" y="56"/>
                </a:cubicBezTo>
                <a:cubicBezTo>
                  <a:pt x="5387" y="0"/>
                  <a:pt x="5598" y="47"/>
                  <a:pt x="5778" y="47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5943600" y="685800"/>
            <a:ext cx="3200400" cy="8239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Top Soil</a:t>
            </a:r>
          </a:p>
        </p:txBody>
      </p:sp>
      <p:sp>
        <p:nvSpPr>
          <p:cNvPr id="908294" name="Freeform 6"/>
          <p:cNvSpPr>
            <a:spLocks/>
          </p:cNvSpPr>
          <p:nvPr/>
        </p:nvSpPr>
        <p:spPr bwMode="auto">
          <a:xfrm>
            <a:off x="41275" y="-14288"/>
            <a:ext cx="9088438" cy="615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43"/>
              </a:cxn>
              <a:cxn ang="0">
                <a:pos x="713" y="121"/>
              </a:cxn>
              <a:cxn ang="0">
                <a:pos x="1074" y="155"/>
              </a:cxn>
              <a:cxn ang="0">
                <a:pos x="1212" y="190"/>
              </a:cxn>
              <a:cxn ang="0">
                <a:pos x="3172" y="207"/>
              </a:cxn>
              <a:cxn ang="0">
                <a:pos x="3430" y="258"/>
              </a:cxn>
              <a:cxn ang="0">
                <a:pos x="4187" y="267"/>
              </a:cxn>
              <a:cxn ang="0">
                <a:pos x="4642" y="258"/>
              </a:cxn>
              <a:cxn ang="0">
                <a:pos x="4771" y="207"/>
              </a:cxn>
              <a:cxn ang="0">
                <a:pos x="5725" y="155"/>
              </a:cxn>
            </a:cxnLst>
            <a:rect l="0" t="0" r="r" b="b"/>
            <a:pathLst>
              <a:path w="5725" h="388">
                <a:moveTo>
                  <a:pt x="0" y="0"/>
                </a:moveTo>
                <a:cubicBezTo>
                  <a:pt x="61" y="9"/>
                  <a:pt x="114" y="25"/>
                  <a:pt x="172" y="43"/>
                </a:cubicBezTo>
                <a:cubicBezTo>
                  <a:pt x="336" y="155"/>
                  <a:pt x="508" y="116"/>
                  <a:pt x="713" y="121"/>
                </a:cubicBezTo>
                <a:cubicBezTo>
                  <a:pt x="831" y="148"/>
                  <a:pt x="953" y="146"/>
                  <a:pt x="1074" y="155"/>
                </a:cubicBezTo>
                <a:cubicBezTo>
                  <a:pt x="1124" y="162"/>
                  <a:pt x="1164" y="175"/>
                  <a:pt x="1212" y="190"/>
                </a:cubicBezTo>
                <a:cubicBezTo>
                  <a:pt x="1854" y="388"/>
                  <a:pt x="1229" y="198"/>
                  <a:pt x="3172" y="207"/>
                </a:cubicBezTo>
                <a:cubicBezTo>
                  <a:pt x="3258" y="227"/>
                  <a:pt x="3345" y="232"/>
                  <a:pt x="3430" y="258"/>
                </a:cubicBezTo>
                <a:cubicBezTo>
                  <a:pt x="3682" y="246"/>
                  <a:pt x="3935" y="247"/>
                  <a:pt x="4187" y="267"/>
                </a:cubicBezTo>
                <a:cubicBezTo>
                  <a:pt x="4339" y="264"/>
                  <a:pt x="4490" y="263"/>
                  <a:pt x="4642" y="258"/>
                </a:cubicBezTo>
                <a:cubicBezTo>
                  <a:pt x="4685" y="256"/>
                  <a:pt x="4730" y="220"/>
                  <a:pt x="4771" y="207"/>
                </a:cubicBezTo>
                <a:cubicBezTo>
                  <a:pt x="5029" y="38"/>
                  <a:pt x="5512" y="155"/>
                  <a:pt x="5725" y="155"/>
                </a:cubicBezTo>
              </a:path>
            </a:pathLst>
          </a:custGeom>
          <a:noFill/>
          <a:ln w="762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5943600" y="3200400"/>
            <a:ext cx="3200400" cy="8239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Subsoil</a:t>
            </a:r>
          </a:p>
        </p:txBody>
      </p:sp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4572000" y="5715000"/>
            <a:ext cx="4572000" cy="8239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Parent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0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1" grpId="0" animBg="1"/>
      <p:bldP spid="908292" grpId="0" animBg="1"/>
      <p:bldP spid="908293" grpId="0" animBg="1"/>
      <p:bldP spid="908294" grpId="0" animBg="1"/>
      <p:bldP spid="908295" grpId="0" animBg="1"/>
      <p:bldP spid="9082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 descr="Soil at foot sl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0339" name="Freeform 3"/>
          <p:cNvSpPr>
            <a:spLocks/>
          </p:cNvSpPr>
          <p:nvPr/>
        </p:nvSpPr>
        <p:spPr bwMode="auto">
          <a:xfrm>
            <a:off x="-14288" y="1250950"/>
            <a:ext cx="9212263" cy="865188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041" y="20"/>
              </a:cxn>
              <a:cxn ang="0">
                <a:pos x="1221" y="72"/>
              </a:cxn>
              <a:cxn ang="0">
                <a:pos x="1393" y="166"/>
              </a:cxn>
              <a:cxn ang="0">
                <a:pos x="1505" y="175"/>
              </a:cxn>
              <a:cxn ang="0">
                <a:pos x="1599" y="192"/>
              </a:cxn>
              <a:cxn ang="0">
                <a:pos x="1780" y="252"/>
              </a:cxn>
              <a:cxn ang="0">
                <a:pos x="1875" y="312"/>
              </a:cxn>
              <a:cxn ang="0">
                <a:pos x="2021" y="347"/>
              </a:cxn>
              <a:cxn ang="0">
                <a:pos x="2373" y="338"/>
              </a:cxn>
              <a:cxn ang="0">
                <a:pos x="2468" y="295"/>
              </a:cxn>
              <a:cxn ang="0">
                <a:pos x="2545" y="269"/>
              </a:cxn>
              <a:cxn ang="0">
                <a:pos x="3001" y="269"/>
              </a:cxn>
              <a:cxn ang="0">
                <a:pos x="3138" y="226"/>
              </a:cxn>
              <a:cxn ang="0">
                <a:pos x="3431" y="244"/>
              </a:cxn>
              <a:cxn ang="0">
                <a:pos x="3534" y="330"/>
              </a:cxn>
              <a:cxn ang="0">
                <a:pos x="3706" y="441"/>
              </a:cxn>
              <a:cxn ang="0">
                <a:pos x="3817" y="493"/>
              </a:cxn>
              <a:cxn ang="0">
                <a:pos x="3886" y="510"/>
              </a:cxn>
              <a:cxn ang="0">
                <a:pos x="3921" y="527"/>
              </a:cxn>
              <a:cxn ang="0">
                <a:pos x="3989" y="545"/>
              </a:cxn>
              <a:cxn ang="0">
                <a:pos x="4084" y="536"/>
              </a:cxn>
              <a:cxn ang="0">
                <a:pos x="4161" y="493"/>
              </a:cxn>
              <a:cxn ang="0">
                <a:pos x="4222" y="476"/>
              </a:cxn>
              <a:cxn ang="0">
                <a:pos x="5717" y="510"/>
              </a:cxn>
              <a:cxn ang="0">
                <a:pos x="5803" y="527"/>
              </a:cxn>
            </a:cxnLst>
            <a:rect l="0" t="0" r="r" b="b"/>
            <a:pathLst>
              <a:path w="5803" h="545">
                <a:moveTo>
                  <a:pt x="0" y="20"/>
                </a:moveTo>
                <a:cubicBezTo>
                  <a:pt x="414" y="0"/>
                  <a:pt x="336" y="0"/>
                  <a:pt x="1041" y="20"/>
                </a:cubicBezTo>
                <a:cubicBezTo>
                  <a:pt x="1068" y="21"/>
                  <a:pt x="1180" y="61"/>
                  <a:pt x="1221" y="72"/>
                </a:cubicBezTo>
                <a:cubicBezTo>
                  <a:pt x="1275" y="107"/>
                  <a:pt x="1326" y="158"/>
                  <a:pt x="1393" y="166"/>
                </a:cubicBezTo>
                <a:cubicBezTo>
                  <a:pt x="1430" y="170"/>
                  <a:pt x="1468" y="172"/>
                  <a:pt x="1505" y="175"/>
                </a:cubicBezTo>
                <a:cubicBezTo>
                  <a:pt x="1568" y="195"/>
                  <a:pt x="1483" y="170"/>
                  <a:pt x="1599" y="192"/>
                </a:cubicBezTo>
                <a:cubicBezTo>
                  <a:pt x="1660" y="204"/>
                  <a:pt x="1720" y="234"/>
                  <a:pt x="1780" y="252"/>
                </a:cubicBezTo>
                <a:cubicBezTo>
                  <a:pt x="1814" y="274"/>
                  <a:pt x="1835" y="300"/>
                  <a:pt x="1875" y="312"/>
                </a:cubicBezTo>
                <a:cubicBezTo>
                  <a:pt x="1921" y="345"/>
                  <a:pt x="1963" y="341"/>
                  <a:pt x="2021" y="347"/>
                </a:cubicBezTo>
                <a:cubicBezTo>
                  <a:pt x="2138" y="344"/>
                  <a:pt x="2256" y="343"/>
                  <a:pt x="2373" y="338"/>
                </a:cubicBezTo>
                <a:cubicBezTo>
                  <a:pt x="2388" y="337"/>
                  <a:pt x="2444" y="303"/>
                  <a:pt x="2468" y="295"/>
                </a:cubicBezTo>
                <a:cubicBezTo>
                  <a:pt x="2494" y="287"/>
                  <a:pt x="2545" y="269"/>
                  <a:pt x="2545" y="269"/>
                </a:cubicBezTo>
                <a:cubicBezTo>
                  <a:pt x="2758" y="276"/>
                  <a:pt x="2815" y="286"/>
                  <a:pt x="3001" y="269"/>
                </a:cubicBezTo>
                <a:cubicBezTo>
                  <a:pt x="3045" y="265"/>
                  <a:pt x="3095" y="237"/>
                  <a:pt x="3138" y="226"/>
                </a:cubicBezTo>
                <a:cubicBezTo>
                  <a:pt x="3236" y="231"/>
                  <a:pt x="3335" y="225"/>
                  <a:pt x="3431" y="244"/>
                </a:cubicBezTo>
                <a:cubicBezTo>
                  <a:pt x="3468" y="252"/>
                  <a:pt x="3505" y="308"/>
                  <a:pt x="3534" y="330"/>
                </a:cubicBezTo>
                <a:cubicBezTo>
                  <a:pt x="3586" y="370"/>
                  <a:pt x="3643" y="422"/>
                  <a:pt x="3706" y="441"/>
                </a:cubicBezTo>
                <a:cubicBezTo>
                  <a:pt x="3737" y="463"/>
                  <a:pt x="3780" y="481"/>
                  <a:pt x="3817" y="493"/>
                </a:cubicBezTo>
                <a:cubicBezTo>
                  <a:pt x="3839" y="500"/>
                  <a:pt x="3886" y="510"/>
                  <a:pt x="3886" y="510"/>
                </a:cubicBezTo>
                <a:cubicBezTo>
                  <a:pt x="3898" y="516"/>
                  <a:pt x="3909" y="523"/>
                  <a:pt x="3921" y="527"/>
                </a:cubicBezTo>
                <a:cubicBezTo>
                  <a:pt x="3943" y="535"/>
                  <a:pt x="3989" y="545"/>
                  <a:pt x="3989" y="545"/>
                </a:cubicBezTo>
                <a:cubicBezTo>
                  <a:pt x="4021" y="542"/>
                  <a:pt x="4053" y="541"/>
                  <a:pt x="4084" y="536"/>
                </a:cubicBezTo>
                <a:cubicBezTo>
                  <a:pt x="4127" y="530"/>
                  <a:pt x="4108" y="511"/>
                  <a:pt x="4161" y="493"/>
                </a:cubicBezTo>
                <a:cubicBezTo>
                  <a:pt x="4198" y="480"/>
                  <a:pt x="4178" y="486"/>
                  <a:pt x="4222" y="476"/>
                </a:cubicBezTo>
                <a:cubicBezTo>
                  <a:pt x="4811" y="492"/>
                  <a:pt x="4889" y="504"/>
                  <a:pt x="5717" y="510"/>
                </a:cubicBezTo>
                <a:cubicBezTo>
                  <a:pt x="5751" y="543"/>
                  <a:pt x="5727" y="527"/>
                  <a:pt x="5803" y="527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0340" name="Freeform 4"/>
          <p:cNvSpPr>
            <a:spLocks/>
          </p:cNvSpPr>
          <p:nvPr/>
        </p:nvSpPr>
        <p:spPr bwMode="auto">
          <a:xfrm>
            <a:off x="-14288" y="5097463"/>
            <a:ext cx="9172576" cy="471487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336" y="202"/>
              </a:cxn>
              <a:cxn ang="0">
                <a:pos x="413" y="159"/>
              </a:cxn>
              <a:cxn ang="0">
                <a:pos x="490" y="133"/>
              </a:cxn>
              <a:cxn ang="0">
                <a:pos x="980" y="159"/>
              </a:cxn>
              <a:cxn ang="0">
                <a:pos x="1058" y="185"/>
              </a:cxn>
              <a:cxn ang="0">
                <a:pos x="1170" y="262"/>
              </a:cxn>
              <a:cxn ang="0">
                <a:pos x="1195" y="279"/>
              </a:cxn>
              <a:cxn ang="0">
                <a:pos x="1247" y="297"/>
              </a:cxn>
              <a:cxn ang="0">
                <a:pos x="1720" y="168"/>
              </a:cxn>
              <a:cxn ang="0">
                <a:pos x="2150" y="193"/>
              </a:cxn>
              <a:cxn ang="0">
                <a:pos x="2210" y="219"/>
              </a:cxn>
              <a:cxn ang="0">
                <a:pos x="2236" y="271"/>
              </a:cxn>
              <a:cxn ang="0">
                <a:pos x="2304" y="297"/>
              </a:cxn>
              <a:cxn ang="0">
                <a:pos x="2683" y="202"/>
              </a:cxn>
              <a:cxn ang="0">
                <a:pos x="3061" y="211"/>
              </a:cxn>
              <a:cxn ang="0">
                <a:pos x="3207" y="288"/>
              </a:cxn>
              <a:cxn ang="0">
                <a:pos x="3379" y="254"/>
              </a:cxn>
              <a:cxn ang="0">
                <a:pos x="3405" y="236"/>
              </a:cxn>
              <a:cxn ang="0">
                <a:pos x="3431" y="228"/>
              </a:cxn>
              <a:cxn ang="0">
                <a:pos x="3766" y="168"/>
              </a:cxn>
              <a:cxn ang="0">
                <a:pos x="3852" y="116"/>
              </a:cxn>
              <a:cxn ang="0">
                <a:pos x="4350" y="125"/>
              </a:cxn>
              <a:cxn ang="0">
                <a:pos x="4540" y="47"/>
              </a:cxn>
              <a:cxn ang="0">
                <a:pos x="5219" y="56"/>
              </a:cxn>
              <a:cxn ang="0">
                <a:pos x="5778" y="47"/>
              </a:cxn>
            </a:cxnLst>
            <a:rect l="0" t="0" r="r" b="b"/>
            <a:pathLst>
              <a:path w="5778" h="297">
                <a:moveTo>
                  <a:pt x="0" y="211"/>
                </a:moveTo>
                <a:cubicBezTo>
                  <a:pt x="112" y="208"/>
                  <a:pt x="224" y="210"/>
                  <a:pt x="336" y="202"/>
                </a:cubicBezTo>
                <a:cubicBezTo>
                  <a:pt x="354" y="201"/>
                  <a:pt x="396" y="167"/>
                  <a:pt x="413" y="159"/>
                </a:cubicBezTo>
                <a:cubicBezTo>
                  <a:pt x="436" y="147"/>
                  <a:pt x="465" y="142"/>
                  <a:pt x="490" y="133"/>
                </a:cubicBezTo>
                <a:cubicBezTo>
                  <a:pt x="717" y="138"/>
                  <a:pt x="803" y="133"/>
                  <a:pt x="980" y="159"/>
                </a:cubicBezTo>
                <a:cubicBezTo>
                  <a:pt x="1004" y="167"/>
                  <a:pt x="1036" y="172"/>
                  <a:pt x="1058" y="185"/>
                </a:cubicBezTo>
                <a:cubicBezTo>
                  <a:pt x="1097" y="207"/>
                  <a:pt x="1128" y="249"/>
                  <a:pt x="1170" y="262"/>
                </a:cubicBezTo>
                <a:cubicBezTo>
                  <a:pt x="1178" y="268"/>
                  <a:pt x="1186" y="275"/>
                  <a:pt x="1195" y="279"/>
                </a:cubicBezTo>
                <a:cubicBezTo>
                  <a:pt x="1212" y="287"/>
                  <a:pt x="1247" y="297"/>
                  <a:pt x="1247" y="297"/>
                </a:cubicBezTo>
                <a:cubicBezTo>
                  <a:pt x="1408" y="282"/>
                  <a:pt x="1566" y="216"/>
                  <a:pt x="1720" y="168"/>
                </a:cubicBezTo>
                <a:cubicBezTo>
                  <a:pt x="1884" y="173"/>
                  <a:pt x="1992" y="185"/>
                  <a:pt x="2150" y="193"/>
                </a:cubicBezTo>
                <a:cubicBezTo>
                  <a:pt x="2169" y="198"/>
                  <a:pt x="2196" y="201"/>
                  <a:pt x="2210" y="219"/>
                </a:cubicBezTo>
                <a:cubicBezTo>
                  <a:pt x="2271" y="296"/>
                  <a:pt x="2155" y="190"/>
                  <a:pt x="2236" y="271"/>
                </a:cubicBezTo>
                <a:cubicBezTo>
                  <a:pt x="2258" y="293"/>
                  <a:pt x="2273" y="291"/>
                  <a:pt x="2304" y="297"/>
                </a:cubicBezTo>
                <a:cubicBezTo>
                  <a:pt x="2454" y="289"/>
                  <a:pt x="2559" y="283"/>
                  <a:pt x="2683" y="202"/>
                </a:cubicBezTo>
                <a:cubicBezTo>
                  <a:pt x="2809" y="205"/>
                  <a:pt x="2935" y="206"/>
                  <a:pt x="3061" y="211"/>
                </a:cubicBezTo>
                <a:cubicBezTo>
                  <a:pt x="3119" y="213"/>
                  <a:pt x="3155" y="270"/>
                  <a:pt x="3207" y="288"/>
                </a:cubicBezTo>
                <a:cubicBezTo>
                  <a:pt x="3272" y="282"/>
                  <a:pt x="3319" y="272"/>
                  <a:pt x="3379" y="254"/>
                </a:cubicBezTo>
                <a:cubicBezTo>
                  <a:pt x="3388" y="248"/>
                  <a:pt x="3396" y="241"/>
                  <a:pt x="3405" y="236"/>
                </a:cubicBezTo>
                <a:cubicBezTo>
                  <a:pt x="3413" y="232"/>
                  <a:pt x="3423" y="233"/>
                  <a:pt x="3431" y="228"/>
                </a:cubicBezTo>
                <a:cubicBezTo>
                  <a:pt x="3574" y="133"/>
                  <a:pt x="3448" y="178"/>
                  <a:pt x="3766" y="168"/>
                </a:cubicBezTo>
                <a:cubicBezTo>
                  <a:pt x="3806" y="157"/>
                  <a:pt x="3823" y="145"/>
                  <a:pt x="3852" y="116"/>
                </a:cubicBezTo>
                <a:cubicBezTo>
                  <a:pt x="4072" y="130"/>
                  <a:pt x="4069" y="132"/>
                  <a:pt x="4350" y="125"/>
                </a:cubicBezTo>
                <a:cubicBezTo>
                  <a:pt x="4397" y="78"/>
                  <a:pt x="4476" y="60"/>
                  <a:pt x="4540" y="47"/>
                </a:cubicBezTo>
                <a:cubicBezTo>
                  <a:pt x="4767" y="60"/>
                  <a:pt x="4992" y="65"/>
                  <a:pt x="5219" y="56"/>
                </a:cubicBezTo>
                <a:cubicBezTo>
                  <a:pt x="5387" y="0"/>
                  <a:pt x="5598" y="47"/>
                  <a:pt x="5778" y="47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0341" name="Text Box 5"/>
          <p:cNvSpPr txBox="1">
            <a:spLocks noChangeArrowheads="1"/>
          </p:cNvSpPr>
          <p:nvPr/>
        </p:nvSpPr>
        <p:spPr bwMode="auto">
          <a:xfrm>
            <a:off x="5943600" y="685800"/>
            <a:ext cx="3200400" cy="8239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A Horizon</a:t>
            </a:r>
          </a:p>
        </p:txBody>
      </p:sp>
      <p:sp>
        <p:nvSpPr>
          <p:cNvPr id="910342" name="Freeform 6"/>
          <p:cNvSpPr>
            <a:spLocks/>
          </p:cNvSpPr>
          <p:nvPr/>
        </p:nvSpPr>
        <p:spPr bwMode="auto">
          <a:xfrm>
            <a:off x="41275" y="-14288"/>
            <a:ext cx="9088438" cy="6159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" y="43"/>
              </a:cxn>
              <a:cxn ang="0">
                <a:pos x="713" y="121"/>
              </a:cxn>
              <a:cxn ang="0">
                <a:pos x="1074" y="155"/>
              </a:cxn>
              <a:cxn ang="0">
                <a:pos x="1212" y="190"/>
              </a:cxn>
              <a:cxn ang="0">
                <a:pos x="3172" y="207"/>
              </a:cxn>
              <a:cxn ang="0">
                <a:pos x="3430" y="258"/>
              </a:cxn>
              <a:cxn ang="0">
                <a:pos x="4187" y="267"/>
              </a:cxn>
              <a:cxn ang="0">
                <a:pos x="4642" y="258"/>
              </a:cxn>
              <a:cxn ang="0">
                <a:pos x="4771" y="207"/>
              </a:cxn>
              <a:cxn ang="0">
                <a:pos x="5725" y="155"/>
              </a:cxn>
            </a:cxnLst>
            <a:rect l="0" t="0" r="r" b="b"/>
            <a:pathLst>
              <a:path w="5725" h="388">
                <a:moveTo>
                  <a:pt x="0" y="0"/>
                </a:moveTo>
                <a:cubicBezTo>
                  <a:pt x="61" y="9"/>
                  <a:pt x="114" y="25"/>
                  <a:pt x="172" y="43"/>
                </a:cubicBezTo>
                <a:cubicBezTo>
                  <a:pt x="336" y="155"/>
                  <a:pt x="508" y="116"/>
                  <a:pt x="713" y="121"/>
                </a:cubicBezTo>
                <a:cubicBezTo>
                  <a:pt x="831" y="148"/>
                  <a:pt x="953" y="146"/>
                  <a:pt x="1074" y="155"/>
                </a:cubicBezTo>
                <a:cubicBezTo>
                  <a:pt x="1124" y="162"/>
                  <a:pt x="1164" y="175"/>
                  <a:pt x="1212" y="190"/>
                </a:cubicBezTo>
                <a:cubicBezTo>
                  <a:pt x="1854" y="388"/>
                  <a:pt x="1229" y="198"/>
                  <a:pt x="3172" y="207"/>
                </a:cubicBezTo>
                <a:cubicBezTo>
                  <a:pt x="3258" y="227"/>
                  <a:pt x="3345" y="232"/>
                  <a:pt x="3430" y="258"/>
                </a:cubicBezTo>
                <a:cubicBezTo>
                  <a:pt x="3682" y="246"/>
                  <a:pt x="3935" y="247"/>
                  <a:pt x="4187" y="267"/>
                </a:cubicBezTo>
                <a:cubicBezTo>
                  <a:pt x="4339" y="264"/>
                  <a:pt x="4490" y="263"/>
                  <a:pt x="4642" y="258"/>
                </a:cubicBezTo>
                <a:cubicBezTo>
                  <a:pt x="4685" y="256"/>
                  <a:pt x="4730" y="220"/>
                  <a:pt x="4771" y="207"/>
                </a:cubicBezTo>
                <a:cubicBezTo>
                  <a:pt x="5029" y="38"/>
                  <a:pt x="5512" y="155"/>
                  <a:pt x="5725" y="155"/>
                </a:cubicBezTo>
              </a:path>
            </a:pathLst>
          </a:custGeom>
          <a:noFill/>
          <a:ln w="76200" cmpd="sng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0343" name="Text Box 7"/>
          <p:cNvSpPr txBox="1">
            <a:spLocks noChangeArrowheads="1"/>
          </p:cNvSpPr>
          <p:nvPr/>
        </p:nvSpPr>
        <p:spPr bwMode="auto">
          <a:xfrm>
            <a:off x="5943600" y="3200400"/>
            <a:ext cx="3200400" cy="8239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B Horizon</a:t>
            </a: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5943600" y="5715000"/>
            <a:ext cx="3200400" cy="823913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C Horizon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animBg="1"/>
      <p:bldP spid="910340" grpId="0" animBg="1"/>
      <p:bldP spid="910341" grpId="0" animBg="1"/>
      <p:bldP spid="910342" grpId="0" animBg="1"/>
      <p:bldP spid="910343" grpId="0" animBg="1"/>
      <p:bldP spid="910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Membership\K-12\SSSA K-12 Folder\Teachers Guide\Images\6--soil-pro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68968" cy="68122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51064" y="1600200"/>
            <a:ext cx="2978701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Berlin Sans FB" pitchFamily="34" charset="0"/>
              </a:rPr>
              <a:t>O</a:t>
            </a:r>
            <a:r>
              <a:rPr lang="en-US" sz="5400" dirty="0" smtClean="0">
                <a:latin typeface="Berlin Sans FB" pitchFamily="34" charset="0"/>
              </a:rPr>
              <a:t>ur </a:t>
            </a:r>
            <a:endParaRPr lang="en-US" sz="5400" dirty="0" smtClean="0">
              <a:latin typeface="Berlin Sans FB" pitchFamily="34" charset="0"/>
            </a:endParaRPr>
          </a:p>
          <a:p>
            <a:r>
              <a:rPr lang="en-US" sz="5400" b="1" dirty="0" smtClean="0">
                <a:latin typeface="Berlin Sans FB" pitchFamily="34" charset="0"/>
              </a:rPr>
              <a:t>A</a:t>
            </a:r>
            <a:r>
              <a:rPr lang="en-US" sz="5400" dirty="0" smtClean="0">
                <a:latin typeface="Berlin Sans FB" pitchFamily="34" charset="0"/>
              </a:rPr>
              <a:t>unt </a:t>
            </a:r>
          </a:p>
          <a:p>
            <a:r>
              <a:rPr lang="en-US" sz="5400" b="1" dirty="0" smtClean="0">
                <a:latin typeface="Berlin Sans FB" pitchFamily="34" charset="0"/>
              </a:rPr>
              <a:t>E</a:t>
            </a:r>
            <a:r>
              <a:rPr lang="en-US" sz="5400" dirty="0" smtClean="0">
                <a:latin typeface="Berlin Sans FB" pitchFamily="34" charset="0"/>
              </a:rPr>
              <a:t>thel </a:t>
            </a:r>
          </a:p>
          <a:p>
            <a:r>
              <a:rPr lang="en-US" sz="5400" b="1" dirty="0" smtClean="0">
                <a:latin typeface="Berlin Sans FB" pitchFamily="34" charset="0"/>
              </a:rPr>
              <a:t>B</a:t>
            </a:r>
            <a:r>
              <a:rPr lang="en-US" sz="5400" dirty="0" smtClean="0">
                <a:latin typeface="Berlin Sans FB" pitchFamily="34" charset="0"/>
              </a:rPr>
              <a:t>akes </a:t>
            </a:r>
          </a:p>
          <a:p>
            <a:r>
              <a:rPr lang="en-US" sz="5400" b="1" dirty="0" smtClean="0">
                <a:latin typeface="Berlin Sans FB" pitchFamily="34" charset="0"/>
              </a:rPr>
              <a:t>C</a:t>
            </a:r>
            <a:r>
              <a:rPr lang="en-US" sz="5400" dirty="0" smtClean="0">
                <a:latin typeface="Berlin Sans FB" pitchFamily="34" charset="0"/>
              </a:rPr>
              <a:t>ookies </a:t>
            </a:r>
          </a:p>
          <a:p>
            <a:r>
              <a:rPr lang="en-US" sz="5400" b="1" dirty="0" smtClean="0">
                <a:latin typeface="Berlin Sans FB" pitchFamily="34" charset="0"/>
              </a:rPr>
              <a:t>R</a:t>
            </a:r>
            <a:r>
              <a:rPr lang="en-US" sz="5400" dirty="0" smtClean="0">
                <a:latin typeface="Berlin Sans FB" pitchFamily="34" charset="0"/>
              </a:rPr>
              <a:t>egularly</a:t>
            </a:r>
            <a:endParaRPr lang="en-US" sz="5400" dirty="0" smtClean="0">
              <a:latin typeface="Berlin Sans FB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0" y="0"/>
            <a:ext cx="6096000" cy="1143000"/>
          </a:xfrm>
          <a:prstGeom prst="rect">
            <a:avLst/>
          </a:prstGeom>
          <a:noFill/>
          <a:ln/>
        </p:spPr>
        <p:txBody>
          <a:bodyPr lIns="90488" tIns="44450" rIns="90488" bIns="44450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Remember the Ideal Profile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0" y="838200"/>
            <a:ext cx="6096000" cy="1143000"/>
          </a:xfrm>
          <a:prstGeom prst="rect">
            <a:avLst/>
          </a:prstGeom>
          <a:noFill/>
          <a:ln/>
        </p:spPr>
        <p:txBody>
          <a:bodyPr lIns="90488" tIns="44450" rIns="90488" bIns="44450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Using this Pneumonic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 Device: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4325" y="-32385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0488" tIns="44450" rIns="90488" bIns="44450" anchorCtr="0">
            <a:normAutofit/>
          </a:bodyPr>
          <a:lstStyle/>
          <a:p>
            <a:r>
              <a:rPr lang="en-US" dirty="0">
                <a:latin typeface="Berlin Sans FB" pitchFamily="34" charset="0"/>
              </a:rPr>
              <a:t>Organic (O) Horizons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O horizons or layers:  Layers dominated by organic material.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Identification </a:t>
            </a:r>
            <a:r>
              <a:rPr lang="en-US" dirty="0">
                <a:latin typeface="Berlin Sans FB" pitchFamily="34" charset="0"/>
              </a:rPr>
              <a:t>Criteria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&gt;20% organic matter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Berlin Sans FB" pitchFamily="34" charset="0"/>
              </a:rPr>
              <a:t>Dark color </a:t>
            </a:r>
            <a:r>
              <a:rPr lang="en-US" dirty="0" smtClean="0">
                <a:latin typeface="Berlin Sans FB" pitchFamily="34" charset="0"/>
              </a:rPr>
              <a:t>(</a:t>
            </a:r>
            <a:endParaRPr lang="en-US" dirty="0">
              <a:latin typeface="Berlin Sans FB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Feels ‘Squishy”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Identifiable dead leaves, grass, etc. accumulated at surface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69987" name="Picture 3" descr="Pungo pit"/>
          <p:cNvPicPr>
            <a:picLocks noChangeAspect="1" noChangeArrowheads="1"/>
          </p:cNvPicPr>
          <p:nvPr/>
        </p:nvPicPr>
        <p:blipFill>
          <a:blip r:embed="rId3" cstate="print"/>
          <a:srcRect t="12222" b="8778"/>
          <a:stretch>
            <a:fillRect/>
          </a:stretch>
        </p:blipFill>
        <p:spPr bwMode="auto">
          <a:xfrm>
            <a:off x="1447800" y="0"/>
            <a:ext cx="65107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2040</Words>
  <Application>Microsoft Office PowerPoint</Application>
  <PresentationFormat>On-screen Show (4:3)</PresentationFormat>
  <Paragraphs>243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How do soils form?</vt:lpstr>
      <vt:lpstr>How do you start describing the soil?</vt:lpstr>
      <vt:lpstr>Soil Profile Descriptions</vt:lpstr>
      <vt:lpstr>Slide 4</vt:lpstr>
      <vt:lpstr>Slide 5</vt:lpstr>
      <vt:lpstr>Slide 6</vt:lpstr>
      <vt:lpstr>Slide 7</vt:lpstr>
      <vt:lpstr>Organic (O) Horizons</vt:lpstr>
      <vt:lpstr>Slide 9</vt:lpstr>
      <vt:lpstr>Slide 10</vt:lpstr>
      <vt:lpstr>A Horizons</vt:lpstr>
      <vt:lpstr>Slide 12</vt:lpstr>
      <vt:lpstr>Slide 13</vt:lpstr>
      <vt:lpstr>E Horizons</vt:lpstr>
      <vt:lpstr>Slide 15</vt:lpstr>
      <vt:lpstr>Slide 16</vt:lpstr>
      <vt:lpstr>B Horizons</vt:lpstr>
      <vt:lpstr>Slide 18</vt:lpstr>
      <vt:lpstr>Slide 19</vt:lpstr>
      <vt:lpstr>C Horizon</vt:lpstr>
      <vt:lpstr>Slide 21</vt:lpstr>
      <vt:lpstr>R Horizon</vt:lpstr>
      <vt:lpstr>Vocabulary</vt:lpstr>
      <vt:lpstr>Vocabulary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soils form?</dc:title>
  <dc:creator>Dave</dc:creator>
  <cp:lastModifiedBy>intern</cp:lastModifiedBy>
  <cp:revision>32</cp:revision>
  <dcterms:created xsi:type="dcterms:W3CDTF">2011-07-03T14:32:48Z</dcterms:created>
  <dcterms:modified xsi:type="dcterms:W3CDTF">2011-12-16T18:24:53Z</dcterms:modified>
</cp:coreProperties>
</file>