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2" r:id="rId5"/>
    <p:sldId id="263" r:id="rId6"/>
    <p:sldId id="264" r:id="rId7"/>
    <p:sldId id="259" r:id="rId8"/>
    <p:sldId id="265" r:id="rId9"/>
    <p:sldId id="257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05" autoAdjust="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4438-6702-4D87-BB51-98DCD516ABA9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30DD4-783D-4D56-99F8-D6A2AEE06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the processes that occur in a soil? Give an example of each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Additions – rain adds water, dust adds minerals, as plants die and animals poop organic mater is added, humans also add fertilizer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Losses – evaporation, nutrient up take, leaching of nutrients and elements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Translocations – gravity pull water and dissolved materials down, OM can move in many directions due to critters, clay movement,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eluviated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horizon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Transformations – decomposition, weathering, iron rusting (reddening) or dissolving (graying), clay formation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 how a soil will change with time.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 accumulates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A horizon forms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Horizons get thicker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May get redder if well drained or get grayer if wet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E horizon becomes more evident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0DD4-783D-4D56-99F8-D6A2AEE064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words are not defined in Soil! Get the Inside Scoop but are defined below.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Additions – to add material or substance to the soil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Losses – to remove material or substance from the soil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Translocation – to move material or substance within the soil without adding or removing anything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0DD4-783D-4D56-99F8-D6A2AEE064C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</a:t>
            </a:r>
            <a:r>
              <a:rPr lang="en-US" baseline="0" dirty="0" smtClean="0"/>
              <a:t> basic processes.  Ask students to come up with more examples for each as each is discussed in the next 4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0DD4-783D-4D56-99F8-D6A2AEE064C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Materials can be added to the soil in many ways.</a:t>
            </a:r>
            <a:r>
              <a:rPr lang="en-US" baseline="0" dirty="0" smtClean="0"/>
              <a:t>  Natural ways include rainfall, dust settling, animal wastes, tree leaves in the fall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Humans add wastes as well as fertilizer.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0DD4-783D-4D56-99F8-D6A2AEE064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Losses are removal of components</a:t>
            </a:r>
            <a:r>
              <a:rPr lang="en-US" baseline="0" dirty="0" smtClean="0"/>
              <a:t> from the soil profile.  Leaching can first translocate components deeper in the profile but in extreme cases where the component is removed it is referred to as a leaching loss.  Erosion is another example of a loss.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Decomposition can both transform (organic material to humus) and cause a loss (organic matter to carbon dioxide which then moves to the atmosphere)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0DD4-783D-4D56-99F8-D6A2AEE064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Translocation is moving components within the soil profile but not leaving the profile</a:t>
            </a:r>
          </a:p>
          <a:p>
            <a:endParaRPr lang="en-US" dirty="0" smtClean="0"/>
          </a:p>
          <a:p>
            <a:r>
              <a:rPr lang="en-US" dirty="0" smtClean="0"/>
              <a:t>Movement is often due to water flow by gravity.  Water moves minerals, nutrients,</a:t>
            </a:r>
            <a:r>
              <a:rPr lang="en-US" baseline="0" dirty="0" smtClean="0"/>
              <a:t> and organic matter.  If these materials leave the profile it is a loss.  So Loss can begin with simple translocation.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Movement is not always down as evaporation can cause minerals dissolved in water to move upwards.  An example is salts on the surface of some desert or drier soils.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0DD4-783D-4D56-99F8-D6A2AEE064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Minerals in rock</a:t>
            </a:r>
            <a:r>
              <a:rPr lang="en-US" baseline="0" dirty="0" smtClean="0"/>
              <a:t> weather to clay</a:t>
            </a:r>
          </a:p>
          <a:p>
            <a:endParaRPr lang="en-US" baseline="0" dirty="0" smtClean="0"/>
          </a:p>
          <a:p>
            <a:r>
              <a:rPr lang="en-US" baseline="0" dirty="0" smtClean="0"/>
              <a:t>Rocks break in to smaller pieces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Iron in minerals turns to rust (iron oxides)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Leaves decompose to humus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0DD4-783D-4D56-99F8-D6A2AEE064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 is constantly changing due</a:t>
            </a:r>
            <a:r>
              <a:rPr lang="en-US" baseline="0" dirty="0" smtClean="0"/>
              <a:t> to the 4 processes.  This means soil is dynamic –in a constant state of change.  This diagram may help understand better how the processes affect the soil.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0DD4-783D-4D56-99F8-D6A2AEE064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soil changes as a result of the process acting upon it.  In a very general sense this diagram shows how the soil changes over time.  In the next section CLORPT other factors of formation will be discussed to help further understand how a soil changes and how truly dynamic it 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a well developed </a:t>
            </a:r>
            <a:r>
              <a:rPr lang="en-US" baseline="0" smtClean="0"/>
              <a:t>soil profile will </a:t>
            </a:r>
            <a:r>
              <a:rPr lang="en-US" baseline="0" dirty="0" smtClean="0"/>
              <a:t>have more and thicker horizons than a less developed </a:t>
            </a:r>
            <a:r>
              <a:rPr lang="en-US" baseline="0" smtClean="0"/>
              <a:t>soil profile.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0DD4-783D-4D56-99F8-D6A2AEE064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words are defined</a:t>
            </a:r>
            <a:r>
              <a:rPr lang="en-US" baseline="0" dirty="0" smtClean="0"/>
              <a:t> in Soil! Get the Inside Scoop.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30DD4-783D-4D56-99F8-D6A2AEE064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59D9-5A84-4C1F-8D09-56B3A38E5D75}" type="datetimeFigureOut">
              <a:rPr lang="en-US" smtClean="0"/>
              <a:pPr/>
              <a:t>12/19/2011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966D9-EABF-44F3-8E6E-FAC84F70FD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oop-slide-title-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/>
          <a:p>
            <a:r>
              <a:rPr lang="en-US" dirty="0" smtClean="0"/>
              <a:t>How do soils form?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9563" y="-200025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" pitchFamily="34" charset="0"/>
              </a:rPr>
              <a:t>Vocabulary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Additions</a:t>
            </a:r>
          </a:p>
          <a:p>
            <a:r>
              <a:rPr lang="en-US" dirty="0" smtClean="0">
                <a:latin typeface="Berlin Sans FB" pitchFamily="34" charset="0"/>
              </a:rPr>
              <a:t>Losses</a:t>
            </a:r>
          </a:p>
          <a:p>
            <a:r>
              <a:rPr lang="en-US" dirty="0" smtClean="0">
                <a:latin typeface="Berlin Sans FB" pitchFamily="34" charset="0"/>
              </a:rPr>
              <a:t>Translocation</a:t>
            </a:r>
          </a:p>
          <a:p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4</a:t>
            </a:r>
            <a:r>
              <a:rPr lang="en-US" b="1" dirty="0" smtClean="0">
                <a:latin typeface="Berlin Sans FB" pitchFamily="34" charset="0"/>
              </a:rPr>
              <a:t> basic processes in the soil</a:t>
            </a:r>
            <a:endParaRPr lang="en-US" b="1" dirty="0">
              <a:latin typeface="Berlin Sans FB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28600" y="1295400"/>
            <a:ext cx="2971800" cy="1491615"/>
            <a:chOff x="228600" y="1295400"/>
            <a:chExt cx="2971800" cy="1491615"/>
          </a:xfrm>
        </p:grpSpPr>
        <p:pic>
          <p:nvPicPr>
            <p:cNvPr id="1028" name="Picture 4" descr="H:\Membership\K-12\SSSA K-12 Folder\Teachers Guide\Images\07-03-addition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295400"/>
              <a:ext cx="2286000" cy="1491615"/>
            </a:xfrm>
            <a:prstGeom prst="rect">
              <a:avLst/>
            </a:prstGeom>
            <a:noFill/>
          </p:spPr>
        </p:pic>
        <p:sp>
          <p:nvSpPr>
            <p:cNvPr id="8" name="Plus 7"/>
            <p:cNvSpPr/>
            <p:nvPr/>
          </p:nvSpPr>
          <p:spPr>
            <a:xfrm>
              <a:off x="2286000" y="1447800"/>
              <a:ext cx="914400" cy="9144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95400" y="2514600"/>
            <a:ext cx="2743200" cy="1522095"/>
            <a:chOff x="2133600" y="2514600"/>
            <a:chExt cx="2743200" cy="1522095"/>
          </a:xfrm>
        </p:grpSpPr>
        <p:pic>
          <p:nvPicPr>
            <p:cNvPr id="1029" name="Picture 5" descr="H:\Membership\K-12\SSSA K-12 Folder\Teachers Guide\Images\07-05-losse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2514600"/>
              <a:ext cx="2286000" cy="1522095"/>
            </a:xfrm>
            <a:prstGeom prst="rect">
              <a:avLst/>
            </a:prstGeom>
            <a:noFill/>
          </p:spPr>
        </p:pic>
        <p:sp>
          <p:nvSpPr>
            <p:cNvPr id="9" name="Minus 8"/>
            <p:cNvSpPr/>
            <p:nvPr/>
          </p:nvSpPr>
          <p:spPr>
            <a:xfrm>
              <a:off x="3962400" y="2895600"/>
              <a:ext cx="914400" cy="914400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71600" y="5143500"/>
            <a:ext cx="2743200" cy="1714500"/>
            <a:chOff x="2209800" y="5143500"/>
            <a:chExt cx="2743200" cy="1714500"/>
          </a:xfrm>
        </p:grpSpPr>
        <p:pic>
          <p:nvPicPr>
            <p:cNvPr id="3" name="Picture 2" descr="H:\Membership\K-12\SSSA K-12 Folder\Teachers Guide\Images\07-06-transformation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2495550" y="4857750"/>
              <a:ext cx="1714500" cy="2286000"/>
            </a:xfrm>
            <a:prstGeom prst="rect">
              <a:avLst/>
            </a:prstGeom>
            <a:noFill/>
          </p:spPr>
        </p:pic>
        <p:grpSp>
          <p:nvGrpSpPr>
            <p:cNvPr id="16" name="Group 15"/>
            <p:cNvGrpSpPr/>
            <p:nvPr/>
          </p:nvGrpSpPr>
          <p:grpSpPr>
            <a:xfrm>
              <a:off x="4008120" y="5638800"/>
              <a:ext cx="944880" cy="664464"/>
              <a:chOff x="5334000" y="3581400"/>
              <a:chExt cx="1493520" cy="1292352"/>
            </a:xfrm>
          </p:grpSpPr>
          <p:sp>
            <p:nvSpPr>
              <p:cNvPr id="14" name="Curved Right Arrow 13"/>
              <p:cNvSpPr/>
              <p:nvPr/>
            </p:nvSpPr>
            <p:spPr>
              <a:xfrm>
                <a:off x="5334000" y="3657600"/>
                <a:ext cx="731520" cy="1216152"/>
              </a:xfrm>
              <a:prstGeom prst="curv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Curved Right Arrow 14"/>
              <p:cNvSpPr/>
              <p:nvPr/>
            </p:nvSpPr>
            <p:spPr>
              <a:xfrm rot="10800000">
                <a:off x="6096000" y="3581400"/>
                <a:ext cx="731520" cy="1216152"/>
              </a:xfrm>
              <a:prstGeom prst="curv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04800" y="3733800"/>
            <a:ext cx="2746428" cy="1714500"/>
            <a:chOff x="304800" y="3733800"/>
            <a:chExt cx="2746428" cy="1714500"/>
          </a:xfrm>
        </p:grpSpPr>
        <p:pic>
          <p:nvPicPr>
            <p:cNvPr id="1027" name="Picture 3" descr="H:\Membership\K-12\SSSA K-12 Folder\Teachers Guide\Images\07-04-translocation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3733800"/>
              <a:ext cx="2286000" cy="1714500"/>
            </a:xfrm>
            <a:prstGeom prst="rect">
              <a:avLst/>
            </a:prstGeom>
            <a:noFill/>
          </p:spPr>
        </p:pic>
        <p:grpSp>
          <p:nvGrpSpPr>
            <p:cNvPr id="22" name="Group 21"/>
            <p:cNvGrpSpPr/>
            <p:nvPr/>
          </p:nvGrpSpPr>
          <p:grpSpPr>
            <a:xfrm>
              <a:off x="2209800" y="4267200"/>
              <a:ext cx="841428" cy="878649"/>
              <a:chOff x="6275294" y="4737847"/>
              <a:chExt cx="1332514" cy="1345961"/>
            </a:xfrm>
            <a:solidFill>
              <a:srgbClr val="FF0000"/>
            </a:solidFill>
          </p:grpSpPr>
          <p:grpSp>
            <p:nvGrpSpPr>
              <p:cNvPr id="21" name="Group 20"/>
              <p:cNvGrpSpPr/>
              <p:nvPr/>
            </p:nvGrpSpPr>
            <p:grpSpPr>
              <a:xfrm>
                <a:off x="6678168" y="4737847"/>
                <a:ext cx="929640" cy="1345961"/>
                <a:chOff x="6678168" y="4737847"/>
                <a:chExt cx="929640" cy="1345961"/>
              </a:xfrm>
              <a:grpFill/>
            </p:grpSpPr>
            <p:sp>
              <p:nvSpPr>
                <p:cNvPr id="17" name="Down Arrow 16"/>
                <p:cNvSpPr/>
                <p:nvPr/>
              </p:nvSpPr>
              <p:spPr>
                <a:xfrm>
                  <a:off x="6705600" y="5562600"/>
                  <a:ext cx="484632" cy="521208"/>
                </a:xfrm>
                <a:prstGeom prst="downArrow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Down Arrow 17"/>
                <p:cNvSpPr/>
                <p:nvPr/>
              </p:nvSpPr>
              <p:spPr>
                <a:xfrm rot="16200000">
                  <a:off x="7104888" y="5163312"/>
                  <a:ext cx="484632" cy="521208"/>
                </a:xfrm>
                <a:prstGeom prst="downArrow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Down Arrow 18"/>
                <p:cNvSpPr/>
                <p:nvPr/>
              </p:nvSpPr>
              <p:spPr>
                <a:xfrm rot="10800000">
                  <a:off x="6678168" y="4737847"/>
                  <a:ext cx="484632" cy="521208"/>
                </a:xfrm>
                <a:prstGeom prst="downArrow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Down Arrow 19"/>
              <p:cNvSpPr/>
              <p:nvPr/>
            </p:nvSpPr>
            <p:spPr>
              <a:xfrm rot="5400000">
                <a:off x="6293582" y="5163312"/>
                <a:ext cx="484632" cy="521208"/>
              </a:xfrm>
              <a:prstGeom prst="downArrow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3505200" y="1524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</a:rPr>
              <a:t>ADDITIONS</a:t>
            </a:r>
            <a:endParaRPr lang="en-US" sz="3600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2819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</a:rPr>
              <a:t>LOSSES</a:t>
            </a:r>
            <a:endParaRPr lang="en-US" sz="3600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0000" y="4267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</a:rPr>
              <a:t>TRANSLOCATIONS</a:t>
            </a:r>
            <a:endParaRPr lang="en-US" sz="3600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56388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</a:rPr>
              <a:t>TRANSFORMATIONS</a:t>
            </a:r>
            <a:endParaRPr lang="en-US" sz="3600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46439" y="4857690"/>
            <a:ext cx="4078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Berlin Sans FB" pitchFamily="34" charset="0"/>
              </a:rPr>
              <a:t>(MOVEMENT WITHIN THE SOIL)</a:t>
            </a:r>
            <a:endParaRPr lang="en-US" sz="2000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62484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Berlin Sans FB" pitchFamily="34" charset="0"/>
              </a:rPr>
              <a:t>(ONE COMPONENT CHANGES TO ANOTHER)</a:t>
            </a:r>
            <a:endParaRPr lang="en-US" sz="2000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erlin Sans FB" pitchFamily="34" charset="0"/>
              </a:rPr>
              <a:t>ADDITIONS</a:t>
            </a:r>
            <a:endParaRPr lang="en-US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676400" y="1066800"/>
            <a:ext cx="5791200" cy="2906738"/>
            <a:chOff x="228600" y="1295400"/>
            <a:chExt cx="2971800" cy="1491615"/>
          </a:xfrm>
        </p:grpSpPr>
        <p:pic>
          <p:nvPicPr>
            <p:cNvPr id="5" name="Picture 4" descr="H:\Membership\K-12\SSSA K-12 Folder\Teachers Guide\Images\07-03-addition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1295400"/>
              <a:ext cx="2286000" cy="1491615"/>
            </a:xfrm>
            <a:prstGeom prst="rect">
              <a:avLst/>
            </a:prstGeom>
            <a:noFill/>
          </p:spPr>
        </p:pic>
        <p:sp>
          <p:nvSpPr>
            <p:cNvPr id="6" name="Plus 5"/>
            <p:cNvSpPr/>
            <p:nvPr/>
          </p:nvSpPr>
          <p:spPr>
            <a:xfrm>
              <a:off x="2286000" y="1447800"/>
              <a:ext cx="914400" cy="914400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3995678"/>
            <a:ext cx="899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Rain adds </a:t>
            </a:r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</a:rPr>
              <a:t>WATER</a:t>
            </a:r>
            <a:r>
              <a:rPr lang="en-US" sz="3600" dirty="0" smtClean="0">
                <a:latin typeface="Berlin Sans FB" pitchFamily="34" charset="0"/>
              </a:rPr>
              <a:t>. </a:t>
            </a:r>
          </a:p>
          <a:p>
            <a:r>
              <a:rPr lang="en-US" sz="3600" dirty="0" smtClean="0">
                <a:latin typeface="Berlin Sans FB" pitchFamily="34" charset="0"/>
              </a:rPr>
              <a:t>	Dust adds </a:t>
            </a:r>
            <a:r>
              <a:rPr lang="en-US" sz="3600" b="1" dirty="0" smtClean="0">
                <a:solidFill>
                  <a:srgbClr val="7030A0"/>
                </a:solidFill>
                <a:latin typeface="Berlin Sans FB" pitchFamily="34" charset="0"/>
              </a:rPr>
              <a:t>MINERALS</a:t>
            </a:r>
            <a:r>
              <a:rPr lang="en-US" sz="3600" dirty="0" smtClean="0">
                <a:latin typeface="Berlin Sans FB" pitchFamily="34" charset="0"/>
              </a:rPr>
              <a:t>. </a:t>
            </a:r>
          </a:p>
          <a:p>
            <a:r>
              <a:rPr lang="en-US" sz="3600" dirty="0" smtClean="0">
                <a:latin typeface="Berlin Sans FB" pitchFamily="34" charset="0"/>
              </a:rPr>
              <a:t>Animal waste add </a:t>
            </a:r>
            <a:r>
              <a:rPr lang="en-US" sz="3600" b="1" dirty="0" smtClean="0">
                <a:latin typeface="Berlin Sans FB" pitchFamily="34" charset="0"/>
              </a:rPr>
              <a:t>ORGANIC MATTER </a:t>
            </a:r>
            <a:r>
              <a:rPr lang="en-US" sz="3600" dirty="0" smtClean="0">
                <a:latin typeface="Berlin Sans FB" pitchFamily="34" charset="0"/>
              </a:rPr>
              <a:t>and 	</a:t>
            </a:r>
            <a:r>
              <a:rPr lang="en-US" sz="3600" b="1" dirty="0" smtClean="0">
                <a:solidFill>
                  <a:srgbClr val="FFC000"/>
                </a:solidFill>
                <a:latin typeface="Berlin Sans FB" pitchFamily="34" charset="0"/>
              </a:rPr>
              <a:t>NUTRIENTS</a:t>
            </a:r>
            <a:r>
              <a:rPr lang="en-US" sz="3600" dirty="0" smtClean="0">
                <a:latin typeface="Berlin Sans FB" pitchFamily="34" charset="0"/>
              </a:rPr>
              <a:t>. </a:t>
            </a:r>
          </a:p>
          <a:p>
            <a:r>
              <a:rPr lang="en-US" sz="3600" dirty="0" smtClean="0">
                <a:latin typeface="Berlin Sans FB" pitchFamily="34" charset="0"/>
              </a:rPr>
              <a:t>Humans add </a:t>
            </a:r>
            <a:r>
              <a:rPr lang="en-US" sz="3600" b="1" dirty="0" smtClean="0">
                <a:solidFill>
                  <a:srgbClr val="00B050"/>
                </a:solidFill>
                <a:latin typeface="Berlin Sans FB" pitchFamily="34" charset="0"/>
              </a:rPr>
              <a:t>FERTILIZER</a:t>
            </a:r>
            <a:r>
              <a:rPr lang="en-US" sz="3600" dirty="0" smtClean="0">
                <a:latin typeface="Berlin Sans FB" pitchFamily="34" charset="0"/>
              </a:rPr>
              <a:t>.</a:t>
            </a:r>
            <a:endParaRPr lang="en-US" sz="3600" b="1" dirty="0">
              <a:solidFill>
                <a:srgbClr val="00B05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erlin Sans FB" pitchFamily="34" charset="0"/>
              </a:rPr>
              <a:t>LOSSES</a:t>
            </a:r>
            <a:endParaRPr lang="en-US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421082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</a:rPr>
              <a:t>WATER </a:t>
            </a:r>
            <a:r>
              <a:rPr lang="en-US" sz="3600" dirty="0" smtClean="0">
                <a:latin typeface="Berlin Sans FB" pitchFamily="34" charset="0"/>
              </a:rPr>
              <a:t>evaporates into the air. </a:t>
            </a:r>
          </a:p>
          <a:p>
            <a:r>
              <a:rPr lang="en-US" sz="3600" dirty="0" smtClean="0">
                <a:latin typeface="Berlin Sans FB" pitchFamily="34" charset="0"/>
              </a:rPr>
              <a:t>	Soil particles </a:t>
            </a:r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</a:rPr>
              <a:t>WASH AWAY </a:t>
            </a:r>
            <a:r>
              <a:rPr lang="en-US" sz="3600" dirty="0" smtClean="0">
                <a:latin typeface="Berlin Sans FB" pitchFamily="34" charset="0"/>
              </a:rPr>
              <a:t>in storms. </a:t>
            </a:r>
          </a:p>
          <a:p>
            <a:r>
              <a:rPr lang="en-US" sz="3600" b="1" dirty="0" smtClean="0">
                <a:latin typeface="Berlin Sans FB" pitchFamily="34" charset="0"/>
              </a:rPr>
              <a:t>ORGANIC MATTER </a:t>
            </a:r>
            <a:r>
              <a:rPr lang="en-US" sz="3600" dirty="0" smtClean="0">
                <a:latin typeface="Berlin Sans FB" pitchFamily="34" charset="0"/>
              </a:rPr>
              <a:t>may compose into 	</a:t>
            </a:r>
            <a:r>
              <a:rPr lang="en-US" sz="3600" i="1" dirty="0" smtClean="0">
                <a:latin typeface="Berlin Sans FB" pitchFamily="34" charset="0"/>
              </a:rPr>
              <a:t>carbon dioxide.</a:t>
            </a:r>
          </a:p>
          <a:p>
            <a:r>
              <a:rPr lang="en-US" sz="3600" b="1" dirty="0" smtClean="0">
                <a:solidFill>
                  <a:srgbClr val="FFC000"/>
                </a:solidFill>
                <a:latin typeface="Berlin Sans FB" pitchFamily="34" charset="0"/>
              </a:rPr>
              <a:t>NUTRIENTS</a:t>
            </a:r>
            <a:r>
              <a:rPr lang="en-US" sz="3600" dirty="0" smtClean="0">
                <a:latin typeface="Berlin Sans FB" pitchFamily="34" charset="0"/>
              </a:rPr>
              <a:t> and </a:t>
            </a:r>
            <a:r>
              <a:rPr lang="en-US" sz="3600" b="1" dirty="0" smtClean="0">
                <a:solidFill>
                  <a:srgbClr val="7030A0"/>
                </a:solidFill>
                <a:latin typeface="Berlin Sans FB" pitchFamily="34" charset="0"/>
              </a:rPr>
              <a:t>MINERALS</a:t>
            </a:r>
            <a:r>
              <a:rPr lang="en-US" sz="3600" dirty="0" smtClean="0">
                <a:latin typeface="Berlin Sans FB" pitchFamily="34" charset="0"/>
              </a:rPr>
              <a:t> leach into 	groundwater or are taken up by plants.</a:t>
            </a:r>
          </a:p>
          <a:p>
            <a:endParaRPr lang="en-US" sz="3600" b="1" dirty="0">
              <a:solidFill>
                <a:srgbClr val="00B050"/>
              </a:solidFill>
              <a:latin typeface="Berlin Sans FB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057400" y="914400"/>
            <a:ext cx="4629150" cy="2568536"/>
            <a:chOff x="2133600" y="2514600"/>
            <a:chExt cx="2743200" cy="1522095"/>
          </a:xfrm>
        </p:grpSpPr>
        <p:pic>
          <p:nvPicPr>
            <p:cNvPr id="6" name="Picture 5" descr="H:\Membership\K-12\SSSA K-12 Folder\Teachers Guide\Images\07-05-losse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33600" y="2514600"/>
              <a:ext cx="2286000" cy="1522095"/>
            </a:xfrm>
            <a:prstGeom prst="rect">
              <a:avLst/>
            </a:prstGeom>
            <a:noFill/>
          </p:spPr>
        </p:pic>
        <p:sp>
          <p:nvSpPr>
            <p:cNvPr id="7" name="Minus 6"/>
            <p:cNvSpPr/>
            <p:nvPr/>
          </p:nvSpPr>
          <p:spPr>
            <a:xfrm>
              <a:off x="3962400" y="2895600"/>
              <a:ext cx="914400" cy="914400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erlin Sans FB" pitchFamily="34" charset="0"/>
              </a:rPr>
              <a:t>TRANSLOCATIONS</a:t>
            </a:r>
            <a:endParaRPr lang="en-US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3866" y="819090"/>
            <a:ext cx="3850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Berlin Sans FB" pitchFamily="34" charset="0"/>
              </a:rPr>
              <a:t>MOVEMENT WITHIN THE SOIL</a:t>
            </a:r>
            <a:endParaRPr lang="en-US" sz="2000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362200" y="1219200"/>
            <a:ext cx="4419600" cy="2759004"/>
            <a:chOff x="304800" y="3733800"/>
            <a:chExt cx="2746428" cy="1714500"/>
          </a:xfrm>
        </p:grpSpPr>
        <p:pic>
          <p:nvPicPr>
            <p:cNvPr id="6" name="Picture 3" descr="H:\Membership\K-12\SSSA K-12 Folder\Teachers Guide\Images\07-04-translocation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3733800"/>
              <a:ext cx="2286000" cy="1714500"/>
            </a:xfrm>
            <a:prstGeom prst="rect">
              <a:avLst/>
            </a:prstGeom>
            <a:noFill/>
          </p:spPr>
        </p:pic>
        <p:grpSp>
          <p:nvGrpSpPr>
            <p:cNvPr id="7" name="Group 21"/>
            <p:cNvGrpSpPr/>
            <p:nvPr/>
          </p:nvGrpSpPr>
          <p:grpSpPr>
            <a:xfrm>
              <a:off x="2209809" y="4267200"/>
              <a:ext cx="841430" cy="878649"/>
              <a:chOff x="6275294" y="4737847"/>
              <a:chExt cx="1332514" cy="1345961"/>
            </a:xfrm>
            <a:solidFill>
              <a:srgbClr val="FF0000"/>
            </a:solidFill>
          </p:grpSpPr>
          <p:grpSp>
            <p:nvGrpSpPr>
              <p:cNvPr id="8" name="Group 20"/>
              <p:cNvGrpSpPr/>
              <p:nvPr/>
            </p:nvGrpSpPr>
            <p:grpSpPr>
              <a:xfrm>
                <a:off x="6678168" y="4737847"/>
                <a:ext cx="929640" cy="1345961"/>
                <a:chOff x="6678168" y="4737847"/>
                <a:chExt cx="929640" cy="1345961"/>
              </a:xfrm>
              <a:grpFill/>
            </p:grpSpPr>
            <p:sp>
              <p:nvSpPr>
                <p:cNvPr id="10" name="Down Arrow 9"/>
                <p:cNvSpPr/>
                <p:nvPr/>
              </p:nvSpPr>
              <p:spPr>
                <a:xfrm>
                  <a:off x="6705600" y="5562600"/>
                  <a:ext cx="484632" cy="521208"/>
                </a:xfrm>
                <a:prstGeom prst="downArrow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Down Arrow 10"/>
                <p:cNvSpPr/>
                <p:nvPr/>
              </p:nvSpPr>
              <p:spPr>
                <a:xfrm rot="16200000">
                  <a:off x="7104888" y="5163312"/>
                  <a:ext cx="484632" cy="521208"/>
                </a:xfrm>
                <a:prstGeom prst="downArrow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Down Arrow 11"/>
                <p:cNvSpPr/>
                <p:nvPr/>
              </p:nvSpPr>
              <p:spPr>
                <a:xfrm rot="10800000">
                  <a:off x="6678168" y="4737847"/>
                  <a:ext cx="484632" cy="521208"/>
                </a:xfrm>
                <a:prstGeom prst="downArrow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Down Arrow 8"/>
              <p:cNvSpPr/>
              <p:nvPr/>
            </p:nvSpPr>
            <p:spPr>
              <a:xfrm rot="5400000">
                <a:off x="6293582" y="5163312"/>
                <a:ext cx="484632" cy="521208"/>
              </a:xfrm>
              <a:prstGeom prst="downArrow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76200" y="391947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erlin Sans FB" pitchFamily="34" charset="0"/>
              </a:rPr>
              <a:t>GRAVITY</a:t>
            </a:r>
            <a:r>
              <a:rPr lang="en-US" sz="3600" dirty="0" smtClean="0">
                <a:latin typeface="Berlin Sans FB" pitchFamily="34" charset="0"/>
              </a:rPr>
              <a:t> pull </a:t>
            </a:r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</a:rPr>
              <a:t>WATER</a:t>
            </a:r>
            <a:r>
              <a:rPr lang="en-US" sz="3600" dirty="0" smtClean="0">
                <a:latin typeface="Berlin Sans FB" pitchFamily="34" charset="0"/>
              </a:rPr>
              <a:t> down from top to 	bottom.</a:t>
            </a:r>
          </a:p>
          <a:p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</a:rPr>
              <a:t>EVAPORATING</a:t>
            </a:r>
            <a:r>
              <a:rPr lang="en-US" sz="3600" dirty="0" smtClean="0">
                <a:latin typeface="Berlin Sans FB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Berlin Sans FB" pitchFamily="34" charset="0"/>
              </a:rPr>
              <a:t>WATER</a:t>
            </a:r>
            <a:r>
              <a:rPr lang="en-US" sz="3600" dirty="0" smtClean="0">
                <a:latin typeface="Berlin Sans FB" pitchFamily="34" charset="0"/>
              </a:rPr>
              <a:t> draws minerals up 	from bottom to top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Berlin Sans FB" pitchFamily="34" charset="0"/>
              </a:rPr>
              <a:t>ORGANISMS</a:t>
            </a:r>
            <a:r>
              <a:rPr lang="en-US" sz="3600" dirty="0" smtClean="0">
                <a:latin typeface="Berlin Sans FB" pitchFamily="34" charset="0"/>
              </a:rPr>
              <a:t> carry materials every direction.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Berlin Sans FB" pitchFamily="34" charset="0"/>
              </a:rPr>
              <a:t>TRANSFORMATIONS</a:t>
            </a:r>
            <a:endParaRPr lang="en-US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erlin Sans FB" pitchFamily="34" charset="0"/>
              </a:rPr>
              <a:t>Dead leaves decompose into </a:t>
            </a:r>
            <a:r>
              <a:rPr lang="en-US" sz="3600" b="1" dirty="0" smtClean="0">
                <a:latin typeface="Berlin Sans FB" pitchFamily="34" charset="0"/>
              </a:rPr>
              <a:t>HUMUS</a:t>
            </a:r>
            <a:r>
              <a:rPr lang="en-US" sz="3600" dirty="0" smtClean="0">
                <a:latin typeface="Berlin Sans FB" pitchFamily="34" charset="0"/>
              </a:rPr>
              <a:t>.</a:t>
            </a:r>
          </a:p>
          <a:p>
            <a:r>
              <a:rPr lang="en-US" sz="3600" dirty="0" smtClean="0">
                <a:latin typeface="Berlin Sans FB" pitchFamily="34" charset="0"/>
              </a:rPr>
              <a:t>	Hard rock </a:t>
            </a:r>
            <a:r>
              <a:rPr lang="en-US" sz="3600" b="1" dirty="0" smtClean="0">
                <a:solidFill>
                  <a:srgbClr val="7030A0"/>
                </a:solidFill>
                <a:latin typeface="Berlin Sans FB" pitchFamily="34" charset="0"/>
              </a:rPr>
              <a:t>WEATHERS</a:t>
            </a:r>
            <a:r>
              <a:rPr lang="en-US" sz="3600" dirty="0" smtClean="0">
                <a:latin typeface="Berlin Sans FB" pitchFamily="34" charset="0"/>
              </a:rPr>
              <a:t> into soft clay</a:t>
            </a:r>
          </a:p>
          <a:p>
            <a:r>
              <a:rPr lang="en-US" sz="3600" dirty="0" smtClean="0">
                <a:latin typeface="Berlin Sans FB" pitchFamily="34" charset="0"/>
              </a:rPr>
              <a:t>Oxygen </a:t>
            </a:r>
            <a:r>
              <a:rPr lang="en-US" sz="3600" b="1" dirty="0" smtClean="0">
                <a:solidFill>
                  <a:srgbClr val="FFC000"/>
                </a:solidFill>
                <a:latin typeface="Berlin Sans FB" pitchFamily="34" charset="0"/>
              </a:rPr>
              <a:t>REACTS</a:t>
            </a:r>
            <a:r>
              <a:rPr lang="en-US" sz="3600" dirty="0" smtClean="0">
                <a:latin typeface="Berlin Sans FB" pitchFamily="34" charset="0"/>
              </a:rPr>
              <a:t> with iron, “rusting” the soil 	into a reddish color.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752600" y="1219200"/>
            <a:ext cx="5486400" cy="3429000"/>
            <a:chOff x="2209800" y="5143500"/>
            <a:chExt cx="2743200" cy="1714500"/>
          </a:xfrm>
        </p:grpSpPr>
        <p:pic>
          <p:nvPicPr>
            <p:cNvPr id="6" name="Picture 5" descr="H:\Membership\K-12\SSSA K-12 Folder\Teachers Guide\Images\07-06-transformation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2495550" y="4857750"/>
              <a:ext cx="1714500" cy="2286000"/>
            </a:xfrm>
            <a:prstGeom prst="rect">
              <a:avLst/>
            </a:prstGeom>
            <a:noFill/>
          </p:spPr>
        </p:pic>
        <p:grpSp>
          <p:nvGrpSpPr>
            <p:cNvPr id="7" name="Group 15"/>
            <p:cNvGrpSpPr/>
            <p:nvPr/>
          </p:nvGrpSpPr>
          <p:grpSpPr>
            <a:xfrm>
              <a:off x="4008116" y="5638800"/>
              <a:ext cx="944879" cy="664464"/>
              <a:chOff x="5334000" y="3581400"/>
              <a:chExt cx="1493520" cy="1292352"/>
            </a:xfrm>
          </p:grpSpPr>
          <p:sp>
            <p:nvSpPr>
              <p:cNvPr id="8" name="Curved Right Arrow 7"/>
              <p:cNvSpPr/>
              <p:nvPr/>
            </p:nvSpPr>
            <p:spPr>
              <a:xfrm>
                <a:off x="5334000" y="3657600"/>
                <a:ext cx="731520" cy="1216152"/>
              </a:xfrm>
              <a:prstGeom prst="curv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Curved Right Arrow 8"/>
              <p:cNvSpPr/>
              <p:nvPr/>
            </p:nvSpPr>
            <p:spPr>
              <a:xfrm rot="10800000">
                <a:off x="6096000" y="3581400"/>
                <a:ext cx="731520" cy="1216152"/>
              </a:xfrm>
              <a:prstGeom prst="curved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676400" y="6858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Berlin Sans FB" pitchFamily="34" charset="0"/>
              </a:rPr>
              <a:t>(ONE COMPONENT CHANGES TO ANOTHER)</a:t>
            </a:r>
            <a:endParaRPr lang="en-US" sz="2000" b="1" dirty="0">
              <a:solidFill>
                <a:srgbClr val="0070C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embership\K-12\SSSA K-12 Folder\Teachers Guide\Images\09-looks-chan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6887" y="838200"/>
            <a:ext cx="4862513" cy="46291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53340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The older a soil gets, the more different it looks from its parent material. Soil is always </a:t>
            </a:r>
            <a:r>
              <a:rPr lang="en-US" sz="2800" b="1" dirty="0" smtClean="0">
                <a:solidFill>
                  <a:srgbClr val="FF0000"/>
                </a:solidFill>
                <a:latin typeface="Berlin Sans FB" pitchFamily="34" charset="0"/>
              </a:rPr>
              <a:t>changing </a:t>
            </a:r>
            <a:r>
              <a:rPr lang="en-US" sz="2800" dirty="0" smtClean="0">
                <a:latin typeface="Berlin Sans FB" pitchFamily="34" charset="0"/>
              </a:rPr>
              <a:t>– minerals, water, air, organic matter and organisms – always </a:t>
            </a:r>
            <a:r>
              <a:rPr lang="en-US" sz="2800" b="1" dirty="0" smtClean="0">
                <a:solidFill>
                  <a:srgbClr val="FF0000"/>
                </a:solidFill>
                <a:latin typeface="Berlin Sans FB" pitchFamily="34" charset="0"/>
              </a:rPr>
              <a:t>change.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Berlin Sans FB" pitchFamily="34" charset="0"/>
                <a:ea typeface="+mj-ea"/>
                <a:cs typeface="+mj-cs"/>
              </a:rPr>
              <a:t>Looks Change With Age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9563" y="-200025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Group 48"/>
          <p:cNvGrpSpPr/>
          <p:nvPr/>
        </p:nvGrpSpPr>
        <p:grpSpPr>
          <a:xfrm>
            <a:off x="-219635" y="304800"/>
            <a:ext cx="9516035" cy="3388757"/>
            <a:chOff x="-304800" y="392668"/>
            <a:chExt cx="9516035" cy="3388757"/>
          </a:xfrm>
        </p:grpSpPr>
        <p:grpSp>
          <p:nvGrpSpPr>
            <p:cNvPr id="42" name="Group 41"/>
            <p:cNvGrpSpPr/>
            <p:nvPr/>
          </p:nvGrpSpPr>
          <p:grpSpPr>
            <a:xfrm>
              <a:off x="-304800" y="685006"/>
              <a:ext cx="9516035" cy="3096419"/>
              <a:chOff x="-304800" y="685006"/>
              <a:chExt cx="9516035" cy="309641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-304800" y="838200"/>
                <a:ext cx="9516035" cy="2943225"/>
                <a:chOff x="-304800" y="838200"/>
                <a:chExt cx="9516035" cy="2943225"/>
              </a:xfrm>
            </p:grpSpPr>
            <p:pic>
              <p:nvPicPr>
                <p:cNvPr id="2" name="Picture 2" descr="H:\Membership\K-12\SSSA K-12 Folder\Teachers Guide\Images\07-02-snapshot-FLAT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304800" y="838200"/>
                  <a:ext cx="7862888" cy="2943225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13" name="Straight Connector 12"/>
                <p:cNvCxnSpPr/>
                <p:nvPr/>
              </p:nvCxnSpPr>
              <p:spPr>
                <a:xfrm>
                  <a:off x="7315200" y="3429000"/>
                  <a:ext cx="381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7315200" y="2895600"/>
                  <a:ext cx="381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7315200" y="1981200"/>
                  <a:ext cx="381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315200" y="1524000"/>
                  <a:ext cx="381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7315200" y="1371600"/>
                  <a:ext cx="381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7315200" y="1293812"/>
                  <a:ext cx="3810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7839635" y="1107141"/>
                  <a:ext cx="11286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 - topsoil</a:t>
                  </a:r>
                  <a:endParaRPr lang="en-US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839635" y="1307068"/>
                  <a:ext cx="12316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E-</a:t>
                  </a:r>
                  <a:r>
                    <a:rPr lang="en-US" dirty="0" err="1" smtClean="0"/>
                    <a:t>Eluviated</a:t>
                  </a:r>
                  <a:endParaRPr lang="en-US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839635" y="1688068"/>
                  <a:ext cx="10988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B- Subsoil</a:t>
                  </a:r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839635" y="2096869"/>
                  <a:ext cx="1371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C-Parent Material</a:t>
                  </a:r>
                  <a:endParaRPr lang="en-US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839635" y="2983468"/>
                  <a:ext cx="1371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R- Bedrock</a:t>
                  </a:r>
                  <a:endParaRPr lang="en-US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0" y="685006"/>
                <a:ext cx="7737018" cy="610394"/>
                <a:chOff x="76200" y="685006"/>
                <a:chExt cx="7737018" cy="610394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7200106" y="1180306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>
                  <a:off x="5752306" y="1179512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5400000">
                  <a:off x="4304506" y="1179512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5400000">
                  <a:off x="2858294" y="1179512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1410494" y="1179512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76200" y="685006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374714" y="685006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10</a:t>
                  </a:r>
                  <a:endParaRPr lang="en-US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705496" y="685006"/>
                  <a:ext cx="5357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100</a:t>
                  </a:r>
                  <a:endParaRPr lang="en-US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4114800" y="685006"/>
                  <a:ext cx="7104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1,000</a:t>
                  </a:r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461749" y="685006"/>
                  <a:ext cx="82747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10,000</a:t>
                  </a:r>
                  <a:endParaRPr lang="en-US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868729" y="685006"/>
                  <a:ext cx="9444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100,000</a:t>
                  </a:r>
                  <a:endParaRPr lang="en-US" dirty="0"/>
                </a:p>
              </p:txBody>
            </p:sp>
          </p:grpSp>
        </p:grpSp>
        <p:sp>
          <p:nvSpPr>
            <p:cNvPr id="43" name="TextBox 42"/>
            <p:cNvSpPr txBox="1"/>
            <p:nvPr/>
          </p:nvSpPr>
          <p:spPr>
            <a:xfrm>
              <a:off x="77796" y="392668"/>
              <a:ext cx="1522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AGE IN YEARS </a:t>
              </a:r>
              <a:endParaRPr lang="en-US" dirty="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524000" y="533400"/>
              <a:ext cx="7620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113506" y="1180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-228600" y="38862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lin Sans FB" pitchFamily="34" charset="0"/>
              </a:rPr>
              <a:t>A soil profile is like a snap-shot, capturing what the soil looks like </a:t>
            </a:r>
            <a:r>
              <a:rPr lang="en-US" sz="2800" b="1" dirty="0" smtClean="0">
                <a:latin typeface="Berlin Sans FB" pitchFamily="34" charset="0"/>
              </a:rPr>
              <a:t>NOW</a:t>
            </a:r>
            <a:r>
              <a:rPr lang="en-US" sz="2800" dirty="0" smtClean="0">
                <a:latin typeface="Berlin Sans FB" pitchFamily="34" charset="0"/>
              </a:rPr>
              <a:t>. In the </a:t>
            </a:r>
            <a:r>
              <a:rPr lang="en-US" sz="2800" b="1" dirty="0" smtClean="0">
                <a:solidFill>
                  <a:srgbClr val="FF0000"/>
                </a:solidFill>
                <a:latin typeface="Berlin Sans FB" pitchFamily="34" charset="0"/>
              </a:rPr>
              <a:t>PAST</a:t>
            </a:r>
            <a:r>
              <a:rPr lang="en-US" sz="2800" dirty="0" smtClean="0">
                <a:latin typeface="Berlin Sans FB" pitchFamily="34" charset="0"/>
              </a:rPr>
              <a:t>, soil looked different, and in the </a:t>
            </a:r>
            <a:r>
              <a:rPr lang="en-US" sz="2800" b="1" dirty="0" smtClean="0">
                <a:solidFill>
                  <a:srgbClr val="00B050"/>
                </a:solidFill>
                <a:latin typeface="Berlin Sans FB" pitchFamily="34" charset="0"/>
              </a:rPr>
              <a:t>FUTURE</a:t>
            </a:r>
            <a:r>
              <a:rPr lang="en-US" sz="2800" dirty="0" smtClean="0">
                <a:latin typeface="Berlin Sans FB" pitchFamily="34" charset="0"/>
              </a:rPr>
              <a:t>, it will look different then it does now.</a:t>
            </a:r>
            <a:endParaRPr lang="en-US" sz="2800" b="1" dirty="0" smtClean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9563" y="-200025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erlin Sans FB" pitchFamily="34" charset="0"/>
              </a:rPr>
              <a:t>Vocabulary</a:t>
            </a:r>
            <a:endParaRPr lang="en-US" b="1" dirty="0">
              <a:latin typeface="Berlin Sans FB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Transform</a:t>
            </a:r>
          </a:p>
          <a:p>
            <a:r>
              <a:rPr lang="en-US" dirty="0" smtClean="0">
                <a:latin typeface="Berlin Sans FB" pitchFamily="34" charset="0"/>
              </a:rPr>
              <a:t>Weathering</a:t>
            </a:r>
          </a:p>
          <a:p>
            <a:r>
              <a:rPr lang="en-US" dirty="0" smtClean="0">
                <a:latin typeface="Berlin Sans FB" pitchFamily="34" charset="0"/>
              </a:rPr>
              <a:t>Decompose </a:t>
            </a:r>
          </a:p>
          <a:p>
            <a:r>
              <a:rPr lang="en-US" dirty="0" smtClean="0">
                <a:latin typeface="Berlin Sans FB" pitchFamily="34" charset="0"/>
              </a:rPr>
              <a:t>Leaching</a:t>
            </a:r>
          </a:p>
          <a:p>
            <a:r>
              <a:rPr lang="en-US" dirty="0" smtClean="0">
                <a:latin typeface="Berlin Sans FB" pitchFamily="34" charset="0"/>
              </a:rPr>
              <a:t>Minerals</a:t>
            </a:r>
          </a:p>
          <a:p>
            <a:endParaRPr lang="en-US" dirty="0"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erlin Sans FB" pitchFamily="34" charset="0"/>
              </a:rPr>
              <a:t>Organic Matter</a:t>
            </a:r>
          </a:p>
          <a:p>
            <a:r>
              <a:rPr lang="en-US" dirty="0" smtClean="0">
                <a:latin typeface="Berlin Sans FB" pitchFamily="34" charset="0"/>
              </a:rPr>
              <a:t>Organisms</a:t>
            </a:r>
          </a:p>
          <a:p>
            <a:r>
              <a:rPr lang="en-US" dirty="0" smtClean="0">
                <a:latin typeface="Berlin Sans FB" pitchFamily="34" charset="0"/>
              </a:rPr>
              <a:t>Developed Soil </a:t>
            </a:r>
          </a:p>
          <a:p>
            <a:r>
              <a:rPr lang="en-US" dirty="0" smtClean="0">
                <a:latin typeface="Berlin Sans FB" pitchFamily="34" charset="0"/>
              </a:rPr>
              <a:t>Humus</a:t>
            </a:r>
          </a:p>
          <a:p>
            <a:r>
              <a:rPr lang="en-US" dirty="0" smtClean="0">
                <a:latin typeface="Berlin Sans FB" pitchFamily="34" charset="0"/>
              </a:rPr>
              <a:t>Bedrock</a:t>
            </a:r>
          </a:p>
          <a:p>
            <a:endParaRPr lang="en-US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712</Words>
  <Application>Microsoft Office PowerPoint</Application>
  <PresentationFormat>On-screen Show (4:3)</PresentationFormat>
  <Paragraphs>111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do soils form?</vt:lpstr>
      <vt:lpstr> 4 basic processes in the soil</vt:lpstr>
      <vt:lpstr>ADDITIONS</vt:lpstr>
      <vt:lpstr>LOSSES</vt:lpstr>
      <vt:lpstr>TRANSLOCATIONS</vt:lpstr>
      <vt:lpstr>TRANSFORMATIONS</vt:lpstr>
      <vt:lpstr>Slide 7</vt:lpstr>
      <vt:lpstr>Slide 8</vt:lpstr>
      <vt:lpstr>Vocabulary</vt:lpstr>
      <vt:lpstr>Vocabulary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soils form?</dc:title>
  <dc:creator>Dave</dc:creator>
  <cp:lastModifiedBy>intern</cp:lastModifiedBy>
  <cp:revision>26</cp:revision>
  <dcterms:created xsi:type="dcterms:W3CDTF">2011-07-03T14:32:48Z</dcterms:created>
  <dcterms:modified xsi:type="dcterms:W3CDTF">2011-12-19T18:49:01Z</dcterms:modified>
</cp:coreProperties>
</file>